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60" r:id="rId3"/>
    <p:sldId id="357" r:id="rId4"/>
    <p:sldId id="361" r:id="rId5"/>
    <p:sldId id="353" r:id="rId6"/>
    <p:sldId id="364" r:id="rId7"/>
    <p:sldId id="359" r:id="rId8"/>
    <p:sldId id="365" r:id="rId9"/>
    <p:sldId id="354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3884"/>
  </p:normalViewPr>
  <p:slideViewPr>
    <p:cSldViewPr snapToGrid="0" showGuides="1">
      <p:cViewPr varScale="1">
        <p:scale>
          <a:sx n="106" d="100"/>
          <a:sy n="106" d="100"/>
        </p:scale>
        <p:origin x="2120" y="176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2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0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11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8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26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onstance.weise@google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.haasz@iee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/>
              <a:t>IEEE-SA Fellowship Program</a:t>
            </a:r>
            <a:br>
              <a:rPr lang="en-US" dirty="0"/>
            </a:br>
            <a:r>
              <a:rPr lang="en-US" dirty="0"/>
              <a:t>at the IEEE 802 Plenary</a:t>
            </a:r>
            <a:br>
              <a:rPr lang="en-US" dirty="0"/>
            </a:br>
            <a:r>
              <a:rPr lang="en-US" dirty="0"/>
              <a:t>March 2019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994706" y="4407137"/>
            <a:ext cx="3886200" cy="12350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Jodi Haasz</a:t>
            </a:r>
          </a:p>
          <a:p>
            <a:pPr marL="0" indent="0">
              <a:buNone/>
            </a:pPr>
            <a:r>
              <a:rPr lang="en-US" dirty="0"/>
              <a:t>Manager, Operational Program </a:t>
            </a:r>
            <a:r>
              <a:rPr lang="en-US" dirty="0" err="1"/>
              <a:t>Mgmt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IEEE-SA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818148" y="5211795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/>
              <a:t>Glenn Parsons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/>
              <a:t>IEEE 802.1 Chair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  <a:p>
            <a:pPr marL="0" indent="0">
              <a:buFont typeface="Wingdings 2" pitchFamily="18" charset="2"/>
              <a:buNone/>
            </a:pPr>
            <a:r>
              <a:rPr lang="en-US" kern="0" dirty="0"/>
              <a:t>11 March 2019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i="1"/>
              <a:t>ec-19-0026-00-00EC</a:t>
            </a:r>
            <a:endParaRPr lang="en-US" i="1" kern="0" dirty="0"/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6437" y="28130"/>
            <a:ext cx="8349916" cy="767444"/>
          </a:xfrm>
        </p:spPr>
        <p:txBody>
          <a:bodyPr/>
          <a:lstStyle/>
          <a:p>
            <a:r>
              <a:rPr lang="en-US" dirty="0"/>
              <a:t>IEEE-SA Fellowship Program Participants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437" y="1187221"/>
            <a:ext cx="7772400" cy="4618684"/>
          </a:xfrm>
        </p:spPr>
        <p:txBody>
          <a:bodyPr/>
          <a:lstStyle/>
          <a:p>
            <a:r>
              <a:rPr lang="en-US" dirty="0"/>
              <a:t>Al-Ansari M. Al-</a:t>
            </a:r>
            <a:r>
              <a:rPr lang="en-US" dirty="0" err="1"/>
              <a:t>Mashagbah</a:t>
            </a:r>
            <a:endParaRPr lang="en-US" dirty="0"/>
          </a:p>
          <a:p>
            <a:pPr lvl="1"/>
            <a:r>
              <a:rPr lang="en-US" sz="1400" dirty="0"/>
              <a:t>Vice-Chairman, Telecommunications Regulatory Commission (TRC), Jordan</a:t>
            </a:r>
          </a:p>
          <a:p>
            <a:pPr lvl="1"/>
            <a:r>
              <a:rPr lang="en-US" sz="1400" dirty="0"/>
              <a:t>Areas of Interest – IEEE 802.18, IEEE 802.19, IEEE 802.22, IEEE 802.24</a:t>
            </a:r>
          </a:p>
          <a:p>
            <a:r>
              <a:rPr lang="en-US" dirty="0" err="1"/>
              <a:t>Afşin</a:t>
            </a:r>
            <a:r>
              <a:rPr lang="en-US" dirty="0"/>
              <a:t> </a:t>
            </a:r>
            <a:r>
              <a:rPr lang="en-US" dirty="0" err="1"/>
              <a:t>Büyükbaş</a:t>
            </a:r>
            <a:endParaRPr lang="en-US" dirty="0"/>
          </a:p>
          <a:p>
            <a:pPr lvl="1"/>
            <a:r>
              <a:rPr lang="en-US" sz="1400" dirty="0"/>
              <a:t>Head, Spectrum Management Department, Information and Communication Technologies Regulatory Authority of Turkey</a:t>
            </a:r>
          </a:p>
          <a:p>
            <a:pPr lvl="1"/>
            <a:r>
              <a:rPr lang="en-US" sz="1400" dirty="0"/>
              <a:t>Areas of Interest – IEEE 802.11, IEEE 802.18, IEEE 802.22, IEEE 802.24</a:t>
            </a:r>
          </a:p>
          <a:p>
            <a:pPr lvl="1"/>
            <a:r>
              <a:rPr lang="en-US" sz="1400" dirty="0" err="1"/>
              <a:t>Orhan</a:t>
            </a:r>
            <a:r>
              <a:rPr lang="en-US" sz="1400" dirty="0"/>
              <a:t> </a:t>
            </a:r>
            <a:r>
              <a:rPr lang="en-US" sz="1400" dirty="0" err="1"/>
              <a:t>Öğe</a:t>
            </a:r>
            <a:r>
              <a:rPr lang="en-US" sz="1400" dirty="0"/>
              <a:t>, Executive Board Member, Information and Communication Technologies Regulatory Authority of Turkey will be attending as well</a:t>
            </a:r>
          </a:p>
          <a:p>
            <a:r>
              <a:rPr lang="en-US" dirty="0" err="1"/>
              <a:t>Ramy</a:t>
            </a:r>
            <a:r>
              <a:rPr lang="en-US" dirty="0"/>
              <a:t> Ahmed Fathy</a:t>
            </a:r>
          </a:p>
          <a:p>
            <a:pPr lvl="1"/>
            <a:r>
              <a:rPr lang="en-US" sz="1400" dirty="0"/>
              <a:t>Director, Digital Services Policies &amp; Planning, Egyptian National Telecom Regulatory Authority (NTRA), Egypt</a:t>
            </a:r>
          </a:p>
          <a:p>
            <a:pPr lvl="1"/>
            <a:r>
              <a:rPr lang="en-US" sz="1400" dirty="0"/>
              <a:t>Areas of Interest – IEEE 802.11, IEEE 802.15, IEEE 802.24</a:t>
            </a:r>
          </a:p>
          <a:p>
            <a:r>
              <a:rPr lang="en-US" dirty="0"/>
              <a:t>Erick </a:t>
            </a:r>
            <a:r>
              <a:rPr lang="en-US" dirty="0" err="1"/>
              <a:t>Alphonce</a:t>
            </a:r>
            <a:r>
              <a:rPr lang="en-US" dirty="0"/>
              <a:t> </a:t>
            </a:r>
            <a:r>
              <a:rPr lang="en-US" dirty="0" err="1"/>
              <a:t>Massaw</a:t>
            </a:r>
            <a:endParaRPr lang="en-US" dirty="0"/>
          </a:p>
          <a:p>
            <a:pPr lvl="1"/>
            <a:r>
              <a:rPr lang="en-US" sz="1400" dirty="0"/>
              <a:t>Standards Officer, Tanzania Bureau of Standards</a:t>
            </a:r>
          </a:p>
          <a:p>
            <a:pPr lvl="1"/>
            <a:r>
              <a:rPr lang="en-US" sz="1400" dirty="0"/>
              <a:t>Areas of Interest – IEEE 802.11</a:t>
            </a:r>
          </a:p>
          <a:p>
            <a:pPr lvl="1"/>
            <a:endParaRPr lang="en-US" dirty="0"/>
          </a:p>
          <a:p>
            <a:pPr lvl="1"/>
            <a:endParaRPr lang="en-US" sz="1800" dirty="0"/>
          </a:p>
          <a:p>
            <a:endParaRPr lang="en-US" dirty="0"/>
          </a:p>
          <a:p>
            <a:pPr lvl="3"/>
            <a:r>
              <a:rPr lang="en-US" dirty="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24598"/>
            <a:ext cx="8210553" cy="905316"/>
          </a:xfrm>
        </p:spPr>
        <p:txBody>
          <a:bodyPr/>
          <a:lstStyle/>
          <a:p>
            <a:r>
              <a:rPr lang="en-US" sz="2400" dirty="0"/>
              <a:t>IEEE-SA Fellowship Program Schedule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64936"/>
            <a:ext cx="7772400" cy="5123694"/>
          </a:xfrm>
        </p:spPr>
        <p:txBody>
          <a:bodyPr/>
          <a:lstStyle/>
          <a:p>
            <a:r>
              <a:rPr lang="en-US" sz="1800" dirty="0"/>
              <a:t>Sunday, 10 March</a:t>
            </a:r>
          </a:p>
          <a:p>
            <a:pPr lvl="1"/>
            <a:r>
              <a:rPr lang="en-US" dirty="0"/>
              <a:t>9:30 – 10:30 Introduction to the IEEE-SA Fellowship Program at IEEE 802 (Windsor, Hyatt Regency-3rd Floor)</a:t>
            </a:r>
          </a:p>
          <a:p>
            <a:pPr lvl="1"/>
            <a:r>
              <a:rPr lang="en-US" dirty="0"/>
              <a:t>10:30 – 12:00 Introduction to IEEE 802 (Windsor, Hyatt Regency-3rd Floor), presented by the 802 EC</a:t>
            </a:r>
          </a:p>
          <a:p>
            <a:pPr lvl="1"/>
            <a:r>
              <a:rPr lang="en-US" dirty="0"/>
              <a:t>13:30 – 15:30 IEEE-SA/IEEE 802 Standards Development Process Overview, presented by Glenn Parsons (Windsor, Hyatt Regency-3rd Floor)</a:t>
            </a:r>
          </a:p>
          <a:p>
            <a:r>
              <a:rPr lang="en-US" sz="1800" dirty="0"/>
              <a:t>Monday, 11 March</a:t>
            </a:r>
          </a:p>
          <a:p>
            <a:pPr lvl="1"/>
            <a:r>
              <a:rPr lang="en-US" dirty="0"/>
              <a:t>8:00 – 8:45 IEEE 802 Executive Committee Opening Session</a:t>
            </a:r>
          </a:p>
          <a:p>
            <a:pPr lvl="1"/>
            <a:r>
              <a:rPr lang="en-US" dirty="0"/>
              <a:t>9:00 – 10:00 IEEE 802 Newcomer Orientation </a:t>
            </a:r>
          </a:p>
          <a:p>
            <a:pPr lvl="1"/>
            <a:r>
              <a:rPr lang="en-US" dirty="0"/>
              <a:t>10:00 – 16:00 Attend IEEE 802 Working Group Meetings</a:t>
            </a:r>
          </a:p>
          <a:p>
            <a:pPr lvl="1"/>
            <a:r>
              <a:rPr lang="en-US" dirty="0"/>
              <a:t>16:00 – 18:00 IEEE 802.18 Overview, presented by Jay Holcomb (Windsor, Hyatt Regency-3rd Floor)</a:t>
            </a:r>
          </a:p>
          <a:p>
            <a:pPr lvl="1"/>
            <a:r>
              <a:rPr lang="en-US" dirty="0"/>
              <a:t>18:30 – 19:50 - Tutorial: Spectrum - Use it or Share it 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618"/>
            <a:ext cx="8210553" cy="905316"/>
          </a:xfrm>
        </p:spPr>
        <p:txBody>
          <a:bodyPr/>
          <a:lstStyle/>
          <a:p>
            <a:r>
              <a:rPr lang="en-US" sz="2400" dirty="0"/>
              <a:t>IEEE-SA Fellowship Program Schedule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51327"/>
            <a:ext cx="7772400" cy="5123694"/>
          </a:xfrm>
        </p:spPr>
        <p:txBody>
          <a:bodyPr/>
          <a:lstStyle/>
          <a:p>
            <a:r>
              <a:rPr lang="en-US" sz="1800" dirty="0"/>
              <a:t>Tuesday, 12 March</a:t>
            </a:r>
          </a:p>
          <a:p>
            <a:pPr lvl="1"/>
            <a:r>
              <a:rPr lang="en-US" dirty="0"/>
              <a:t>10:30 – 12:30 IEEE 802.18 </a:t>
            </a:r>
          </a:p>
          <a:p>
            <a:pPr lvl="1"/>
            <a:r>
              <a:rPr lang="en-US" dirty="0"/>
              <a:t>13:30 – 15:30 TV </a:t>
            </a:r>
            <a:r>
              <a:rPr lang="en-US" dirty="0" err="1"/>
              <a:t>WhiteSpace</a:t>
            </a:r>
            <a:r>
              <a:rPr lang="en-US" dirty="0"/>
              <a:t> Overview, presented by Apurva </a:t>
            </a:r>
            <a:r>
              <a:rPr lang="en-US" dirty="0" err="1"/>
              <a:t>Mody</a:t>
            </a:r>
            <a:r>
              <a:rPr lang="en-US" dirty="0"/>
              <a:t> (Windsor, Hyatt Regency-3rd Floor)</a:t>
            </a:r>
          </a:p>
          <a:p>
            <a:pPr lvl="1"/>
            <a:r>
              <a:rPr lang="en-US" dirty="0"/>
              <a:t>Attend IEEE 802 Working Group meetings</a:t>
            </a:r>
          </a:p>
          <a:p>
            <a:r>
              <a:rPr lang="en-US" sz="1800" dirty="0"/>
              <a:t>Wednesday, 13 March</a:t>
            </a:r>
          </a:p>
          <a:p>
            <a:pPr lvl="1"/>
            <a:r>
              <a:rPr lang="en-US" dirty="0"/>
              <a:t>8:00 - 10:00 IEEE 802.11 </a:t>
            </a:r>
            <a:r>
              <a:rPr lang="mr-IN" dirty="0"/>
              <a:t>–</a:t>
            </a:r>
            <a:r>
              <a:rPr lang="en-US" dirty="0"/>
              <a:t> New Amendments Overview, presented by Dorothy Stanley (Windsor, Hyatt Regency-3rd Floor)</a:t>
            </a:r>
          </a:p>
          <a:p>
            <a:pPr lvl="1"/>
            <a:r>
              <a:rPr lang="en-US" dirty="0"/>
              <a:t>Attend IEEE 802 Working Group meetings</a:t>
            </a:r>
          </a:p>
          <a:p>
            <a:pPr lvl="1"/>
            <a:r>
              <a:rPr lang="en-US" dirty="0"/>
              <a:t>IEEE 802 Social</a:t>
            </a:r>
          </a:p>
          <a:p>
            <a:r>
              <a:rPr lang="en-US" sz="1800" dirty="0"/>
              <a:t>Thursday, 14 March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08:00 </a:t>
            </a:r>
            <a:r>
              <a:rPr lang="mr-IN" dirty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10:00 IEEE 802.18 </a:t>
            </a:r>
          </a:p>
          <a:p>
            <a:pPr lvl="1"/>
            <a:r>
              <a:rPr lang="en-US" dirty="0"/>
              <a:t>Attend IEEE 802 Working Group meetings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13:30 – 15:30 IEEE 802.15 Wireless Specialty Network Overview </a:t>
            </a:r>
            <a:r>
              <a:rPr lang="en-US" dirty="0"/>
              <a:t>(Windsor, Hyatt Regency-3rd Floor)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16:00 – 17:00 Impressions of the Week and Survey Completion </a:t>
            </a:r>
          </a:p>
          <a:p>
            <a:pPr marL="295275" lvl="1" indent="0">
              <a:buNone/>
            </a:pP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6"/>
            <a:ext cx="7772400" cy="767444"/>
          </a:xfrm>
        </p:spPr>
        <p:txBody>
          <a:bodyPr/>
          <a:lstStyle/>
          <a:p>
            <a:r>
              <a:rPr lang="en-US" dirty="0"/>
              <a:t>Post Program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4712"/>
            <a:ext cx="7772400" cy="4958094"/>
          </a:xfrm>
        </p:spPr>
        <p:txBody>
          <a:bodyPr/>
          <a:lstStyle/>
          <a:p>
            <a:r>
              <a:rPr lang="en-US" sz="1800" dirty="0"/>
              <a:t>Survey sent to Fellows</a:t>
            </a:r>
          </a:p>
          <a:p>
            <a:pPr lvl="1"/>
            <a:r>
              <a:rPr lang="en-US" dirty="0"/>
              <a:t>Sample questions</a:t>
            </a:r>
          </a:p>
          <a:p>
            <a:pPr lvl="2"/>
            <a:r>
              <a:rPr lang="en-US" dirty="0"/>
              <a:t>How satisfied were you with the program?</a:t>
            </a:r>
          </a:p>
          <a:p>
            <a:pPr lvl="2"/>
            <a:r>
              <a:rPr lang="en-US" dirty="0"/>
              <a:t>What were you looking to achieve?</a:t>
            </a:r>
          </a:p>
          <a:p>
            <a:pPr lvl="2"/>
            <a:r>
              <a:rPr lang="en-US" dirty="0"/>
              <a:t>How did attending this program help you to achieve your goals?</a:t>
            </a:r>
          </a:p>
          <a:p>
            <a:pPr lvl="2"/>
            <a:r>
              <a:rPr lang="en-US" dirty="0"/>
              <a:t>What information did you acquire from attending IEEE 802 that you plan on applying in your organization? </a:t>
            </a:r>
          </a:p>
          <a:p>
            <a:pPr lvl="2"/>
            <a:r>
              <a:rPr lang="en-US" dirty="0"/>
              <a:t>Can we further assist you?</a:t>
            </a:r>
          </a:p>
          <a:p>
            <a:pPr lvl="2"/>
            <a:r>
              <a:rPr lang="en-US" dirty="0"/>
              <a:t>Rate the technical presentations and provide input</a:t>
            </a:r>
          </a:p>
          <a:p>
            <a:pPr lvl="2"/>
            <a:r>
              <a:rPr lang="en-US" dirty="0"/>
              <a:t>Suggestions for the future</a:t>
            </a:r>
          </a:p>
          <a:p>
            <a:r>
              <a:rPr lang="en-US" sz="1800" dirty="0"/>
              <a:t>No IEEE 802 Volunteer Participant survey for this session</a:t>
            </a:r>
          </a:p>
          <a:p>
            <a:pPr lvl="1"/>
            <a:r>
              <a:rPr lang="en-US" dirty="0"/>
              <a:t>We have data from two sessions</a:t>
            </a:r>
          </a:p>
          <a:p>
            <a:pPr lvl="1"/>
            <a:r>
              <a:rPr lang="en-US" dirty="0"/>
              <a:t>Fellowship Program at IEEE 802 will be re-evaluated after this session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/>
              <a:t>Program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</a:p>
          <a:p>
            <a:r>
              <a:rPr lang="en-US" sz="2000" dirty="0"/>
              <a:t>Bring developing countries’ perspectives into the IEEE-SA (insight, knowledge, local needs)</a:t>
            </a:r>
          </a:p>
          <a:p>
            <a:r>
              <a:rPr lang="en-US" sz="2000" dirty="0"/>
              <a:t>Grow IEEE-SA advocates from developing countries for the IEEE standards development paradigm</a:t>
            </a:r>
          </a:p>
          <a:p>
            <a:r>
              <a:rPr lang="en-US" sz="2000" dirty="0"/>
              <a:t>IEEE standards and its standards development principles are accepted by policymakers and 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</a:p>
          <a:p>
            <a:pPr lvl="1"/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3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/>
              <a:t>IEEE 802 standards referenced in regulation</a:t>
            </a:r>
          </a:p>
          <a:p>
            <a:r>
              <a:rPr lang="en-US" sz="2000" dirty="0"/>
              <a:t>Fellows speak favorably of IEEE activities</a:t>
            </a:r>
          </a:p>
          <a:p>
            <a:r>
              <a:rPr lang="en-US" sz="2000" dirty="0"/>
              <a:t>Advocating the IEEE paradigm of standards development and use of IEEE 802 standards in country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Thank you to the Fellowship Program Team!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472E1-E036-2343-A329-1FED6A5B8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sz="1800" dirty="0"/>
              <a:t>Glenn Parsons – Volunteer Lead</a:t>
            </a:r>
          </a:p>
          <a:p>
            <a:r>
              <a:rPr lang="en-US" sz="1800" dirty="0" err="1"/>
              <a:t>Tuncer</a:t>
            </a:r>
            <a:r>
              <a:rPr lang="en-US" sz="1800" dirty="0"/>
              <a:t> </a:t>
            </a:r>
            <a:r>
              <a:rPr lang="en-US" sz="1800" dirty="0" err="1"/>
              <a:t>Baykas</a:t>
            </a:r>
            <a:endParaRPr lang="en-US" sz="1800" dirty="0"/>
          </a:p>
          <a:p>
            <a:r>
              <a:rPr lang="en-US" sz="1800" dirty="0" err="1"/>
              <a:t>Subir</a:t>
            </a:r>
            <a:r>
              <a:rPr lang="en-US" sz="1800" dirty="0"/>
              <a:t> Das</a:t>
            </a:r>
          </a:p>
          <a:p>
            <a:r>
              <a:rPr lang="en-US" sz="1800" dirty="0"/>
              <a:t>Tim Godfrey</a:t>
            </a:r>
          </a:p>
          <a:p>
            <a:r>
              <a:rPr lang="en-US" sz="1800" dirty="0"/>
              <a:t>Jodi Haasz – Staff Lead</a:t>
            </a:r>
          </a:p>
          <a:p>
            <a:r>
              <a:rPr lang="en-US" sz="1800" dirty="0"/>
              <a:t>Jay Holcomb</a:t>
            </a:r>
          </a:p>
          <a:p>
            <a:r>
              <a:rPr lang="en-US" sz="1800" dirty="0"/>
              <a:t>Apurva </a:t>
            </a:r>
            <a:r>
              <a:rPr lang="en-US" sz="1800" dirty="0" err="1"/>
              <a:t>Mody</a:t>
            </a:r>
            <a:endParaRPr lang="en-US" sz="1800" dirty="0"/>
          </a:p>
          <a:p>
            <a:r>
              <a:rPr lang="en-US" sz="1800" dirty="0"/>
              <a:t>Dorothy Stanley</a:t>
            </a:r>
          </a:p>
          <a:p>
            <a:r>
              <a:rPr lang="en-US" sz="1800" dirty="0"/>
              <a:t>Constance Weise – Program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9135"/>
            <a:ext cx="7772400" cy="767444"/>
          </a:xfrm>
        </p:spPr>
        <p:txBody>
          <a:bodyPr/>
          <a:lstStyle/>
          <a:p>
            <a:r>
              <a:rPr lang="en-US" dirty="0"/>
              <a:t>IEEE-SA Fellowship Program </a:t>
            </a:r>
            <a:br>
              <a:rPr lang="en-US" dirty="0"/>
            </a:br>
            <a:r>
              <a:rPr lang="en-US" dirty="0"/>
              <a:t>Onsite Contacts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1289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Constance Weise</a:t>
            </a:r>
          </a:p>
          <a:p>
            <a:pPr marL="0" indent="0">
              <a:buNone/>
            </a:pPr>
            <a:r>
              <a:rPr lang="en-US" sz="2200" dirty="0"/>
              <a:t>Fellowship Program Manager</a:t>
            </a:r>
          </a:p>
          <a:p>
            <a:pPr marL="0" indent="0">
              <a:buNone/>
            </a:pPr>
            <a:r>
              <a:rPr lang="en-US" sz="2200" dirty="0"/>
              <a:t>Phone: +49 162 8568212</a:t>
            </a:r>
          </a:p>
          <a:p>
            <a:pPr marL="0" indent="0">
              <a:buNone/>
            </a:pPr>
            <a:r>
              <a:rPr lang="en-US" sz="2200" dirty="0"/>
              <a:t>Email: </a:t>
            </a:r>
            <a:r>
              <a:rPr lang="en-US" sz="2200" dirty="0">
                <a:hlinkClick r:id="rId3"/>
              </a:rPr>
              <a:t>constance.weise@googlemail.com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Jodi Haasz</a:t>
            </a:r>
          </a:p>
          <a:p>
            <a:pPr marL="0" indent="0">
              <a:buNone/>
            </a:pPr>
            <a:r>
              <a:rPr lang="en-US" sz="2200" dirty="0"/>
              <a:t>Manager, Operational Program Management</a:t>
            </a:r>
          </a:p>
          <a:p>
            <a:pPr marL="0" indent="0">
              <a:buNone/>
            </a:pPr>
            <a:r>
              <a:rPr lang="en-US" sz="2200" dirty="0"/>
              <a:t>Phone: +1 732 562 6367</a:t>
            </a:r>
          </a:p>
          <a:p>
            <a:pPr marL="0" indent="0">
              <a:buNone/>
            </a:pPr>
            <a:r>
              <a:rPr lang="en-US" sz="2200" dirty="0"/>
              <a:t>Email: </a:t>
            </a:r>
            <a:r>
              <a:rPr lang="en-US" sz="2200" dirty="0">
                <a:hlinkClick r:id="rId4"/>
              </a:rPr>
              <a:t>j.haasz@ieee.org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65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4945</TotalTime>
  <Words>687</Words>
  <Application>Microsoft Macintosh PowerPoint</Application>
  <PresentationFormat>On-screen Show (4:3)</PresentationFormat>
  <Paragraphs>114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Geneva</vt:lpstr>
      <vt:lpstr>Myriad Pro</vt:lpstr>
      <vt:lpstr>Verdana</vt:lpstr>
      <vt:lpstr>Wingdings 2</vt:lpstr>
      <vt:lpstr>IEEE-SA_PowerPoint_Template</vt:lpstr>
      <vt:lpstr>IEEE-SA Fellowship Program at the IEEE 802 Plenary March 2019</vt:lpstr>
      <vt:lpstr>IEEE-SA Fellowship Program Participants</vt:lpstr>
      <vt:lpstr>IEEE-SA Fellowship Program Schedule (1)</vt:lpstr>
      <vt:lpstr>IEEE-SA Fellowship Program Schedule (2)</vt:lpstr>
      <vt:lpstr>Post Program</vt:lpstr>
      <vt:lpstr>Program Objectives</vt:lpstr>
      <vt:lpstr>Program Metrics</vt:lpstr>
      <vt:lpstr>Thank you to the Fellowship Program Team!</vt:lpstr>
      <vt:lpstr>IEEE-SA Fellowship Program  Onsite Contacts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60</cp:revision>
  <dcterms:created xsi:type="dcterms:W3CDTF">2016-11-01T13:03:32Z</dcterms:created>
  <dcterms:modified xsi:type="dcterms:W3CDTF">2019-03-05T19:15:03Z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