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48" r:id="rId2"/>
    <p:sldId id="360" r:id="rId3"/>
    <p:sldId id="357" r:id="rId4"/>
    <p:sldId id="361" r:id="rId5"/>
    <p:sldId id="353" r:id="rId6"/>
    <p:sldId id="364" r:id="rId7"/>
    <p:sldId id="359" r:id="rId8"/>
    <p:sldId id="354" r:id="rId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636">
          <p15:clr>
            <a:srgbClr val="A4A3A4"/>
          </p15:clr>
        </p15:guide>
        <p15:guide id="4" orient="horz" pos="3744">
          <p15:clr>
            <a:srgbClr val="A4A3A4"/>
          </p15:clr>
        </p15:guide>
        <p15:guide id="5" orient="horz" pos="1386">
          <p15:clr>
            <a:srgbClr val="A4A3A4"/>
          </p15:clr>
        </p15:guide>
        <p15:guide id="6" pos="2880">
          <p15:clr>
            <a:srgbClr val="A4A3A4"/>
          </p15:clr>
        </p15:guide>
        <p15:guide id="7" pos="5328">
          <p15:clr>
            <a:srgbClr val="A4A3A4"/>
          </p15:clr>
        </p15:guide>
        <p15:guide id="8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3550FF-D282-424F-9CB6-17C70A360BA8}" v="1" dt="2019-02-05T13:18:29.6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3884"/>
  </p:normalViewPr>
  <p:slideViewPr>
    <p:cSldViewPr snapToGrid="0" showGuides="1">
      <p:cViewPr varScale="1">
        <p:scale>
          <a:sx n="61" d="100"/>
          <a:sy n="61" d="100"/>
        </p:scale>
        <p:origin x="948" y="72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lenn Parsons" userId="20cca01c-5870-4cbc-b511-b478c640e951" providerId="ADAL" clId="{A23550FF-D282-424F-9CB6-17C70A360BA8}"/>
    <pc:docChg chg="modSld">
      <pc:chgData name="Glenn Parsons" userId="20cca01c-5870-4cbc-b511-b478c640e951" providerId="ADAL" clId="{A23550FF-D282-424F-9CB6-17C70A360BA8}" dt="2019-02-05T13:19:04.235" v="39" actId="14100"/>
      <pc:docMkLst>
        <pc:docMk/>
      </pc:docMkLst>
      <pc:sldChg chg="modSp">
        <pc:chgData name="Glenn Parsons" userId="20cca01c-5870-4cbc-b511-b478c640e951" providerId="ADAL" clId="{A23550FF-D282-424F-9CB6-17C70A360BA8}" dt="2019-02-05T13:19:04.235" v="39" actId="14100"/>
        <pc:sldMkLst>
          <pc:docMk/>
          <pc:sldMk cId="0" sldId="348"/>
        </pc:sldMkLst>
        <pc:spChg chg="mod">
          <ac:chgData name="Glenn Parsons" userId="20cca01c-5870-4cbc-b511-b478c640e951" providerId="ADAL" clId="{A23550FF-D282-424F-9CB6-17C70A360BA8}" dt="2019-02-05T13:19:04.235" v="39" actId="14100"/>
          <ac:spMkLst>
            <pc:docMk/>
            <pc:sldMk cId="0" sldId="348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59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795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1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23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023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3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521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4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04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5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11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573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7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7284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C00374-2D99-4741-BB98-843550690CFA}" type="slidenum">
              <a:rPr lang="en-US"/>
              <a:pPr/>
              <a:t>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1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dustry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895851" y="4624388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201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2" y="6629400"/>
            <a:ext cx="43815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29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1864303"/>
            <a:ext cx="7772400" cy="533400"/>
          </a:xfrm>
        </p:spPr>
        <p:txBody>
          <a:bodyPr/>
          <a:lstStyle/>
          <a:p>
            <a:r>
              <a:rPr lang="en-US" dirty="0"/>
              <a:t>IEEE-SA Fellowship Program</a:t>
            </a:r>
            <a:br>
              <a:rPr lang="en-US" dirty="0"/>
            </a:br>
            <a:r>
              <a:rPr lang="en-US" dirty="0"/>
              <a:t>at the IEEE 802 Plenary</a:t>
            </a:r>
            <a:br>
              <a:rPr lang="en-US" dirty="0"/>
            </a:br>
            <a:r>
              <a:rPr lang="en-US" dirty="0"/>
              <a:t>March 2018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994706" y="4707929"/>
            <a:ext cx="3886200" cy="12350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Jodi Haasz</a:t>
            </a:r>
          </a:p>
          <a:p>
            <a:pPr marL="0" indent="0">
              <a:buNone/>
            </a:pPr>
            <a:r>
              <a:rPr lang="en-US" dirty="0"/>
              <a:t>Manager, Operational Program </a:t>
            </a:r>
            <a:r>
              <a:rPr lang="en-US" dirty="0" err="1"/>
              <a:t>Mgmt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IEEE-SA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6"/>
          <p:cNvSpPr txBox="1">
            <a:spLocks/>
          </p:cNvSpPr>
          <p:nvPr/>
        </p:nvSpPr>
        <p:spPr bwMode="auto">
          <a:xfrm>
            <a:off x="685800" y="5244289"/>
            <a:ext cx="3886200" cy="1235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lnSpc>
                <a:spcPct val="150000"/>
              </a:lnSpc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600">
                <a:solidFill>
                  <a:schemeClr val="bg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kern="0" dirty="0"/>
              <a:t>Glenn Parsons</a:t>
            </a:r>
          </a:p>
          <a:p>
            <a:pPr marL="0" indent="0">
              <a:buFont typeface="Wingdings 2" pitchFamily="18" charset="2"/>
              <a:buNone/>
            </a:pPr>
            <a:r>
              <a:rPr lang="en-US" kern="0" dirty="0"/>
              <a:t>IEEE 802.1 Chair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  <a:p>
            <a:pPr marL="0" indent="0">
              <a:buFont typeface="Wingdings 2" pitchFamily="18" charset="2"/>
              <a:buNone/>
            </a:pPr>
            <a:r>
              <a:rPr lang="en-US" kern="0" dirty="0"/>
              <a:t>5 February 2019</a:t>
            </a:r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  <a:p>
            <a:pPr marL="0" indent="0">
              <a:buNone/>
            </a:pPr>
            <a:r>
              <a:rPr lang="en-US" i="1" dirty="0"/>
              <a:t>ec-19-0021-00-INTL</a:t>
            </a:r>
            <a:endParaRPr lang="en-US" i="1" kern="0" dirty="0"/>
          </a:p>
          <a:p>
            <a:pPr marL="0" indent="0">
              <a:buFont typeface="Wingdings 2" pitchFamily="18" charset="2"/>
              <a:buNone/>
            </a:pPr>
            <a:endParaRPr lang="en-US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5072"/>
            <a:ext cx="8210553" cy="767444"/>
          </a:xfrm>
        </p:spPr>
        <p:txBody>
          <a:bodyPr/>
          <a:lstStyle/>
          <a:p>
            <a:r>
              <a:rPr lang="en-US" dirty="0"/>
              <a:t>IEEE-SA Fellowship Program </a:t>
            </a:r>
            <a:br>
              <a:rPr lang="en-US" dirty="0"/>
            </a:br>
            <a:r>
              <a:rPr lang="en-US" dirty="0"/>
              <a:t>Potential Participants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51916"/>
            <a:ext cx="7772400" cy="4618684"/>
          </a:xfrm>
        </p:spPr>
        <p:txBody>
          <a:bodyPr/>
          <a:lstStyle/>
          <a:p>
            <a:r>
              <a:rPr lang="en-US" dirty="0"/>
              <a:t>Al-Ansari M. Al-</a:t>
            </a:r>
            <a:r>
              <a:rPr lang="en-US" dirty="0" err="1"/>
              <a:t>Mashagbah</a:t>
            </a:r>
            <a:endParaRPr lang="en-US" dirty="0"/>
          </a:p>
          <a:p>
            <a:pPr lvl="1"/>
            <a:r>
              <a:rPr lang="en-US" sz="1400" dirty="0"/>
              <a:t>Vice-Chairman, Telecommunications Regulatory Commission (TRC), Jordan</a:t>
            </a:r>
          </a:p>
          <a:p>
            <a:pPr lvl="1"/>
            <a:r>
              <a:rPr lang="en-US" sz="1400" dirty="0"/>
              <a:t>Areas of Interest – IEEE 802.18, IEEE 802.19, IEEE 802.22, IEEE 802.24</a:t>
            </a:r>
          </a:p>
          <a:p>
            <a:r>
              <a:rPr lang="en-US" dirty="0" err="1"/>
              <a:t>Afşin</a:t>
            </a:r>
            <a:r>
              <a:rPr lang="en-US" dirty="0"/>
              <a:t> </a:t>
            </a:r>
            <a:r>
              <a:rPr lang="en-US" dirty="0" err="1"/>
              <a:t>Büyükbaş</a:t>
            </a:r>
            <a:endParaRPr lang="en-US" dirty="0"/>
          </a:p>
          <a:p>
            <a:pPr lvl="1"/>
            <a:r>
              <a:rPr lang="en-US" sz="1400" dirty="0"/>
              <a:t>Head, Spectrum Management Department, Information and Communication Technologies Regulatory Authority of Turkey</a:t>
            </a:r>
          </a:p>
          <a:p>
            <a:pPr lvl="1"/>
            <a:r>
              <a:rPr lang="en-US" sz="1400" dirty="0"/>
              <a:t>Areas of Interest – IEEE 802.11, IEEE 802.18, IEEE 802.22, IEEE 802.24</a:t>
            </a:r>
          </a:p>
          <a:p>
            <a:pPr lvl="1"/>
            <a:r>
              <a:rPr lang="en-US" sz="1400" dirty="0"/>
              <a:t>Executive Board Member, Information and Communication Technologies Regulatory Authority of Turkey will be attending as well</a:t>
            </a:r>
          </a:p>
          <a:p>
            <a:r>
              <a:rPr lang="en-US" dirty="0"/>
              <a:t>Egyptian National Telecom Regulatory Authority (NTRA), Egypt</a:t>
            </a:r>
          </a:p>
          <a:p>
            <a:pPr lvl="1"/>
            <a:r>
              <a:rPr lang="en-US" sz="1400" dirty="0"/>
              <a:t>Areas of Interest – IEEE 802.11, IEEE 802.15, IEEE 802.24</a:t>
            </a:r>
          </a:p>
          <a:p>
            <a:r>
              <a:rPr lang="en-US" dirty="0"/>
              <a:t>Ministry of ICT and Innovations (MINICT), Rwanda</a:t>
            </a:r>
          </a:p>
          <a:p>
            <a:pPr lvl="1"/>
            <a:r>
              <a:rPr lang="en-US" sz="1400" dirty="0"/>
              <a:t>Areas of interest TBC</a:t>
            </a:r>
          </a:p>
          <a:p>
            <a:r>
              <a:rPr lang="en-US" dirty="0"/>
              <a:t>Tanzania Bureau of Standards</a:t>
            </a:r>
          </a:p>
          <a:p>
            <a:pPr lvl="1"/>
            <a:r>
              <a:rPr lang="en-US" sz="1400" dirty="0"/>
              <a:t>Areas of Interest – IEEE 802.11</a:t>
            </a:r>
          </a:p>
          <a:p>
            <a:pPr lvl="1"/>
            <a:endParaRPr lang="en-US" dirty="0"/>
          </a:p>
          <a:p>
            <a:pPr lvl="1"/>
            <a:endParaRPr lang="en-US" sz="1800" dirty="0"/>
          </a:p>
          <a:p>
            <a:endParaRPr lang="en-US" dirty="0"/>
          </a:p>
          <a:p>
            <a:pPr lvl="3"/>
            <a:r>
              <a:rPr lang="en-US" dirty="0"/>
              <a:t>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236657"/>
            <a:ext cx="8210553" cy="905316"/>
          </a:xfrm>
        </p:spPr>
        <p:txBody>
          <a:bodyPr/>
          <a:lstStyle/>
          <a:p>
            <a:r>
              <a:rPr lang="en-US" sz="2400" dirty="0"/>
              <a:t>IEEE-SA Fellowship Program Draft Schedule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73053"/>
            <a:ext cx="7772400" cy="5123694"/>
          </a:xfrm>
        </p:spPr>
        <p:txBody>
          <a:bodyPr/>
          <a:lstStyle/>
          <a:p>
            <a:r>
              <a:rPr lang="en-US" sz="1800" dirty="0"/>
              <a:t>Sunday, 9 July</a:t>
            </a:r>
          </a:p>
          <a:p>
            <a:pPr lvl="1"/>
            <a:r>
              <a:rPr lang="en-US" dirty="0"/>
              <a:t>Introduction to the IEEE-SA Fellowship Program at IEEE 802 (9:30 – 10:30</a:t>
            </a:r>
          </a:p>
          <a:p>
            <a:pPr lvl="2"/>
            <a:r>
              <a:rPr lang="en-US" dirty="0"/>
              <a:t>Lays the framework for the program</a:t>
            </a:r>
          </a:p>
          <a:p>
            <a:pPr lvl="1"/>
            <a:r>
              <a:rPr lang="en-US" dirty="0"/>
              <a:t>Introduction to IEEE 802 (10:30 - 12:00) </a:t>
            </a:r>
          </a:p>
          <a:p>
            <a:pPr lvl="2"/>
            <a:r>
              <a:rPr lang="en-US" dirty="0"/>
              <a:t>Provide overview of IEEE 802</a:t>
            </a:r>
          </a:p>
          <a:p>
            <a:pPr lvl="2"/>
            <a:r>
              <a:rPr lang="en-US" dirty="0"/>
              <a:t>Each IEEE 802 WG Chair (or designee) is asked to give a brief overview of their working group and current activities (5 minutes/two slides </a:t>
            </a:r>
            <a:r>
              <a:rPr lang="mr-IN" dirty="0"/>
              <a:t>–</a:t>
            </a:r>
            <a:r>
              <a:rPr lang="en-US" dirty="0"/>
              <a:t> slides not necessary)</a:t>
            </a:r>
          </a:p>
          <a:p>
            <a:pPr lvl="2"/>
            <a:r>
              <a:rPr lang="en-US" dirty="0"/>
              <a:t>Fellows will be asked to introduce themselves, describing their role in their organization (5 minutes each)</a:t>
            </a:r>
          </a:p>
          <a:p>
            <a:pPr lvl="1"/>
            <a:r>
              <a:rPr lang="en-US" dirty="0"/>
              <a:t>IEEE-SA/IEEE 802 Standards Development Process Overview(13:30 – 15:30)</a:t>
            </a:r>
          </a:p>
          <a:p>
            <a:r>
              <a:rPr lang="en-US" sz="1800" dirty="0"/>
              <a:t>Monday</a:t>
            </a:r>
          </a:p>
          <a:p>
            <a:pPr lvl="1"/>
            <a:r>
              <a:rPr lang="en-US" dirty="0"/>
              <a:t>IEEE 802 Executive Committee Opening Session (8:00 to 8:45)</a:t>
            </a:r>
          </a:p>
          <a:p>
            <a:pPr lvl="1"/>
            <a:r>
              <a:rPr lang="en-US" dirty="0"/>
              <a:t>IEEE 802 Newcomer Orientation (9:00 to 10:00 am)</a:t>
            </a:r>
          </a:p>
          <a:p>
            <a:pPr lvl="1"/>
            <a:r>
              <a:rPr lang="en-US" dirty="0"/>
              <a:t>IEEE 802 Working Group Opening Plenaries</a:t>
            </a:r>
          </a:p>
          <a:p>
            <a:pPr lvl="2"/>
            <a:r>
              <a:rPr lang="en-US" dirty="0"/>
              <a:t>Time dependent on areas of interest</a:t>
            </a:r>
          </a:p>
          <a:p>
            <a:pPr lvl="1"/>
            <a:r>
              <a:rPr lang="en-US" dirty="0"/>
              <a:t>IEEE 802.18 Overview (16:00 – 18:00) </a:t>
            </a:r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-147757"/>
            <a:ext cx="8210553" cy="905316"/>
          </a:xfrm>
        </p:spPr>
        <p:txBody>
          <a:bodyPr/>
          <a:lstStyle/>
          <a:p>
            <a:r>
              <a:rPr lang="en-US" sz="2400" dirty="0"/>
              <a:t>IEEE-SA Fellowship Program Draft Schedule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37109"/>
            <a:ext cx="7772400" cy="5123694"/>
          </a:xfrm>
        </p:spPr>
        <p:txBody>
          <a:bodyPr/>
          <a:lstStyle/>
          <a:p>
            <a:r>
              <a:rPr lang="en-US" sz="1800" dirty="0"/>
              <a:t>Tuesday</a:t>
            </a:r>
          </a:p>
          <a:p>
            <a:pPr lvl="1"/>
            <a:r>
              <a:rPr lang="en-US" dirty="0"/>
              <a:t>IEEE 802.18 (10:30 – 12:30)</a:t>
            </a:r>
          </a:p>
          <a:p>
            <a:pPr lvl="1"/>
            <a:r>
              <a:rPr lang="en-US" dirty="0"/>
              <a:t>TV </a:t>
            </a:r>
            <a:r>
              <a:rPr lang="en-US" dirty="0" err="1"/>
              <a:t>WhiteSpace</a:t>
            </a:r>
            <a:r>
              <a:rPr lang="en-US" dirty="0"/>
              <a:t> Overview (13:30 </a:t>
            </a:r>
            <a:r>
              <a:rPr lang="mr-IN" dirty="0"/>
              <a:t>–</a:t>
            </a:r>
            <a:r>
              <a:rPr lang="en-US" dirty="0"/>
              <a:t> 15:30)</a:t>
            </a:r>
          </a:p>
          <a:p>
            <a:pPr lvl="1"/>
            <a:r>
              <a:rPr lang="en-US" dirty="0"/>
              <a:t>Attend IEEE 802 Working Group/Study Group meetings</a:t>
            </a:r>
          </a:p>
          <a:p>
            <a:r>
              <a:rPr lang="en-US" sz="1800" dirty="0"/>
              <a:t>Wednesday</a:t>
            </a:r>
          </a:p>
          <a:p>
            <a:pPr lvl="1"/>
            <a:r>
              <a:rPr lang="en-US" dirty="0"/>
              <a:t>IEEE 802.11 </a:t>
            </a:r>
            <a:r>
              <a:rPr lang="mr-IN" dirty="0"/>
              <a:t>–</a:t>
            </a:r>
            <a:r>
              <a:rPr lang="en-US" dirty="0"/>
              <a:t> New Amendments Overview (08:00 </a:t>
            </a:r>
            <a:r>
              <a:rPr lang="mr-IN" dirty="0"/>
              <a:t>–</a:t>
            </a:r>
            <a:r>
              <a:rPr lang="en-US" dirty="0"/>
              <a:t> 10:00)</a:t>
            </a:r>
          </a:p>
          <a:p>
            <a:pPr lvl="1"/>
            <a:r>
              <a:rPr lang="en-US" dirty="0"/>
              <a:t>Attend IEEE 802 Working Group/Study Group meetings</a:t>
            </a:r>
          </a:p>
          <a:p>
            <a:pPr lvl="1"/>
            <a:r>
              <a:rPr lang="en-US" dirty="0"/>
              <a:t>IEEE 802 Social</a:t>
            </a:r>
          </a:p>
          <a:p>
            <a:r>
              <a:rPr lang="en-US" sz="1800" dirty="0"/>
              <a:t>Thursday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IEEE 802.18 (08:00 </a:t>
            </a:r>
            <a:r>
              <a:rPr lang="mr-IN" dirty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12:30)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IEEE 802.15 Wireless Specialty Network Overview (13:30 </a:t>
            </a:r>
            <a:r>
              <a:rPr lang="mr-IN" dirty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15:30)</a:t>
            </a:r>
          </a:p>
          <a:p>
            <a:pPr lvl="1"/>
            <a:r>
              <a:rPr lang="en-US" dirty="0">
                <a:latin typeface="Verdana" charset="0"/>
                <a:ea typeface="Verdana" charset="0"/>
                <a:cs typeface="Verdana" charset="0"/>
              </a:rPr>
              <a:t>Impressions of the Week and Survey Completion (16:00 </a:t>
            </a:r>
            <a:r>
              <a:rPr lang="mr-IN" dirty="0">
                <a:latin typeface="Verdana" charset="0"/>
                <a:ea typeface="Verdana" charset="0"/>
                <a:cs typeface="Verdana" charset="0"/>
              </a:rPr>
              <a:t>–</a:t>
            </a:r>
            <a:r>
              <a:rPr lang="en-US" dirty="0">
                <a:latin typeface="Verdana" charset="0"/>
                <a:ea typeface="Verdana" charset="0"/>
                <a:cs typeface="Verdana" charset="0"/>
              </a:rPr>
              <a:t> 17:00)</a:t>
            </a:r>
          </a:p>
          <a:p>
            <a:pPr lvl="1"/>
            <a:r>
              <a:rPr lang="en-US" dirty="0"/>
              <a:t>IEEE 802 Working Group/Study Group meetings/Closing Plenaries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 lvl="1"/>
            <a:endParaRPr lang="en-US" sz="2200" dirty="0"/>
          </a:p>
          <a:p>
            <a:pPr lvl="1"/>
            <a:endParaRPr lang="en-US" sz="2200" dirty="0"/>
          </a:p>
          <a:p>
            <a:pPr lvl="1"/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753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6"/>
            <a:ext cx="7772400" cy="767444"/>
          </a:xfrm>
        </p:spPr>
        <p:txBody>
          <a:bodyPr/>
          <a:lstStyle/>
          <a:p>
            <a:r>
              <a:rPr lang="en-US" dirty="0"/>
              <a:t>Post Program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4712"/>
            <a:ext cx="7772400" cy="4958094"/>
          </a:xfrm>
        </p:spPr>
        <p:txBody>
          <a:bodyPr/>
          <a:lstStyle/>
          <a:p>
            <a:r>
              <a:rPr lang="en-US" sz="1800" dirty="0"/>
              <a:t>Survey sent to Fellows</a:t>
            </a:r>
          </a:p>
          <a:p>
            <a:pPr lvl="1"/>
            <a:r>
              <a:rPr lang="en-US" dirty="0"/>
              <a:t>Sample questions</a:t>
            </a:r>
          </a:p>
          <a:p>
            <a:pPr lvl="2"/>
            <a:r>
              <a:rPr lang="en-US" dirty="0"/>
              <a:t>How satisfied were you with the program?</a:t>
            </a:r>
          </a:p>
          <a:p>
            <a:pPr lvl="2"/>
            <a:r>
              <a:rPr lang="en-US" dirty="0"/>
              <a:t>What were you looking to achieve?</a:t>
            </a:r>
          </a:p>
          <a:p>
            <a:pPr lvl="2"/>
            <a:r>
              <a:rPr lang="en-US" dirty="0"/>
              <a:t>How did attending this program help you to achieve your goals?</a:t>
            </a:r>
          </a:p>
          <a:p>
            <a:pPr lvl="2"/>
            <a:r>
              <a:rPr lang="en-US" dirty="0"/>
              <a:t>What information did you acquire from attending IEEE 802 that you plan on applying in your organization? </a:t>
            </a:r>
          </a:p>
          <a:p>
            <a:pPr lvl="2"/>
            <a:r>
              <a:rPr lang="en-US" dirty="0"/>
              <a:t>Can we further assist you?</a:t>
            </a:r>
          </a:p>
          <a:p>
            <a:pPr lvl="2"/>
            <a:r>
              <a:rPr lang="en-US" dirty="0"/>
              <a:t>Rate the technical presentations and provide input</a:t>
            </a:r>
          </a:p>
          <a:p>
            <a:pPr lvl="2"/>
            <a:r>
              <a:rPr lang="en-US" dirty="0"/>
              <a:t>Suggestions for the future</a:t>
            </a:r>
          </a:p>
          <a:p>
            <a:r>
              <a:rPr lang="en-US" sz="1800" dirty="0"/>
              <a:t>No IEEE 802 Volunteer Participant survey for this session</a:t>
            </a:r>
          </a:p>
          <a:p>
            <a:pPr lvl="1"/>
            <a:r>
              <a:rPr lang="en-US" dirty="0"/>
              <a:t>We have data from two sessions</a:t>
            </a:r>
          </a:p>
          <a:p>
            <a:pPr lvl="1"/>
            <a:r>
              <a:rPr lang="en-US" dirty="0"/>
              <a:t>Fellowship Program at IEEE 802 will be re-evaluated after this session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97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078"/>
            <a:ext cx="7772400" cy="767444"/>
          </a:xfrm>
        </p:spPr>
        <p:txBody>
          <a:bodyPr/>
          <a:lstStyle/>
          <a:p>
            <a:r>
              <a:rPr lang="en-US" dirty="0"/>
              <a:t>Program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72198"/>
            <a:ext cx="7772400" cy="4343400"/>
          </a:xfrm>
        </p:spPr>
        <p:txBody>
          <a:bodyPr/>
          <a:lstStyle/>
          <a:p>
            <a:r>
              <a:rPr lang="en-US" sz="2000" dirty="0"/>
              <a:t>Increase awareness and understanding of IEEE-SA activities </a:t>
            </a:r>
          </a:p>
          <a:p>
            <a:r>
              <a:rPr lang="en-US" sz="2000" dirty="0"/>
              <a:t>Bring developing countries’ perspectives into the IEEE-SA (insight, knowledge, local needs)</a:t>
            </a:r>
          </a:p>
          <a:p>
            <a:r>
              <a:rPr lang="en-US" sz="2000" dirty="0"/>
              <a:t>Grow IEEE-SA advocates from developing countries for the IEEE standards development paradigm</a:t>
            </a:r>
          </a:p>
          <a:p>
            <a:r>
              <a:rPr lang="en-US" sz="2000" dirty="0"/>
              <a:t>IEEE standards and its standards development principles are accepted by policymakers and regulators</a:t>
            </a:r>
          </a:p>
          <a:p>
            <a:r>
              <a:rPr lang="en-US" sz="2000" dirty="0"/>
              <a:t>IEEE-SA is recognized as a technical advisor by governments and in multi-lateral/international fora</a:t>
            </a:r>
          </a:p>
          <a:p>
            <a:pPr lvl="1"/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3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Metrics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17862"/>
            <a:ext cx="7772400" cy="4343400"/>
          </a:xfrm>
        </p:spPr>
        <p:txBody>
          <a:bodyPr/>
          <a:lstStyle/>
          <a:p>
            <a:r>
              <a:rPr lang="en-US" sz="2000" dirty="0"/>
              <a:t>IEEE 802 standards referenced in regulation</a:t>
            </a:r>
          </a:p>
          <a:p>
            <a:r>
              <a:rPr lang="en-US" sz="2000" dirty="0"/>
              <a:t>Fellows speak favorably of IEEE activities</a:t>
            </a:r>
          </a:p>
          <a:p>
            <a:r>
              <a:rPr lang="en-US" sz="2000" dirty="0"/>
              <a:t>Advocating the IEEE paradigm of standards development and use of IEEE 802 standards in country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1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9135"/>
            <a:ext cx="7772400" cy="767444"/>
          </a:xfrm>
        </p:spPr>
        <p:txBody>
          <a:bodyPr/>
          <a:lstStyle/>
          <a:p>
            <a:r>
              <a:rPr lang="en-US" dirty="0"/>
              <a:t>IEEE-SA Fellowship Program </a:t>
            </a:r>
            <a:br>
              <a:rPr lang="en-US" dirty="0"/>
            </a:br>
            <a:r>
              <a:rPr lang="en-US" dirty="0"/>
              <a:t>Onsite Contact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1289"/>
            <a:ext cx="7772400" cy="43434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Jodi Haasz</a:t>
            </a:r>
          </a:p>
          <a:p>
            <a:pPr marL="0" indent="0">
              <a:buNone/>
            </a:pPr>
            <a:r>
              <a:rPr lang="en-US" sz="2200" dirty="0"/>
              <a:t>Manager, Operational Program Management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Phone: +1 732 562 6367</a:t>
            </a:r>
          </a:p>
          <a:p>
            <a:pPr marL="0" indent="0">
              <a:buNone/>
            </a:pPr>
            <a:r>
              <a:rPr lang="en-US" sz="2200" dirty="0"/>
              <a:t>Email: </a:t>
            </a:r>
            <a:r>
              <a:rPr lang="en-US" sz="2200" dirty="0" err="1"/>
              <a:t>j.haasz@ieee.org</a:t>
            </a:r>
            <a:endParaRPr lang="en-US" sz="2200" dirty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87EB8-EF56-498E-AFF6-0FAF68F9E0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4265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IEEE-SA_PowerPoint_Template2007 (1)</Template>
  <TotalTime>4891</TotalTime>
  <Words>627</Words>
  <Application>Microsoft Office PowerPoint</Application>
  <PresentationFormat>On-screen Show (4:3)</PresentationFormat>
  <Paragraphs>102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Myriad Pro</vt:lpstr>
      <vt:lpstr>Verdana</vt:lpstr>
      <vt:lpstr>Wingdings 2</vt:lpstr>
      <vt:lpstr>IEEE-SA_PowerPoint_Template</vt:lpstr>
      <vt:lpstr>IEEE-SA Fellowship Program at the IEEE 802 Plenary March 2018</vt:lpstr>
      <vt:lpstr>IEEE-SA Fellowship Program  Potential Participants</vt:lpstr>
      <vt:lpstr>IEEE-SA Fellowship Program Draft Schedule (1)</vt:lpstr>
      <vt:lpstr>IEEE-SA Fellowship Program Draft Schedule (2)</vt:lpstr>
      <vt:lpstr>Post Program</vt:lpstr>
      <vt:lpstr>Program Objectives</vt:lpstr>
      <vt:lpstr>Program Metrics</vt:lpstr>
      <vt:lpstr>IEEE-SA Fellowship Program  Onsite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Industry Cover Page</dc:title>
  <dc:creator>Microsoft Office User</dc:creator>
  <cp:lastModifiedBy>Glenn Parsons</cp:lastModifiedBy>
  <cp:revision>53</cp:revision>
  <dcterms:created xsi:type="dcterms:W3CDTF">2016-11-01T13:03:32Z</dcterms:created>
  <dcterms:modified xsi:type="dcterms:W3CDTF">2019-02-05T13:19:13Z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sync_FolderId">
    <vt:lpwstr/>
  </property>
  <property fmtid="{D5CDD505-2E9C-101B-9397-08002B2CF9AE}" pid="3" name="Offisync_SaveTime">
    <vt:lpwstr/>
  </property>
  <property fmtid="{D5CDD505-2E9C-101B-9397-08002B2CF9AE}" pid="4" name="Offisync_IsSaved">
    <vt:lpwstr>False</vt:lpwstr>
  </property>
  <property fmtid="{D5CDD505-2E9C-101B-9397-08002B2CF9AE}" pid="5" name="Offisync_UniqueId">
    <vt:lpwstr>327384;22965250</vt:lpwstr>
  </property>
  <property fmtid="{D5CDD505-2E9C-101B-9397-08002B2CF9AE}" pid="6" name="CentralDesktop_MDAdded">
    <vt:lpwstr>True</vt:lpwstr>
  </property>
  <property fmtid="{D5CDD505-2E9C-101B-9397-08002B2CF9AE}" pid="7" name="Offisync_FileTitle">
    <vt:lpwstr/>
  </property>
  <property fmtid="{D5CDD505-2E9C-101B-9397-08002B2CF9AE}" pid="8" name="Offisync_UpdateToken">
    <vt:lpwstr>2013-03-29T12:25:12-0400</vt:lpwstr>
  </property>
  <property fmtid="{D5CDD505-2E9C-101B-9397-08002B2CF9AE}" pid="9" name="Offisync_ProviderName">
    <vt:lpwstr>Central Desktop</vt:lpwstr>
  </property>
</Properties>
</file>