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6" r:id="rId4"/>
    <p:sldId id="313" r:id="rId5"/>
    <p:sldId id="317" r:id="rId6"/>
    <p:sldId id="269" r:id="rId7"/>
    <p:sldId id="314" r:id="rId8"/>
    <p:sldId id="318" r:id="rId9"/>
    <p:sldId id="312" r:id="rId10"/>
    <p:sldId id="308" r:id="rId11"/>
    <p:sldId id="304" r:id="rId12"/>
    <p:sldId id="303" r:id="rId13"/>
    <p:sldId id="291" r:id="rId14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5" autoAdjust="0"/>
    <p:restoredTop sz="88636" autoAdjust="0"/>
  </p:normalViewPr>
  <p:slideViewPr>
    <p:cSldViewPr>
      <p:cViewPr varScale="1">
        <p:scale>
          <a:sx n="63" d="100"/>
          <a:sy n="63" d="100"/>
        </p:scale>
        <p:origin x="234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EC-19/0001r1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EC-19/0001r1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January 2019 – St. Louis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42701"/>
              </p:ext>
            </p:extLst>
          </p:nvPr>
        </p:nvGraphicFramePr>
        <p:xfrm>
          <a:off x="1371600" y="1087615"/>
          <a:ext cx="9524999" cy="5414216"/>
        </p:xfrm>
        <a:graphic>
          <a:graphicData uri="http://schemas.openxmlformats.org/drawingml/2006/table">
            <a:tbl>
              <a:tblPr/>
              <a:tblGrid>
                <a:gridCol w="2625625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1166946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391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3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47136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3810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18928"/>
              </p:ext>
            </p:extLst>
          </p:nvPr>
        </p:nvGraphicFramePr>
        <p:xfrm>
          <a:off x="1295400" y="1064350"/>
          <a:ext cx="10083798" cy="5241214"/>
        </p:xfrm>
        <a:graphic>
          <a:graphicData uri="http://schemas.openxmlformats.org/drawingml/2006/table">
            <a:tbl>
              <a:tblPr/>
              <a:tblGrid>
                <a:gridCol w="2163002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97878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3423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92795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19782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05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685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75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151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13026"/>
              </p:ext>
            </p:extLst>
          </p:nvPr>
        </p:nvGraphicFramePr>
        <p:xfrm>
          <a:off x="1219200" y="762002"/>
          <a:ext cx="9906000" cy="5751027"/>
        </p:xfrm>
        <a:graphic>
          <a:graphicData uri="http://schemas.openxmlformats.org/drawingml/2006/table">
            <a:tbl>
              <a:tblPr/>
              <a:tblGrid>
                <a:gridCol w="321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9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January 2019 Wireless Treasurer report for the Joint 802.11/.15 Wireless </a:t>
            </a:r>
            <a:r>
              <a:rPr lang="en-GB"/>
              <a:t>funds.</a:t>
            </a:r>
          </a:p>
          <a:p>
            <a:endParaRPr lang="en-GB" dirty="0"/>
          </a:p>
          <a:p>
            <a:r>
              <a:rPr lang="en-GB" dirty="0"/>
              <a:t>Starting January 2019, the 802 Wireless Treasurer report is posted on the EC Mentor site in the “Wire</a:t>
            </a:r>
            <a:r>
              <a:rPr lang="en-US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39246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31-Dec-18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$706,628.20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($20,104.42)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347222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9,532.48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$252,337.07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07054"/>
              </p:ext>
            </p:extLst>
          </p:nvPr>
        </p:nvGraphicFramePr>
        <p:xfrm>
          <a:off x="2057400" y="1219200"/>
          <a:ext cx="8458200" cy="5148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819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84819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2621647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582028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2084887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</a:tblGrid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$213,000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$8,977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190,625 - 0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329 – Bangkok (</a:t>
            </a:r>
            <a:r>
              <a:rPr lang="en-US" sz="1200" kern="0" dirty="0">
                <a:solidFill>
                  <a:srgbClr val="C00000"/>
                </a:solidFill>
              </a:rPr>
              <a:t>$3,147  </a:t>
            </a:r>
            <a:r>
              <a:rPr lang="en-US" sz="1200" kern="0" dirty="0"/>
              <a:t>-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698 – Atlanta </a:t>
            </a:r>
            <a:r>
              <a:rPr lang="en-US" sz="1400" kern="0" dirty="0">
                <a:solidFill>
                  <a:srgbClr val="C00000"/>
                </a:solidFill>
              </a:rPr>
              <a:t>($33,625  </a:t>
            </a:r>
            <a:r>
              <a:rPr lang="en-US" sz="1400" kern="0" dirty="0"/>
              <a:t>- 0)</a:t>
            </a:r>
            <a:r>
              <a:rPr lang="en-US" sz="14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324 – Waikoloa (</a:t>
            </a:r>
            <a:r>
              <a:rPr lang="en-US" sz="1400" kern="0" dirty="0">
                <a:solidFill>
                  <a:srgbClr val="C00000"/>
                </a:solidFill>
              </a:rPr>
              <a:t>$22,740 </a:t>
            </a:r>
            <a:r>
              <a:rPr lang="en-US" sz="1400" kern="0" dirty="0"/>
              <a:t>- $</a:t>
            </a:r>
            <a:r>
              <a:rPr lang="en-US" sz="1400" kern="0" dirty="0">
                <a:solidFill>
                  <a:schemeClr val="tx1"/>
                </a:solidFill>
              </a:rPr>
              <a:t>13,887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267 – Warsaw ($1,025 - </a:t>
            </a:r>
            <a:r>
              <a:rPr lang="en-US" sz="1400" kern="0" dirty="0">
                <a:solidFill>
                  <a:srgbClr val="C00000"/>
                </a:solidFill>
              </a:rPr>
              <a:t>$7,868</a:t>
            </a:r>
            <a:r>
              <a:rPr lang="en-US" sz="14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/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317 – Atlanta (</a:t>
            </a:r>
            <a:r>
              <a:rPr lang="en-US" sz="14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400" kern="0" dirty="0">
                <a:solidFill>
                  <a:schemeClr val="tx1"/>
                </a:solidFill>
              </a:rPr>
              <a:t>- </a:t>
            </a:r>
            <a:r>
              <a:rPr lang="en-US" sz="1400" b="1" kern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  <a:r>
              <a:rPr lang="en-US" sz="1400" kern="0" baseline="30000" dirty="0">
                <a:solidFill>
                  <a:schemeClr val="tx1"/>
                </a:solidFill>
              </a:rPr>
              <a:t>2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215 – </a:t>
            </a:r>
            <a:r>
              <a:rPr lang="en-US" sz="1400" kern="0" dirty="0" err="1">
                <a:solidFill>
                  <a:schemeClr val="tx1"/>
                </a:solidFill>
              </a:rPr>
              <a:t>Deajeon</a:t>
            </a:r>
            <a:r>
              <a:rPr lang="en-US" sz="1400" kern="0" dirty="0">
                <a:solidFill>
                  <a:schemeClr val="tx1"/>
                </a:solidFill>
              </a:rPr>
              <a:t> ($</a:t>
            </a:r>
            <a:r>
              <a:rPr lang="en-US" sz="1400" kern="0" dirty="0"/>
              <a:t>26,050.00, $5,322)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267 - Waikoloa (</a:t>
            </a:r>
            <a:r>
              <a:rPr lang="en-US" sz="1400" b="1" kern="0" dirty="0">
                <a:solidFill>
                  <a:srgbClr val="C00000"/>
                </a:solidFill>
              </a:rPr>
              <a:t>$17,750 </a:t>
            </a:r>
            <a:r>
              <a:rPr lang="en-US" sz="1400" kern="0" dirty="0">
                <a:solidFill>
                  <a:srgbClr val="FF0000"/>
                </a:solidFill>
              </a:rPr>
              <a:t>, </a:t>
            </a:r>
            <a:r>
              <a:rPr lang="en-US" sz="1400" b="1" kern="0" dirty="0">
                <a:solidFill>
                  <a:srgbClr val="C00000"/>
                </a:solidFill>
              </a:rPr>
              <a:t>$20,404.21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271 – Warsaw ($</a:t>
            </a:r>
            <a:r>
              <a:rPr lang="en-US" sz="1600" kern="0" dirty="0"/>
              <a:t>5,965.00, </a:t>
            </a:r>
            <a:r>
              <a:rPr lang="en-US" sz="1600" kern="0" dirty="0">
                <a:solidFill>
                  <a:schemeClr val="tx1"/>
                </a:solidFill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</a:rPr>
              <a:t>$9,425</a:t>
            </a:r>
            <a:r>
              <a:rPr lang="en-US" sz="1600" kern="0" dirty="0">
                <a:solidFill>
                  <a:schemeClr val="tx1"/>
                </a:solidFill>
              </a:rPr>
              <a:t>, </a:t>
            </a:r>
            <a:r>
              <a:rPr lang="en-US" sz="1600" b="1" kern="0" dirty="0">
                <a:solidFill>
                  <a:srgbClr val="C00000"/>
                </a:solidFill>
              </a:rPr>
              <a:t>$18,391.02</a:t>
            </a:r>
            <a:r>
              <a:rPr lang="en-US" sz="16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0" dirty="0">
                <a:solidFill>
                  <a:schemeClr val="tx1"/>
                </a:solidFill>
              </a:rPr>
              <a:t>282 – St Louis (</a:t>
            </a:r>
            <a:r>
              <a:rPr lang="en-US" sz="1800" kern="0" dirty="0">
                <a:solidFill>
                  <a:srgbClr val="C00000"/>
                </a:solidFill>
              </a:rPr>
              <a:t>$30,408,  $32,977.00)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Atlanta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Hanoi</a:t>
            </a:r>
            <a:endParaRPr lang="en-US" sz="1100" b="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E40B5C-833B-46E1-8ED1-1ECBB96A1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82694"/>
              </p:ext>
            </p:extLst>
          </p:nvPr>
        </p:nvGraphicFramePr>
        <p:xfrm>
          <a:off x="929218" y="762000"/>
          <a:ext cx="10449982" cy="5486403"/>
        </p:xfrm>
        <a:graphic>
          <a:graphicData uri="http://schemas.openxmlformats.org/drawingml/2006/table">
            <a:tbl>
              <a:tblPr/>
              <a:tblGrid>
                <a:gridCol w="7751922">
                  <a:extLst>
                    <a:ext uri="{9D8B030D-6E8A-4147-A177-3AD203B41FA5}">
                      <a16:colId xmlns:a16="http://schemas.microsoft.com/office/drawing/2014/main" val="2345269634"/>
                    </a:ext>
                  </a:extLst>
                </a:gridCol>
                <a:gridCol w="2698060">
                  <a:extLst>
                    <a:ext uri="{9D8B030D-6E8A-4147-A177-3AD203B41FA5}">
                      <a16:colId xmlns:a16="http://schemas.microsoft.com/office/drawing/2014/main" val="3494881057"/>
                    </a:ext>
                  </a:extLst>
                </a:gridCol>
              </a:tblGrid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024962"/>
                  </a:ext>
                </a:extLst>
              </a:tr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As of 12/31/2018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6718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5379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326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132,724.32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9433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(777.54)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7081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131,946.78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0419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554,577.00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24346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1554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03542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1854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1177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2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4152E0-56F1-4788-9956-72D50FE93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18904"/>
              </p:ext>
            </p:extLst>
          </p:nvPr>
        </p:nvGraphicFramePr>
        <p:xfrm>
          <a:off x="1524000" y="838200"/>
          <a:ext cx="5105400" cy="5198664"/>
        </p:xfrm>
        <a:graphic>
          <a:graphicData uri="http://schemas.openxmlformats.org/drawingml/2006/table">
            <a:tbl>
              <a:tblPr/>
              <a:tblGrid>
                <a:gridCol w="2762101">
                  <a:extLst>
                    <a:ext uri="{9D8B030D-6E8A-4147-A177-3AD203B41FA5}">
                      <a16:colId xmlns:a16="http://schemas.microsoft.com/office/drawing/2014/main" val="2878689623"/>
                    </a:ext>
                  </a:extLst>
                </a:gridCol>
                <a:gridCol w="2343299">
                  <a:extLst>
                    <a:ext uri="{9D8B030D-6E8A-4147-A177-3AD203B41FA5}">
                      <a16:colId xmlns:a16="http://schemas.microsoft.com/office/drawing/2014/main" val="2086207573"/>
                    </a:ext>
                  </a:extLst>
                </a:gridCol>
              </a:tblGrid>
              <a:tr h="3229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0073"/>
                  </a:ext>
                </a:extLst>
              </a:tr>
              <a:tr h="515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47153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0326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5374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49417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34956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750852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55029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99869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$8,396.34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56339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38689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323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$50,342.97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5077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$136,007.03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28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54883"/>
              </p:ext>
            </p:extLst>
          </p:nvPr>
        </p:nvGraphicFramePr>
        <p:xfrm>
          <a:off x="929219" y="606425"/>
          <a:ext cx="10449981" cy="5868982"/>
        </p:xfrm>
        <a:graphic>
          <a:graphicData uri="http://schemas.openxmlformats.org/drawingml/2006/table">
            <a:tbl>
              <a:tblPr/>
              <a:tblGrid>
                <a:gridCol w="2415640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455741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153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109851</TotalTime>
  <Words>3005</Words>
  <Application>Microsoft Office PowerPoint</Application>
  <PresentationFormat>Widescreen</PresentationFormat>
  <Paragraphs>996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January 2019 – St. Louis</vt:lpstr>
      <vt:lpstr>Abstract</vt:lpstr>
      <vt:lpstr>PowerPoint Presentation</vt:lpstr>
      <vt:lpstr>Waikoloa, September 2018 Budget Report</vt:lpstr>
      <vt:lpstr>St. Louis, January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January 2019 - St Louis</dc:title>
  <dc:creator>Jon Rosdahl</dc:creator>
  <cp:keywords>January 2019</cp:keywords>
  <dc:description>Ben Rolfe (BCA); Jon Rosdahl (Qualcomm)</dc:description>
  <cp:lastModifiedBy>Jon Rosdahl</cp:lastModifiedBy>
  <cp:revision>499</cp:revision>
  <cp:lastPrinted>1601-01-01T00:00:00Z</cp:lastPrinted>
  <dcterms:created xsi:type="dcterms:W3CDTF">2012-05-13T15:07:35Z</dcterms:created>
  <dcterms:modified xsi:type="dcterms:W3CDTF">2019-01-13T22:32:19Z</dcterms:modified>
</cp:coreProperties>
</file>