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handoutMasterIdLst>
    <p:handoutMasterId r:id="rId12"/>
  </p:handoutMasterIdLst>
  <p:sldIdLst>
    <p:sldId id="351" r:id="rId2"/>
    <p:sldId id="260" r:id="rId3"/>
    <p:sldId id="352" r:id="rId4"/>
    <p:sldId id="353" r:id="rId5"/>
    <p:sldId id="354" r:id="rId6"/>
    <p:sldId id="355" r:id="rId7"/>
    <p:sldId id="360" r:id="rId8"/>
    <p:sldId id="361" r:id="rId9"/>
    <p:sldId id="359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0" autoAdjust="0"/>
    <p:restoredTop sz="86465" autoAdjust="0"/>
  </p:normalViewPr>
  <p:slideViewPr>
    <p:cSldViewPr showGuides="1">
      <p:cViewPr varScale="1">
        <p:scale>
          <a:sx n="82" d="100"/>
          <a:sy n="82" d="100"/>
        </p:scale>
        <p:origin x="184" y="4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32"/>
    </p:cViewPr>
  </p:sorterViewPr>
  <p:notesViewPr>
    <p:cSldViewPr showGuides="1">
      <p:cViewPr varScale="1">
        <p:scale>
          <a:sx n="55" d="100"/>
          <a:sy n="55" d="100"/>
        </p:scale>
        <p:origin x="-178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162FEA9-86A5-40EB-94A7-F69C6D903A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EC0AAC-15FC-4C51-A8D2-66E5D2FDF2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CF3C66-92F6-3748-B3EE-CEF450A9FCB4}" type="datetimeFigureOut">
              <a:rPr lang="en-US"/>
              <a:pPr>
                <a:defRPr/>
              </a:pPr>
              <a:t>11/16/18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34871D-98A1-445F-B9BD-47CFC49813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9993B7-6EFA-4093-9C67-A6FA898322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AFEA41B-F167-1F4B-AB85-0DC2DEEBC6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C481AC9-F412-46DA-88A0-C3359C304D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98E4D1-E1A3-43A3-81F8-332F557F557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88D448-FE46-F340-B487-6A295D8DD282}" type="datetimeFigureOut">
              <a:rPr lang="en-CA"/>
              <a:pPr>
                <a:defRPr/>
              </a:pPr>
              <a:t>2018-11-16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0805EEC-3BBB-4901-BD77-7345F6B676A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A5DFE66-A871-4A68-ABDF-6ADB3D8203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A6E97-ABCA-49BE-B425-EB92ADAB41E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55815-E782-4ECC-9FBF-DF87DD3E0E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82AA54B-32AB-F34D-8D9A-3635F3DC806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id="{5A58C1C5-46CF-B84D-B7E7-74E2E173B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id="{8947D1DF-DB04-424E-9AF6-0DB93EBD8C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DDECBD24-9FB8-E34D-9D66-0BE6654874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D37433-F468-F14D-9A9F-8C2783CB96FB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945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2AA54B-32AB-F34D-8D9A-3635F3DC8065}" type="slidenum">
              <a:rPr lang="en-CA" altLang="en-US" smtClean="0"/>
              <a:pPr>
                <a:defRPr/>
              </a:pPr>
              <a:t>2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44608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2AA54B-32AB-F34D-8D9A-3635F3DC8065}" type="slidenum">
              <a:rPr lang="en-CA" altLang="en-US" smtClean="0"/>
              <a:pPr>
                <a:defRPr/>
              </a:pPr>
              <a:t>3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20702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2AA54B-32AB-F34D-8D9A-3635F3DC8065}" type="slidenum">
              <a:rPr lang="en-CA" altLang="en-US" smtClean="0"/>
              <a:pPr>
                <a:defRPr/>
              </a:pPr>
              <a:t>4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29169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2AA54B-32AB-F34D-8D9A-3635F3DC8065}" type="slidenum">
              <a:rPr lang="en-CA" altLang="en-US" smtClean="0"/>
              <a:pPr>
                <a:defRPr/>
              </a:pPr>
              <a:t>5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22960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2AA54B-32AB-F34D-8D9A-3635F3DC8065}" type="slidenum">
              <a:rPr lang="en-CA" altLang="en-US" smtClean="0"/>
              <a:pPr>
                <a:defRPr/>
              </a:pPr>
              <a:t>6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20305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2AA54B-32AB-F34D-8D9A-3635F3DC8065}" type="slidenum">
              <a:rPr lang="en-CA" altLang="en-US" smtClean="0"/>
              <a:pPr>
                <a:defRPr/>
              </a:pPr>
              <a:t>7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30683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2AA54B-32AB-F34D-8D9A-3635F3DC8065}" type="slidenum">
              <a:rPr lang="en-CA" altLang="en-US" smtClean="0"/>
              <a:pPr>
                <a:defRPr/>
              </a:pPr>
              <a:t>8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18110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2AA54B-32AB-F34D-8D9A-3635F3DC8065}" type="slidenum">
              <a:rPr lang="en-CA" altLang="en-US" smtClean="0"/>
              <a:pPr>
                <a:defRPr/>
              </a:pPr>
              <a:t>9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83785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ounded Rectangle 10">
            <a:extLst>
              <a:ext uri="{FF2B5EF4-FFF2-40B4-BE49-F238E27FC236}">
                <a16:creationId xmlns:a16="http://schemas.microsoft.com/office/drawing/2014/main" id="{9EBFFEE7-E9EB-E341-BC6A-6823242CF451}"/>
              </a:ext>
            </a:extLst>
          </p:cNvPr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" name="Slide Number Placeholder 28">
            <a:extLst>
              <a:ext uri="{FF2B5EF4-FFF2-40B4-BE49-F238E27FC236}">
                <a16:creationId xmlns:a16="http://schemas.microsoft.com/office/drawing/2014/main" id="{A4AB12F9-1C94-9544-84CF-1EE3C6E8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B4F4CF7-140E-224A-825F-20B642353E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8" name="Footer Placeholder 16">
            <a:extLst>
              <a:ext uri="{FF2B5EF4-FFF2-40B4-BE49-F238E27FC236}">
                <a16:creationId xmlns:a16="http://schemas.microsoft.com/office/drawing/2014/main" id="{75D2A165-DA8F-3246-839C-D784FBCD3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44624"/>
            <a:ext cx="19653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CDA69C-FA6F-B545-8169-A67AADDEEE15}"/>
              </a:ext>
            </a:extLst>
          </p:cNvPr>
          <p:cNvSpPr txBox="1"/>
          <p:nvPr userDrawn="1"/>
        </p:nvSpPr>
        <p:spPr>
          <a:xfrm>
            <a:off x="4067944" y="6381328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5278B3F-0B56-6B49-B5EA-CA190D40E4CB}" type="slidenum">
              <a:rPr lang="en-US" sz="1400" smtClean="0"/>
              <a:pPr algn="ctr"/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330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E870D996-65C0-F84F-B207-6EB4B234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BE69082-3041-BA41-AF2D-697B2021A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CFDCA546-A19C-0E48-B450-D2BF55F62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F9E7C-B485-5D47-BBED-62EB87726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25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17C0C8F2-9E14-F546-AAD2-AE05665F1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1AB0BEB-5A41-C74E-8251-11C4DF4B0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E422516F-4EF0-414D-ABDB-9EA55A147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717F1-495D-954A-A99C-3D0C4A8366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433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10">
            <a:extLst>
              <a:ext uri="{FF2B5EF4-FFF2-40B4-BE49-F238E27FC236}">
                <a16:creationId xmlns:a16="http://schemas.microsoft.com/office/drawing/2014/main" id="{E32E9946-099B-0D4C-A71D-D8EE998879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31200" y="6134100"/>
            <a:ext cx="685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CD1EF-83E4-7D4A-AB65-EF9CD9707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18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45B92-7B78-9044-8EB1-7727BA8A5A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64388" y="44624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9B023-782A-EC41-9309-99465301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55A3B-AA3D-0448-9759-64423E4D2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CCF9D-5A26-E048-988B-EAFD589F40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C9F81A-7D2E-AD40-90D9-E59E3FCD5659}"/>
              </a:ext>
            </a:extLst>
          </p:cNvPr>
          <p:cNvSpPr txBox="1"/>
          <p:nvPr userDrawn="1"/>
        </p:nvSpPr>
        <p:spPr>
          <a:xfrm>
            <a:off x="8686800" y="6419949"/>
            <a:ext cx="421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0C22472-8E56-9144-B90E-219FB3554917}" type="slidenum">
              <a:rPr lang="en-US" sz="1400" smtClean="0"/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5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5DABE-FE85-3B42-A5EF-EBA40ED70B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44624"/>
            <a:ext cx="9572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3B6B-0343-5948-A6B1-3F025EE58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780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3ECE5-0E4B-8E4C-BD94-1FF34E585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7A773-FEA6-614A-ABA3-357C4D0EE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5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641709B0-CC85-0E4D-BCC2-E8BC6D5ED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2305844-A25C-5846-9336-1B7E6845A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534D69CC-BC42-CB40-B851-24220EF23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85267-0732-1A46-80F6-8BB0A15A8A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26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5">
            <a:extLst>
              <a:ext uri="{FF2B5EF4-FFF2-40B4-BE49-F238E27FC236}">
                <a16:creationId xmlns:a16="http://schemas.microsoft.com/office/drawing/2014/main" id="{53171709-8C36-5340-96E4-15BFD4E00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>
            <a:extLst>
              <a:ext uri="{FF2B5EF4-FFF2-40B4-BE49-F238E27FC236}">
                <a16:creationId xmlns:a16="http://schemas.microsoft.com/office/drawing/2014/main" id="{F11C1170-E892-434D-A516-BF30ACCDB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C0543-2E09-6642-8708-544A506219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27">
            <a:extLst>
              <a:ext uri="{FF2B5EF4-FFF2-40B4-BE49-F238E27FC236}">
                <a16:creationId xmlns:a16="http://schemas.microsoft.com/office/drawing/2014/main" id="{C52D1CD9-20F5-0743-86F9-29F1FA46C99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</a:p>
        </p:txBody>
      </p:sp>
    </p:spTree>
    <p:extLst>
      <p:ext uri="{BB962C8B-B14F-4D97-AF65-F5344CB8AC3E}">
        <p14:creationId xmlns:p14="http://schemas.microsoft.com/office/powerpoint/2010/main" val="197323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F97AC5-CD55-F746-8358-C0A719D823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612775"/>
            <a:ext cx="9572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5F5EF4-EA6C-3C4B-90E3-F2A6C893F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20510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CF326-A0C5-284C-9490-06D67F9F3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35E72-5F8F-B043-8A2D-58E0336DA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58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87469726-CE42-9149-80CF-563D095BF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FF6129-CD18-CB4D-8485-AA9343A64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  <a:endParaRPr lang="en-US" dirty="0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E1DE654B-E62C-3A40-9279-28FE6ACC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4F317-62D1-A246-ABB8-689728604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12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B56273D2-221A-234C-B5A9-87FE04231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19A4C78-2222-A94B-8B44-6A18B2AB7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641BB032-4DF1-B14F-8146-8EAA69E35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A8D4B-A000-0442-9396-C48C62B595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49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D30802FE-7508-9242-9EB9-E4076CFF2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45691EA-8DB0-3D45-BA97-9212D2D49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104BF063-9EF6-D648-ADCA-8959EFD6B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7AD2D-1A12-D346-9B0A-52E14484E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62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ounded Rectangle 32">
            <a:extLst>
              <a:ext uri="{FF2B5EF4-FFF2-40B4-BE49-F238E27FC236}">
                <a16:creationId xmlns:a16="http://schemas.microsoft.com/office/drawing/2014/main" id="{DDF6E961-4871-4998-9CF8-4F2DF1A40049}"/>
              </a:ext>
            </a:extLst>
          </p:cNvPr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 useBgFill="1">
        <p:nvSpPr>
          <p:cNvPr id="34" name="Rounded Rectangle 33">
            <a:extLst>
              <a:ext uri="{FF2B5EF4-FFF2-40B4-BE49-F238E27FC236}">
                <a16:creationId xmlns:a16="http://schemas.microsoft.com/office/drawing/2014/main" id="{8D1D5F66-1F34-495E-AA27-47F3FD6DACB1}"/>
              </a:ext>
            </a:extLst>
          </p:cNvPr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7E5C306-66A6-474D-BB7A-4CF879740D3E}"/>
              </a:ext>
            </a:extLst>
          </p:cNvPr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1DAB8B-8150-4C19-B269-0314D897C70C}"/>
              </a:ext>
            </a:extLst>
          </p:cNvPr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A8355C1-2975-4AEB-BD33-0F8C41963C0E}"/>
              </a:ext>
            </a:extLst>
          </p:cNvPr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84A2132-BE4C-4CF7-A027-DD1BCB968E14}"/>
              </a:ext>
            </a:extLst>
          </p:cNvPr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257930B-E886-4665-B22E-D9AD6B1CACA4}"/>
              </a:ext>
            </a:extLst>
          </p:cNvPr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40E02D1-A63B-48B0-BC5D-130247A56DAF}"/>
              </a:ext>
            </a:extLst>
          </p:cNvPr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39" name="Title Placeholder 21">
            <a:extLst>
              <a:ext uri="{FF2B5EF4-FFF2-40B4-BE49-F238E27FC236}">
                <a16:creationId xmlns:a16="http://schemas.microsoft.com/office/drawing/2014/main" id="{970F9C20-5EA0-EB4A-8286-910A3D2CC54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0" name="Text Placeholder 12">
            <a:extLst>
              <a:ext uri="{FF2B5EF4-FFF2-40B4-BE49-F238E27FC236}">
                <a16:creationId xmlns:a16="http://schemas.microsoft.com/office/drawing/2014/main" id="{8D37A393-DEE3-AC4D-AA55-3BAE18CF4C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5E8F05FC-350D-41D4-AEBE-D76A6DB656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3A7AB1-930F-4A16-986B-D6C01F5CA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/>
              <a:t>Mentor DCN:  802.1-18-000x-00-ICne</a:t>
            </a:r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2C697688-0EE7-4874-8A37-B00F546E4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7638AC8-2A4C-B440-A490-67648C0A0D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6" r:id="rId1"/>
    <p:sldLayoutId id="2147484377" r:id="rId2"/>
    <p:sldLayoutId id="2147484378" r:id="rId3"/>
    <p:sldLayoutId id="2147484370" r:id="rId4"/>
    <p:sldLayoutId id="2147484379" r:id="rId5"/>
    <p:sldLayoutId id="2147484380" r:id="rId6"/>
    <p:sldLayoutId id="2147484371" r:id="rId7"/>
    <p:sldLayoutId id="2147484372" r:id="rId8"/>
    <p:sldLayoutId id="2147484373" r:id="rId9"/>
    <p:sldLayoutId id="2147484374" r:id="rId10"/>
    <p:sldLayoutId id="2147484375" r:id="rId11"/>
    <p:sldLayoutId id="214748438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lenn.parsons@ericsso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8/ec-18-0117-02-00EC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802.org/orientation.s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C3018348-DEC6-D048-B92E-986952205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56792"/>
            <a:ext cx="8458200" cy="2880320"/>
          </a:xfrm>
        </p:spPr>
        <p:txBody>
          <a:bodyPr anchor="t"/>
          <a:lstStyle/>
          <a:p>
            <a:pPr eaLnBrk="1" hangingPunct="1"/>
            <a:r>
              <a:rPr lang="en-US" altLang="en-US" dirty="0"/>
              <a:t>Second Vice Chair Report, addressing Orientation Activity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8E509EC6-7CAC-2245-9515-16E556D92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4628728"/>
            <a:ext cx="7561088" cy="1752600"/>
          </a:xfrm>
        </p:spPr>
        <p:txBody>
          <a:bodyPr/>
          <a:lstStyle/>
          <a:p>
            <a:pPr marL="63500" eaLnBrk="1" hangingPunct="1">
              <a:lnSpc>
                <a:spcPct val="70000"/>
              </a:lnSpc>
            </a:pPr>
            <a:r>
              <a:rPr lang="en-US" altLang="en-US" dirty="0"/>
              <a:t>Roger Marks (</a:t>
            </a:r>
            <a:r>
              <a:rPr lang="en-US" altLang="en-US" dirty="0" err="1"/>
              <a:t>EthAirNet</a:t>
            </a:r>
            <a:r>
              <a:rPr lang="en-US" altLang="en-US" dirty="0"/>
              <a:t> Associates; Huawei)</a:t>
            </a:r>
          </a:p>
          <a:p>
            <a:pPr lvl="1" algn="l" eaLnBrk="1" hangingPunct="1">
              <a:lnSpc>
                <a:spcPct val="70000"/>
              </a:lnSpc>
            </a:pPr>
            <a:endParaRPr lang="en-US" altLang="en-US" sz="2000" dirty="0">
              <a:hlinkClick r:id="rId3"/>
            </a:endParaRPr>
          </a:p>
          <a:p>
            <a:pPr marL="63500" eaLnBrk="1" hangingPunct="1">
              <a:lnSpc>
                <a:spcPct val="70000"/>
              </a:lnSpc>
            </a:pPr>
            <a:r>
              <a:rPr lang="en-US" altLang="en-US" sz="1800" dirty="0" err="1"/>
              <a:t>roger@ethair.net</a:t>
            </a:r>
            <a:br>
              <a:rPr lang="en-US" altLang="en-US" sz="1800" dirty="0"/>
            </a:br>
            <a:r>
              <a:rPr lang="en-US" altLang="en-US" sz="1600" dirty="0"/>
              <a:t>+1 802 227 2253</a:t>
            </a:r>
          </a:p>
          <a:p>
            <a:pPr marL="63500" eaLnBrk="1" hangingPunct="1">
              <a:lnSpc>
                <a:spcPct val="70000"/>
              </a:lnSpc>
            </a:pPr>
            <a:endParaRPr lang="en-US" altLang="en-US" dirty="0"/>
          </a:p>
          <a:p>
            <a:pPr marL="63500" eaLnBrk="1" hangingPunct="1">
              <a:lnSpc>
                <a:spcPct val="70000"/>
              </a:lnSpc>
            </a:pPr>
            <a:r>
              <a:rPr lang="en-US" altLang="en-US" dirty="0"/>
              <a:t>16 November 2018</a:t>
            </a:r>
          </a:p>
        </p:txBody>
      </p:sp>
      <p:pic>
        <p:nvPicPr>
          <p:cNvPr id="16387" name="Picture 6" descr="https://encrypted-tbn3.gstatic.com/images?q=tbn:ANd9GcS2OeDDz4S3NME0m7I9GDAhNV1zLpK7XjFi-44fBUJ55qOqrhtz">
            <a:extLst>
              <a:ext uri="{FF2B5EF4-FFF2-40B4-BE49-F238E27FC236}">
                <a16:creationId xmlns:a16="http://schemas.microsoft.com/office/drawing/2014/main" id="{69B162CA-C49A-D34A-BC94-C4435F4CC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5888"/>
            <a:ext cx="1439862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BCCF55ED-10BE-0448-B8AA-95FAF850F39F}"/>
              </a:ext>
            </a:extLst>
          </p:cNvPr>
          <p:cNvSpPr txBox="1">
            <a:spLocks/>
          </p:cNvSpPr>
          <p:nvPr/>
        </p:nvSpPr>
        <p:spPr>
          <a:xfrm>
            <a:off x="5652120" y="44624"/>
            <a:ext cx="3452799" cy="465161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>
              <a:defRPr/>
            </a:pPr>
            <a:r>
              <a:rPr lang="en-US" sz="1400" dirty="0"/>
              <a:t>Mentor DCN 802-ec-18-0232-00-00EC</a:t>
            </a:r>
          </a:p>
        </p:txBody>
      </p:sp>
    </p:spTree>
    <p:extLst>
      <p:ext uri="{BB962C8B-B14F-4D97-AF65-F5344CB8AC3E}">
        <p14:creationId xmlns:p14="http://schemas.microsoft.com/office/powerpoint/2010/main" val="2280899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/>
          <a:lstStyle/>
          <a:p>
            <a:pPr algn="ctr" eaLnBrk="1" hangingPunct="1"/>
            <a:r>
              <a:rPr lang="en-CA" altLang="en-US" sz="2800" dirty="0"/>
              <a:t>IEEE 802 Orientation slides</a:t>
            </a:r>
            <a:br>
              <a:rPr lang="en-CA" altLang="en-US" sz="2800" dirty="0"/>
            </a:br>
            <a:endParaRPr lang="en-CA" altLang="en-US" sz="1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5C9B2-DC86-814D-9A7D-C82290D39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6098"/>
          </a:xfrm>
        </p:spPr>
        <p:txBody>
          <a:bodyPr/>
          <a:lstStyle/>
          <a:p>
            <a:r>
              <a:rPr lang="en-US" sz="3200" dirty="0"/>
              <a:t>Second Vice Chair developed a draft update to the IEEE 802 Orientation slides </a:t>
            </a:r>
          </a:p>
          <a:p>
            <a:pPr lvl="1"/>
            <a:r>
              <a:rPr lang="en-US" sz="2800" dirty="0"/>
              <a:t>thanks to John Messenger and Paul </a:t>
            </a:r>
            <a:r>
              <a:rPr lang="en-US" sz="2800" dirty="0" err="1"/>
              <a:t>Nikolich</a:t>
            </a:r>
            <a:r>
              <a:rPr lang="en-US" sz="2800" dirty="0"/>
              <a:t> for participation in enhancement of architectural figures, per assigned Action Item from July </a:t>
            </a:r>
            <a:r>
              <a:rPr lang="en-US" sz="2800" dirty="0" err="1"/>
              <a:t>Leadercon</a:t>
            </a:r>
            <a:endParaRPr lang="en-US" sz="2800" dirty="0"/>
          </a:p>
          <a:p>
            <a:r>
              <a:rPr lang="en-US" sz="3200" dirty="0"/>
              <a:t>Current IEEE 802 Orientation slides:</a:t>
            </a:r>
          </a:p>
          <a:p>
            <a:pPr lvl="1"/>
            <a:r>
              <a:rPr lang="en-US" sz="2000" dirty="0">
                <a:hlinkClick r:id="rId3"/>
              </a:rPr>
              <a:t>https://mentor.ieee.org/802-ec/dcn/18/ec-18-0117-02-00EC.pdf</a:t>
            </a:r>
            <a:endParaRPr lang="en-US" sz="2000" dirty="0"/>
          </a:p>
          <a:p>
            <a:pPr lvl="1"/>
            <a:r>
              <a:rPr lang="en-US" sz="2000" dirty="0"/>
              <a:t>Available at </a:t>
            </a:r>
            <a:r>
              <a:rPr lang="en-US" sz="2000" dirty="0">
                <a:hlinkClick r:id="rId4"/>
              </a:rPr>
              <a:t>http://www.ieee802.org/orientation.shtml</a:t>
            </a:r>
            <a:endParaRPr lang="en-US" sz="2000" dirty="0"/>
          </a:p>
          <a:p>
            <a:pPr lvl="1"/>
            <a:r>
              <a:rPr lang="en-US" sz="2000" dirty="0"/>
              <a:t>New: includes an invitation to participate in an on-line survey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/>
          <a:lstStyle/>
          <a:p>
            <a:pPr algn="ctr" eaLnBrk="1" hangingPunct="1"/>
            <a:r>
              <a:rPr lang="en-CA" altLang="en-US" sz="2800" dirty="0"/>
              <a:t>Newcomer Orientation</a:t>
            </a:r>
            <a:br>
              <a:rPr lang="en-CA" altLang="en-US" sz="2800" dirty="0"/>
            </a:br>
            <a:endParaRPr lang="en-CA" altLang="en-US" sz="1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5C9B2-DC86-814D-9A7D-C82290D39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6098"/>
          </a:xfrm>
        </p:spPr>
        <p:txBody>
          <a:bodyPr/>
          <a:lstStyle/>
          <a:p>
            <a:r>
              <a:rPr lang="en-US" dirty="0"/>
              <a:t>IEEE 802 Orientation slides are the basis of the IEEE 802 Newcomer Orientation meeting, held Monday 09-10:00 each 802 Plenary Session</a:t>
            </a:r>
          </a:p>
          <a:p>
            <a:r>
              <a:rPr lang="en-US" dirty="0"/>
              <a:t>Historically, assignment of presenter was rotated among 802 Working Groups</a:t>
            </a:r>
          </a:p>
          <a:p>
            <a:r>
              <a:rPr lang="en-US" dirty="0"/>
              <a:t>Current Second Vice Chair intends to invite specific presenters, or request volunteers, generally in accordance with historical rotation</a:t>
            </a:r>
          </a:p>
          <a:p>
            <a:pPr lvl="1"/>
            <a:r>
              <a:rPr lang="en-US" dirty="0"/>
              <a:t>July 2018: Hyeong-Ho Lee (802.21 Vice Chair)</a:t>
            </a:r>
          </a:p>
          <a:p>
            <a:pPr lvl="1"/>
            <a:r>
              <a:rPr lang="en-US" u="sng" dirty="0"/>
              <a:t>Nov 2018: Oliver Holland (802.22 Vice Chair)</a:t>
            </a:r>
          </a:p>
          <a:p>
            <a:pPr lvl="1"/>
            <a:r>
              <a:rPr lang="en-US" dirty="0"/>
              <a:t>Mar 2019: invited Ben Wolfe (802.24 Vice Chair)</a:t>
            </a:r>
          </a:p>
        </p:txBody>
      </p:sp>
    </p:spTree>
    <p:extLst>
      <p:ext uri="{BB962C8B-B14F-4D97-AF65-F5344CB8AC3E}">
        <p14:creationId xmlns:p14="http://schemas.microsoft.com/office/powerpoint/2010/main" val="3931532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/>
          <a:lstStyle/>
          <a:p>
            <a:pPr algn="ctr" eaLnBrk="1" hangingPunct="1"/>
            <a:r>
              <a:rPr lang="en-CA" altLang="en-US" sz="2800" dirty="0"/>
              <a:t>Newcomer Orientation, 2018-11-12</a:t>
            </a:r>
            <a:br>
              <a:rPr lang="en-CA" altLang="en-US" sz="2800" dirty="0"/>
            </a:br>
            <a:endParaRPr lang="en-CA" altLang="en-US" sz="1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5C9B2-DC86-814D-9A7D-C82290D39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6098"/>
          </a:xfrm>
        </p:spPr>
        <p:txBody>
          <a:bodyPr/>
          <a:lstStyle/>
          <a:p>
            <a:r>
              <a:rPr lang="en-US" dirty="0"/>
              <a:t>Second Vice Chair opened the meeting and introduced Oliver Holland </a:t>
            </a:r>
          </a:p>
          <a:p>
            <a:r>
              <a:rPr lang="en-US" dirty="0"/>
              <a:t>Holland provided the presentation</a:t>
            </a:r>
          </a:p>
          <a:p>
            <a:r>
              <a:rPr lang="en-US" dirty="0"/>
              <a:t>Holland invited participants to submit the survey </a:t>
            </a:r>
          </a:p>
          <a:p>
            <a:r>
              <a:rPr lang="en-US" dirty="0"/>
              <a:t>Holland completed a presenter survey</a:t>
            </a:r>
          </a:p>
          <a:p>
            <a:pPr lvl="1"/>
            <a:r>
              <a:rPr lang="en-US" dirty="0"/>
              <a:t>Report follows</a:t>
            </a:r>
          </a:p>
        </p:txBody>
      </p:sp>
    </p:spTree>
    <p:extLst>
      <p:ext uri="{BB962C8B-B14F-4D97-AF65-F5344CB8AC3E}">
        <p14:creationId xmlns:p14="http://schemas.microsoft.com/office/powerpoint/2010/main" val="104140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624"/>
            <a:ext cx="8892480" cy="720080"/>
          </a:xfrm>
        </p:spPr>
        <p:txBody>
          <a:bodyPr/>
          <a:lstStyle/>
          <a:p>
            <a:pPr algn="ctr" eaLnBrk="1" hangingPunct="1"/>
            <a:r>
              <a:rPr lang="en-CA" altLang="en-US" sz="2800" dirty="0"/>
              <a:t>Newcomer Orientation Survey 2018-11-12 – 1/2</a:t>
            </a:r>
            <a:br>
              <a:rPr lang="en-CA" altLang="en-US" sz="2800" dirty="0"/>
            </a:br>
            <a:endParaRPr lang="en-CA" altLang="en-US" sz="1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5C9B2-DC86-814D-9A7D-C82290D39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6098"/>
          </a:xfrm>
        </p:spPr>
        <p:txBody>
          <a:bodyPr/>
          <a:lstStyle/>
          <a:p>
            <a:r>
              <a:rPr lang="en-US" sz="2000" dirty="0"/>
              <a:t>Surveys returned: 2 </a:t>
            </a:r>
          </a:p>
          <a:p>
            <a:r>
              <a:rPr lang="en-US" sz="2000" dirty="0"/>
              <a:t>How likely is it that you would recommend IEEE 802 Orientation Training to a friend or colleague? (out of 10)</a:t>
            </a:r>
          </a:p>
          <a:p>
            <a:pPr lvl="1"/>
            <a:r>
              <a:rPr lang="en-US" sz="2000" dirty="0"/>
              <a:t>7,10</a:t>
            </a:r>
          </a:p>
          <a:p>
            <a:r>
              <a:rPr lang="en-US" sz="2000" dirty="0"/>
              <a:t>Overall, how would you rate the IEEE 802 Orientation Training?</a:t>
            </a:r>
          </a:p>
          <a:p>
            <a:pPr lvl="1"/>
            <a:r>
              <a:rPr lang="en-US" sz="2000" dirty="0"/>
              <a:t>Good; Excellent</a:t>
            </a:r>
          </a:p>
          <a:p>
            <a:r>
              <a:rPr lang="en-US" sz="2000" dirty="0"/>
              <a:t>What did you like about the IEEE 802 Orientation Training program?</a:t>
            </a:r>
          </a:p>
          <a:p>
            <a:pPr lvl="1"/>
            <a:r>
              <a:rPr lang="en-US" sz="2000" dirty="0" err="1"/>
              <a:t>std</a:t>
            </a:r>
            <a:r>
              <a:rPr lang="en-US" sz="2000" dirty="0"/>
              <a:t> procedure, IEEE organization, and some useful links</a:t>
            </a:r>
          </a:p>
          <a:p>
            <a:r>
              <a:rPr lang="en-US" sz="2000" dirty="0"/>
              <a:t>What did you dislike about the IEEE 802 Orientation Training program?</a:t>
            </a:r>
          </a:p>
          <a:p>
            <a:pPr lvl="1"/>
            <a:r>
              <a:rPr lang="en-US" sz="2000" dirty="0"/>
              <a:t>[no responses]</a:t>
            </a:r>
          </a:p>
          <a:p>
            <a:r>
              <a:rPr lang="en-US" sz="2000" dirty="0"/>
              <a:t>How organized was the IEEE 802 Orientation Training program?</a:t>
            </a:r>
          </a:p>
          <a:p>
            <a:pPr lvl="1"/>
            <a:r>
              <a:rPr lang="en-US" sz="2000" dirty="0"/>
              <a:t>Very organized; Extremely organized</a:t>
            </a:r>
          </a:p>
          <a:p>
            <a:pPr marL="411162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81195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720080"/>
          </a:xfrm>
        </p:spPr>
        <p:txBody>
          <a:bodyPr/>
          <a:lstStyle/>
          <a:p>
            <a:pPr algn="ctr" eaLnBrk="1" hangingPunct="1"/>
            <a:r>
              <a:rPr lang="en-CA" altLang="en-US" sz="2800" dirty="0"/>
              <a:t>Newcomer Orientation Survey 2018-11-12 – 2/2</a:t>
            </a:r>
            <a:br>
              <a:rPr lang="en-CA" altLang="en-US" sz="2800" dirty="0"/>
            </a:br>
            <a:endParaRPr lang="en-CA" altLang="en-US" sz="1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5C9B2-DC86-814D-9A7D-C82290D39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6098"/>
          </a:xfrm>
        </p:spPr>
        <p:txBody>
          <a:bodyPr/>
          <a:lstStyle/>
          <a:p>
            <a:r>
              <a:rPr lang="en-US" sz="2000" dirty="0"/>
              <a:t>How friendly was the speaker?</a:t>
            </a:r>
          </a:p>
          <a:p>
            <a:pPr lvl="1"/>
            <a:r>
              <a:rPr lang="en-US" sz="2000" dirty="0"/>
              <a:t>Somewhat friendly; Extremely friendly</a:t>
            </a:r>
          </a:p>
          <a:p>
            <a:r>
              <a:rPr lang="en-US" sz="2000" dirty="0"/>
              <a:t>How helpful was the speaker?</a:t>
            </a:r>
          </a:p>
          <a:p>
            <a:pPr lvl="1"/>
            <a:r>
              <a:rPr lang="en-US" sz="2000" dirty="0"/>
              <a:t>Somewhat helpful; Extremely helpful</a:t>
            </a:r>
          </a:p>
          <a:p>
            <a:r>
              <a:rPr lang="en-US" sz="2000" dirty="0"/>
              <a:t>Did the written material include the information you needed?</a:t>
            </a:r>
          </a:p>
          <a:p>
            <a:pPr lvl="1"/>
            <a:r>
              <a:rPr lang="en-US" sz="2000" dirty="0"/>
              <a:t>Some of the information; All of the information</a:t>
            </a:r>
          </a:p>
          <a:p>
            <a:r>
              <a:rPr lang="en-US" sz="2000" dirty="0"/>
              <a:t>Was the IEEE 802 Orientation Training program length too long too short or about right?</a:t>
            </a:r>
          </a:p>
          <a:p>
            <a:pPr lvl="1"/>
            <a:r>
              <a:rPr lang="en-US" sz="2000" dirty="0"/>
              <a:t>About right; About right</a:t>
            </a:r>
          </a:p>
          <a:p>
            <a:r>
              <a:rPr lang="en-US" sz="2000" dirty="0"/>
              <a:t>What additional questions do you have following the IEEE 802 Orientation Training program ?</a:t>
            </a:r>
          </a:p>
          <a:p>
            <a:pPr lvl="1"/>
            <a:r>
              <a:rPr lang="en-US" sz="2000" dirty="0"/>
              <a:t>Give some more tutorial/guidance for presentation and discussion for new comers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58266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720080"/>
          </a:xfrm>
        </p:spPr>
        <p:txBody>
          <a:bodyPr/>
          <a:lstStyle/>
          <a:p>
            <a:pPr algn="ctr" eaLnBrk="1" hangingPunct="1"/>
            <a:r>
              <a:rPr lang="en-CA" altLang="en-US" sz="2800" dirty="0"/>
              <a:t>Presenter Survey 2018-11-12 – 1/2</a:t>
            </a:r>
            <a:br>
              <a:rPr lang="en-CA" altLang="en-US" sz="2800" dirty="0"/>
            </a:br>
            <a:endParaRPr lang="en-CA" altLang="en-US" sz="1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5C9B2-DC86-814D-9A7D-C82290D39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6098"/>
          </a:xfrm>
        </p:spPr>
        <p:txBody>
          <a:bodyPr/>
          <a:lstStyle/>
          <a:p>
            <a:r>
              <a:rPr lang="en-US" sz="2000" dirty="0"/>
              <a:t>Approximately how many people attended the IEEE 802 Newcomer Orientation Training?</a:t>
            </a:r>
          </a:p>
          <a:p>
            <a:pPr lvl="1"/>
            <a:r>
              <a:rPr lang="en-US" sz="1800" dirty="0"/>
              <a:t>20</a:t>
            </a:r>
          </a:p>
          <a:p>
            <a:r>
              <a:rPr lang="en-US" sz="2000" dirty="0"/>
              <a:t>Who was the presenter of the IEEE 802 Newcomer Orientation Training?</a:t>
            </a:r>
          </a:p>
          <a:p>
            <a:pPr lvl="1"/>
            <a:r>
              <a:rPr lang="en-US" sz="1800" dirty="0"/>
              <a:t>Oliver Holland</a:t>
            </a:r>
            <a:endParaRPr lang="en-US" sz="2000" dirty="0"/>
          </a:p>
          <a:p>
            <a:r>
              <a:rPr lang="en-US" sz="2000" dirty="0"/>
              <a:t>How much did you enjoy presenting the IEEE 802 Newcomer Orientation Training?</a:t>
            </a:r>
          </a:p>
          <a:p>
            <a:pPr lvl="1"/>
            <a:r>
              <a:rPr lang="en-US" sz="1800" dirty="0"/>
              <a:t>5/5</a:t>
            </a:r>
          </a:p>
          <a:p>
            <a:r>
              <a:rPr lang="en-US" sz="2000" dirty="0"/>
              <a:t>Did the written material include the information your needed?</a:t>
            </a:r>
          </a:p>
          <a:p>
            <a:pPr lvl="1"/>
            <a:r>
              <a:rPr lang="en-US" sz="1800" dirty="0"/>
              <a:t>Most of the information</a:t>
            </a:r>
          </a:p>
          <a:p>
            <a:r>
              <a:rPr lang="en-US" sz="2000" dirty="0"/>
              <a:t>Was the IEEE 802 Orientation Training program length too long too short or about </a:t>
            </a:r>
          </a:p>
          <a:p>
            <a:pPr lvl="1"/>
            <a:r>
              <a:rPr lang="en-US" sz="1800" dirty="0"/>
              <a:t>About right</a:t>
            </a:r>
          </a:p>
          <a:p>
            <a:r>
              <a:rPr lang="en-US" sz="2000" dirty="0"/>
              <a:t>How much do you think that the participants appreciated the information?</a:t>
            </a:r>
          </a:p>
          <a:p>
            <a:pPr lvl="1"/>
            <a:r>
              <a:rPr lang="en-US" sz="1800" dirty="0"/>
              <a:t>5/5</a:t>
            </a:r>
          </a:p>
        </p:txBody>
      </p:sp>
    </p:spTree>
    <p:extLst>
      <p:ext uri="{BB962C8B-B14F-4D97-AF65-F5344CB8AC3E}">
        <p14:creationId xmlns:p14="http://schemas.microsoft.com/office/powerpoint/2010/main" val="3190959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720080"/>
          </a:xfrm>
        </p:spPr>
        <p:txBody>
          <a:bodyPr/>
          <a:lstStyle/>
          <a:p>
            <a:pPr algn="ctr" eaLnBrk="1" hangingPunct="1"/>
            <a:r>
              <a:rPr lang="en-CA" altLang="en-US" sz="2800" dirty="0"/>
              <a:t>Presenter Survey 2018-11-12 – 1/2</a:t>
            </a:r>
            <a:br>
              <a:rPr lang="en-CA" altLang="en-US" sz="2800" dirty="0"/>
            </a:br>
            <a:endParaRPr lang="en-CA" altLang="en-US" sz="1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5C9B2-DC86-814D-9A7D-C82290D39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6098"/>
          </a:xfrm>
        </p:spPr>
        <p:txBody>
          <a:bodyPr/>
          <a:lstStyle/>
          <a:p>
            <a:r>
              <a:rPr lang="en-US" sz="2000" dirty="0"/>
              <a:t>What questions did the participants have that were not answered on the slides, and what answers did you offer?</a:t>
            </a:r>
          </a:p>
          <a:p>
            <a:pPr lvl="1"/>
            <a:r>
              <a:rPr lang="en-US" sz="1800" dirty="0"/>
              <a:t>Question on configuring IMAT not fully answered. I have done it before but didn't want to risk walking through it in real-time, so I pointed them to the Chair's Training.</a:t>
            </a:r>
          </a:p>
          <a:p>
            <a:pPr lvl="1"/>
            <a:r>
              <a:rPr lang="en-US" sz="1800" dirty="0"/>
              <a:t>Question on participants having "automatic" access to all 802 standards; question seemed to be somewhat misguided so not sure if I addressed it fully. I responded that of course if you are WG voting member you have access to the Drafts (process for access I believe varies slightly on a WG basis), and of course there is IEEE Get program for standards more than 6 months after publication. I also pointed out that we have the DVD.</a:t>
            </a:r>
            <a:endParaRPr lang="en-US" sz="2000" dirty="0"/>
          </a:p>
          <a:p>
            <a:r>
              <a:rPr lang="en-US" sz="2000" dirty="0"/>
              <a:t>Do you have any suggestions for improvement in the slides or the process?</a:t>
            </a:r>
          </a:p>
          <a:p>
            <a:pPr lvl="1"/>
            <a:r>
              <a:rPr lang="en-US" sz="1800" dirty="0"/>
              <a:t>Suggest to add in </a:t>
            </a:r>
            <a:r>
              <a:rPr lang="en-US" sz="1800" dirty="0" err="1"/>
              <a:t>myProject</a:t>
            </a:r>
            <a:r>
              <a:rPr lang="en-US" sz="1800" dirty="0"/>
              <a:t> information, at least "Manage Activity Profile" as this is very important for Mentor access and other reasons. </a:t>
            </a:r>
          </a:p>
        </p:txBody>
      </p:sp>
    </p:spTree>
    <p:extLst>
      <p:ext uri="{BB962C8B-B14F-4D97-AF65-F5344CB8AC3E}">
        <p14:creationId xmlns:p14="http://schemas.microsoft.com/office/powerpoint/2010/main" val="3041124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/>
          <a:lstStyle/>
          <a:p>
            <a:pPr algn="ctr" eaLnBrk="1" hangingPunct="1"/>
            <a:r>
              <a:rPr lang="en-CA" altLang="en-US" sz="2800" dirty="0"/>
              <a:t>Newcomer Orientation: Improvement</a:t>
            </a:r>
            <a:endParaRPr lang="en-CA" altLang="en-US" sz="1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5C9B2-DC86-814D-9A7D-C82290D39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6098"/>
          </a:xfrm>
        </p:spPr>
        <p:txBody>
          <a:bodyPr/>
          <a:lstStyle/>
          <a:p>
            <a:r>
              <a:rPr lang="en-US" dirty="0"/>
              <a:t>Encourage participants to complete participant survey before leaving the meeting.</a:t>
            </a:r>
          </a:p>
          <a:p>
            <a:r>
              <a:rPr lang="en-US" dirty="0"/>
              <a:t>Add the meeting to IMAT, so that:</a:t>
            </a:r>
          </a:p>
          <a:p>
            <a:pPr lvl="1"/>
            <a:r>
              <a:rPr lang="en-US" dirty="0"/>
              <a:t>We can get a record of the participation</a:t>
            </a:r>
          </a:p>
          <a:p>
            <a:pPr lvl="1"/>
            <a:r>
              <a:rPr lang="en-US" dirty="0"/>
              <a:t>Participants </a:t>
            </a:r>
            <a:r>
              <a:rPr lang="en-US"/>
              <a:t>get practice </a:t>
            </a:r>
            <a:r>
              <a:rPr lang="en-US" dirty="0"/>
              <a:t>using IMAT</a:t>
            </a:r>
          </a:p>
          <a:p>
            <a:pPr lvl="1"/>
            <a:r>
              <a:rPr lang="en-US" dirty="0"/>
              <a:t>Note: Need to add an IEEE 802 area of IMAT.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1268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16687</TotalTime>
  <Words>756</Words>
  <Application>Microsoft Macintosh PowerPoint</Application>
  <PresentationFormat>On-screen Show (4:3)</PresentationFormat>
  <Paragraphs>84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Georgia</vt:lpstr>
      <vt:lpstr>Helvetica Neue</vt:lpstr>
      <vt:lpstr>Trebuchet MS</vt:lpstr>
      <vt:lpstr>Wingdings 2</vt:lpstr>
      <vt:lpstr>Urban</vt:lpstr>
      <vt:lpstr>Second Vice Chair Report, addressing Orientation Activity</vt:lpstr>
      <vt:lpstr>IEEE 802 Orientation slides </vt:lpstr>
      <vt:lpstr>Newcomer Orientation </vt:lpstr>
      <vt:lpstr>Newcomer Orientation, 2018-11-12 </vt:lpstr>
      <vt:lpstr>Newcomer Orientation Survey 2018-11-12 – 1/2 </vt:lpstr>
      <vt:lpstr>Newcomer Orientation Survey 2018-11-12 – 2/2 </vt:lpstr>
      <vt:lpstr>Presenter Survey 2018-11-12 – 1/2 </vt:lpstr>
      <vt:lpstr>Presenter Survey 2018-11-12 – 1/2 </vt:lpstr>
      <vt:lpstr>Newcomer Orientation: Improvement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 SC</dc:title>
  <dc:creator>epargle</dc:creator>
  <cp:keywords>No Restrictions</cp:keywords>
  <cp:lastModifiedBy>OfficeUser4564</cp:lastModifiedBy>
  <cp:revision>349</cp:revision>
  <cp:lastPrinted>2018-07-13T21:49:10Z</cp:lastPrinted>
  <dcterms:created xsi:type="dcterms:W3CDTF">2013-11-15T16:17:16Z</dcterms:created>
  <dcterms:modified xsi:type="dcterms:W3CDTF">2018-11-16T02:40:43Z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72156b37-93b3-4536-949a-f3c82521375d</vt:lpwstr>
  </property>
  <property fmtid="{D5CDD505-2E9C-101B-9397-08002B2CF9AE}" pid="3" name="DellClassification">
    <vt:lpwstr>No Restrictions</vt:lpwstr>
  </property>
  <property fmtid="{D5CDD505-2E9C-101B-9397-08002B2CF9AE}" pid="4" name="DellSubLabels">
    <vt:lpwstr/>
  </property>
  <property fmtid="{D5CDD505-2E9C-101B-9397-08002B2CF9AE}" pid="5" name="UpdateProcess">
    <vt:lpwstr>End</vt:lpwstr>
  </property>
</Properties>
</file>