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351" r:id="rId2"/>
    <p:sldId id="260" r:id="rId3"/>
    <p:sldId id="352" r:id="rId4"/>
    <p:sldId id="353" r:id="rId5"/>
    <p:sldId id="354" r:id="rId6"/>
    <p:sldId id="355" r:id="rId7"/>
    <p:sldId id="360" r:id="rId8"/>
    <p:sldId id="361" r:id="rId9"/>
    <p:sldId id="35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0" autoAdjust="0"/>
    <p:restoredTop sz="86465" autoAdjust="0"/>
  </p:normalViewPr>
  <p:slideViewPr>
    <p:cSldViewPr showGuides="1">
      <p:cViewPr varScale="1">
        <p:scale>
          <a:sx n="82" d="100"/>
          <a:sy n="82" d="100"/>
        </p:scale>
        <p:origin x="184" y="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11/16/18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2018-11-16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45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2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44608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3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20702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4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29169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5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22960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6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20305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7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30683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8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18110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9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083785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CDA69C-FA6F-B545-8169-A67AADDEEE15}"/>
              </a:ext>
            </a:extLst>
          </p:cNvPr>
          <p:cNvSpPr txBox="1"/>
          <p:nvPr userDrawn="1"/>
        </p:nvSpPr>
        <p:spPr>
          <a:xfrm>
            <a:off x="4067944" y="638132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5278B3F-0B56-6B49-B5EA-CA190D40E4CB}" type="slidenum">
              <a:rPr lang="en-US" sz="1400" smtClean="0"/>
              <a:pPr algn="ctr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C9F81A-7D2E-AD40-90D9-E59E3FCD5659}"/>
              </a:ext>
            </a:extLst>
          </p:cNvPr>
          <p:cNvSpPr txBox="1"/>
          <p:nvPr userDrawn="1"/>
        </p:nvSpPr>
        <p:spPr>
          <a:xfrm>
            <a:off x="8686800" y="6419949"/>
            <a:ext cx="421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0C22472-8E56-9144-B90E-219FB3554917}" type="slidenum">
              <a:rPr lang="en-US" sz="1400" smtClean="0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E8F05FC-350D-41D4-AEBE-D76A6DB65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3A7AB1-930F-4A16-986B-D6C01F5CA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2C697688-0EE7-4874-8A37-B00F546E4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638AC8-2A4C-B440-A490-67648C0A0D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17-02-00EC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orientation.s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792"/>
            <a:ext cx="8458200" cy="2880320"/>
          </a:xfrm>
        </p:spPr>
        <p:txBody>
          <a:bodyPr anchor="t"/>
          <a:lstStyle/>
          <a:p>
            <a:pPr eaLnBrk="1" hangingPunct="1"/>
            <a:r>
              <a:rPr lang="en-US" altLang="en-US" dirty="0"/>
              <a:t>Second Vice Chair Report, addressing Orientation Activity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7561088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Roger Marks (</a:t>
            </a:r>
            <a:r>
              <a:rPr lang="en-US" altLang="en-US" dirty="0" err="1"/>
              <a:t>EthAirNet</a:t>
            </a:r>
            <a:r>
              <a:rPr lang="en-US" altLang="en-US" dirty="0"/>
              <a:t> Associates; Huawei)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 err="1"/>
              <a:t>roger@ethair.net</a:t>
            </a:r>
            <a:br>
              <a:rPr lang="en-US" altLang="en-US" sz="1800" dirty="0"/>
            </a:br>
            <a:r>
              <a:rPr lang="en-US" altLang="en-US" sz="1600" dirty="0"/>
              <a:t>+1 802 227 2253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16 November 2018</a:t>
            </a:r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5652120" y="44624"/>
            <a:ext cx="3452799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defRPr/>
            </a:pPr>
            <a:r>
              <a:rPr lang="en-US" sz="1400" dirty="0"/>
              <a:t>Mentor DCN 802-ec-18-0232-00-00EC</a:t>
            </a:r>
          </a:p>
        </p:txBody>
      </p:sp>
    </p:spTree>
    <p:extLst>
      <p:ext uri="{BB962C8B-B14F-4D97-AF65-F5344CB8AC3E}">
        <p14:creationId xmlns:p14="http://schemas.microsoft.com/office/powerpoint/2010/main" val="228089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IEEE 802 Orientation slides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3200" dirty="0"/>
              <a:t>Second Vice Chair developed a draft update to the IEEE 802 Orientation slides </a:t>
            </a:r>
          </a:p>
          <a:p>
            <a:pPr lvl="1"/>
            <a:r>
              <a:rPr lang="en-US" sz="2800" dirty="0"/>
              <a:t>thanks to John Messenger and Paul </a:t>
            </a:r>
            <a:r>
              <a:rPr lang="en-US" sz="2800" dirty="0" err="1"/>
              <a:t>Nikolich</a:t>
            </a:r>
            <a:r>
              <a:rPr lang="en-US" sz="2800" dirty="0"/>
              <a:t> for participation in enhancement of architectural figures, per assigned Action Item from July </a:t>
            </a:r>
            <a:r>
              <a:rPr lang="en-US" sz="2800" dirty="0" err="1"/>
              <a:t>Leadercon</a:t>
            </a:r>
            <a:endParaRPr lang="en-US" sz="2800" dirty="0"/>
          </a:p>
          <a:p>
            <a:r>
              <a:rPr lang="en-US" sz="3200" dirty="0"/>
              <a:t>Current IEEE 802 Orientation slides:</a:t>
            </a:r>
          </a:p>
          <a:p>
            <a:pPr lvl="1"/>
            <a:r>
              <a:rPr lang="en-US" sz="2000" dirty="0">
                <a:hlinkClick r:id="rId3"/>
              </a:rPr>
              <a:t>https://mentor.ieee.org/802-ec/dcn/18/ec-18-0117-02-00EC.pdf</a:t>
            </a:r>
            <a:endParaRPr lang="en-US" sz="2000" dirty="0"/>
          </a:p>
          <a:p>
            <a:pPr lvl="1"/>
            <a:r>
              <a:rPr lang="en-US" sz="2000" dirty="0"/>
              <a:t>Available at </a:t>
            </a:r>
            <a:r>
              <a:rPr lang="en-US" sz="2000" dirty="0">
                <a:hlinkClick r:id="rId4"/>
              </a:rPr>
              <a:t>http://www.ieee802.org/orientation.shtml</a:t>
            </a:r>
            <a:endParaRPr lang="en-US" sz="2000" dirty="0"/>
          </a:p>
          <a:p>
            <a:pPr lvl="1"/>
            <a:r>
              <a:rPr lang="en-US" sz="2000" dirty="0"/>
              <a:t>New: includes an invitation to participate in an on-line survey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dirty="0"/>
              <a:t>IEEE 802 Orientation slides are the basis of the IEEE 802 Newcomer Orientation meeting, held Monday 09-10:00 each 802 Plenary Session</a:t>
            </a:r>
          </a:p>
          <a:p>
            <a:r>
              <a:rPr lang="en-US" dirty="0"/>
              <a:t>Historically, assignment of presenter was rotated among 802 Working Groups</a:t>
            </a:r>
          </a:p>
          <a:p>
            <a:r>
              <a:rPr lang="en-US" dirty="0"/>
              <a:t>Current Second Vice Chair intends to invite specific presenters, or request volunteers, generally in accordance with historical rotation</a:t>
            </a:r>
          </a:p>
          <a:p>
            <a:pPr lvl="1"/>
            <a:r>
              <a:rPr lang="en-US" dirty="0"/>
              <a:t>July 2018: Hyeong-Ho Lee (802.21 Vice Chair)</a:t>
            </a:r>
          </a:p>
          <a:p>
            <a:pPr lvl="1"/>
            <a:r>
              <a:rPr lang="en-US" u="sng" dirty="0"/>
              <a:t>Nov 2018: Oliver Holland (802.22 Vice Chair)</a:t>
            </a:r>
          </a:p>
          <a:p>
            <a:pPr lvl="1"/>
            <a:r>
              <a:rPr lang="en-US" dirty="0"/>
              <a:t>Mar 2019: invited Ben Wolfe (802.24 Vice Chair)</a:t>
            </a:r>
          </a:p>
        </p:txBody>
      </p:sp>
    </p:spTree>
    <p:extLst>
      <p:ext uri="{BB962C8B-B14F-4D97-AF65-F5344CB8AC3E}">
        <p14:creationId xmlns:p14="http://schemas.microsoft.com/office/powerpoint/2010/main" val="393153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Orientation, 2018-11-12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dirty="0"/>
              <a:t>Second Vice Chair opened the meeting and introduced Oliver Holland </a:t>
            </a:r>
          </a:p>
          <a:p>
            <a:r>
              <a:rPr lang="en-US" dirty="0"/>
              <a:t>Holland provided the presentation</a:t>
            </a:r>
          </a:p>
          <a:p>
            <a:r>
              <a:rPr lang="en-US" dirty="0"/>
              <a:t>Holland invited participants to submit the survey </a:t>
            </a:r>
          </a:p>
          <a:p>
            <a:r>
              <a:rPr lang="en-US" dirty="0"/>
              <a:t>Holland completed a presenter survey</a:t>
            </a:r>
          </a:p>
          <a:p>
            <a:pPr lvl="1"/>
            <a:r>
              <a:rPr lang="en-US" dirty="0"/>
              <a:t>Report follows</a:t>
            </a:r>
          </a:p>
        </p:txBody>
      </p:sp>
    </p:spTree>
    <p:extLst>
      <p:ext uri="{BB962C8B-B14F-4D97-AF65-F5344CB8AC3E}">
        <p14:creationId xmlns:p14="http://schemas.microsoft.com/office/powerpoint/2010/main" val="10414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624"/>
            <a:ext cx="889248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 Survey 2018-11-12 – 1/2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2000" dirty="0"/>
              <a:t>Surveys returned: 2 </a:t>
            </a:r>
          </a:p>
          <a:p>
            <a:r>
              <a:rPr lang="en-US" sz="2000" dirty="0"/>
              <a:t>How likely is it that you would recommend IEEE 802 Orientation Training to a friend or colleague? (out of 10)</a:t>
            </a:r>
          </a:p>
          <a:p>
            <a:pPr lvl="1"/>
            <a:r>
              <a:rPr lang="en-US" sz="2000" dirty="0"/>
              <a:t>7,10</a:t>
            </a:r>
          </a:p>
          <a:p>
            <a:r>
              <a:rPr lang="en-US" sz="2000" dirty="0"/>
              <a:t>Overall, how would you rate the IEEE 802 Orientation Training?</a:t>
            </a:r>
          </a:p>
          <a:p>
            <a:pPr lvl="1"/>
            <a:r>
              <a:rPr lang="en-US" sz="2000" dirty="0"/>
              <a:t>Good; Excellent</a:t>
            </a:r>
          </a:p>
          <a:p>
            <a:r>
              <a:rPr lang="en-US" sz="2000" dirty="0"/>
              <a:t>What did you like about the IEEE 802 Orientation Training program?</a:t>
            </a:r>
          </a:p>
          <a:p>
            <a:pPr lvl="1"/>
            <a:r>
              <a:rPr lang="en-US" sz="2000" dirty="0" err="1"/>
              <a:t>std</a:t>
            </a:r>
            <a:r>
              <a:rPr lang="en-US" sz="2000" dirty="0"/>
              <a:t> procedure, IEEE organization, and some useful links</a:t>
            </a:r>
          </a:p>
          <a:p>
            <a:r>
              <a:rPr lang="en-US" sz="2000" dirty="0"/>
              <a:t>What did you dislike about the IEEE 802 Orientation Training program?</a:t>
            </a:r>
          </a:p>
          <a:p>
            <a:pPr lvl="1"/>
            <a:r>
              <a:rPr lang="en-US" sz="2000" dirty="0"/>
              <a:t>[no responses]</a:t>
            </a:r>
          </a:p>
          <a:p>
            <a:r>
              <a:rPr lang="en-US" sz="2000" dirty="0"/>
              <a:t>How organized was the IEEE 802 Orientation Training program?</a:t>
            </a:r>
          </a:p>
          <a:p>
            <a:pPr lvl="1"/>
            <a:r>
              <a:rPr lang="en-US" sz="2000" dirty="0"/>
              <a:t>Very organized; Extremely organized</a:t>
            </a:r>
          </a:p>
          <a:p>
            <a:pPr marL="411162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119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 Survey 2018-11-12 – 2/2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2000" dirty="0"/>
              <a:t>How friendly was the speaker?</a:t>
            </a:r>
          </a:p>
          <a:p>
            <a:pPr lvl="1"/>
            <a:r>
              <a:rPr lang="en-US" sz="2000" dirty="0"/>
              <a:t>Somewhat friendly; Extremely friendly</a:t>
            </a:r>
          </a:p>
          <a:p>
            <a:r>
              <a:rPr lang="en-US" sz="2000" dirty="0"/>
              <a:t>How helpful was the speaker?</a:t>
            </a:r>
          </a:p>
          <a:p>
            <a:pPr lvl="1"/>
            <a:r>
              <a:rPr lang="en-US" sz="2000" dirty="0"/>
              <a:t>Somewhat helpful; Extremely helpful</a:t>
            </a:r>
          </a:p>
          <a:p>
            <a:r>
              <a:rPr lang="en-US" sz="2000" dirty="0"/>
              <a:t>Did the written material include the information you needed?</a:t>
            </a:r>
          </a:p>
          <a:p>
            <a:pPr lvl="1"/>
            <a:r>
              <a:rPr lang="en-US" sz="2000" dirty="0"/>
              <a:t>Some of the information; All of the information</a:t>
            </a:r>
          </a:p>
          <a:p>
            <a:r>
              <a:rPr lang="en-US" sz="2000" dirty="0"/>
              <a:t>Was the IEEE 802 Orientation Training program length too long too short or about right?</a:t>
            </a:r>
          </a:p>
          <a:p>
            <a:pPr lvl="1"/>
            <a:r>
              <a:rPr lang="en-US" sz="2000" dirty="0"/>
              <a:t>About right; About right</a:t>
            </a:r>
          </a:p>
          <a:p>
            <a:r>
              <a:rPr lang="en-US" sz="2000" dirty="0"/>
              <a:t>What additional questions do you have following the IEEE 802 Orientation Training program ?</a:t>
            </a:r>
          </a:p>
          <a:p>
            <a:pPr lvl="1"/>
            <a:r>
              <a:rPr lang="en-US" sz="2000" dirty="0"/>
              <a:t>Give some more tutorial/guidance for presentation and discussion for new comers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8266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Presenter Survey 2018-11-12 – 1/2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2000" dirty="0"/>
              <a:t>Approximately how many people attended the IEEE 802 Newcomer Orientation Training?</a:t>
            </a:r>
          </a:p>
          <a:p>
            <a:pPr lvl="1"/>
            <a:r>
              <a:rPr lang="en-US" sz="1800" dirty="0"/>
              <a:t>20</a:t>
            </a:r>
          </a:p>
          <a:p>
            <a:r>
              <a:rPr lang="en-US" sz="2000" dirty="0"/>
              <a:t>Who was the presenter of the IEEE 802 Newcomer Orientation Training?</a:t>
            </a:r>
          </a:p>
          <a:p>
            <a:pPr lvl="1"/>
            <a:r>
              <a:rPr lang="en-US" sz="1800" dirty="0"/>
              <a:t>Oliver Holland</a:t>
            </a:r>
            <a:endParaRPr lang="en-US" sz="2000" dirty="0"/>
          </a:p>
          <a:p>
            <a:r>
              <a:rPr lang="en-US" sz="2000" dirty="0"/>
              <a:t>How much did you enjoy presenting the IEEE 802 Newcomer Orientation Training?</a:t>
            </a:r>
          </a:p>
          <a:p>
            <a:pPr lvl="1"/>
            <a:r>
              <a:rPr lang="en-US" sz="1800" dirty="0"/>
              <a:t>5/5</a:t>
            </a:r>
          </a:p>
          <a:p>
            <a:r>
              <a:rPr lang="en-US" sz="2000" dirty="0"/>
              <a:t>Did the written material include the information your needed?</a:t>
            </a:r>
          </a:p>
          <a:p>
            <a:pPr lvl="1"/>
            <a:r>
              <a:rPr lang="en-US" sz="1800" dirty="0"/>
              <a:t>Most of the information</a:t>
            </a:r>
          </a:p>
          <a:p>
            <a:r>
              <a:rPr lang="en-US" sz="2000" dirty="0"/>
              <a:t>Was the IEEE 802 Orientation Training program length too long too short or about </a:t>
            </a:r>
          </a:p>
          <a:p>
            <a:pPr lvl="1"/>
            <a:r>
              <a:rPr lang="en-US" sz="1800" dirty="0"/>
              <a:t>About right</a:t>
            </a:r>
          </a:p>
          <a:p>
            <a:r>
              <a:rPr lang="en-US" sz="2000" dirty="0"/>
              <a:t>How much do you think that the participants appreciated the information?</a:t>
            </a:r>
          </a:p>
          <a:p>
            <a:pPr lvl="1"/>
            <a:r>
              <a:rPr lang="en-US" sz="1800" dirty="0"/>
              <a:t>5/5</a:t>
            </a:r>
          </a:p>
        </p:txBody>
      </p:sp>
    </p:spTree>
    <p:extLst>
      <p:ext uri="{BB962C8B-B14F-4D97-AF65-F5344CB8AC3E}">
        <p14:creationId xmlns:p14="http://schemas.microsoft.com/office/powerpoint/2010/main" val="3190959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Presenter Survey 2018-11-12 – 1/2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2000" dirty="0"/>
              <a:t>What questions did the participants have that were not answered on the slides, and what answers did you offer?</a:t>
            </a:r>
          </a:p>
          <a:p>
            <a:pPr lvl="1"/>
            <a:r>
              <a:rPr lang="en-US" sz="1800" dirty="0"/>
              <a:t>Question on configuring IMAT not fully answered. I have done it before but didn't want to risk walking through it in real-time, so I pointed them to the Chair's Training.</a:t>
            </a:r>
          </a:p>
          <a:p>
            <a:pPr lvl="1"/>
            <a:r>
              <a:rPr lang="en-US" sz="1800" dirty="0"/>
              <a:t>Question on participants having "automatic" access to all 802 standards; question seemed to be somewhat misguided so not sure if I addressed it fully. I responded that of course if you are WG voting member you have access to the Drafts (process for access I believe varies slightly on a WG basis), and of course there is IEEE Get program for standards more than 6 months after publication. I also pointed out that we have the DVD.</a:t>
            </a:r>
            <a:endParaRPr lang="en-US" sz="2000" dirty="0"/>
          </a:p>
          <a:p>
            <a:r>
              <a:rPr lang="en-US" sz="2000" dirty="0"/>
              <a:t>Do you have any suggestions for improvement in the slides or the process?</a:t>
            </a:r>
          </a:p>
          <a:p>
            <a:pPr lvl="1"/>
            <a:r>
              <a:rPr lang="en-US" sz="1800" dirty="0"/>
              <a:t>Suggest to add in </a:t>
            </a:r>
            <a:r>
              <a:rPr lang="en-US" sz="1800" dirty="0" err="1"/>
              <a:t>myProject</a:t>
            </a:r>
            <a:r>
              <a:rPr lang="en-US" sz="1800" dirty="0"/>
              <a:t> information, at least "Manage Activity Profile" as this is very important for Mentor access and other reasons. </a:t>
            </a:r>
          </a:p>
        </p:txBody>
      </p:sp>
    </p:spTree>
    <p:extLst>
      <p:ext uri="{BB962C8B-B14F-4D97-AF65-F5344CB8AC3E}">
        <p14:creationId xmlns:p14="http://schemas.microsoft.com/office/powerpoint/2010/main" val="3041124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Orientation: Improvement</a:t>
            </a: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dirty="0"/>
              <a:t>Encourage participants to complete participant survey before leaving the meeting.</a:t>
            </a:r>
          </a:p>
          <a:p>
            <a:r>
              <a:rPr lang="en-US" dirty="0"/>
              <a:t>Add the meeting to IMAT, so that:</a:t>
            </a:r>
          </a:p>
          <a:p>
            <a:pPr lvl="1"/>
            <a:r>
              <a:rPr lang="en-US" dirty="0"/>
              <a:t>We can get a record of the participation</a:t>
            </a:r>
          </a:p>
          <a:p>
            <a:pPr lvl="1"/>
            <a:r>
              <a:rPr lang="en-US" dirty="0"/>
              <a:t>Participants </a:t>
            </a:r>
            <a:r>
              <a:rPr lang="en-US"/>
              <a:t>get practice </a:t>
            </a:r>
            <a:r>
              <a:rPr lang="en-US" dirty="0"/>
              <a:t>using IMAT</a:t>
            </a:r>
          </a:p>
          <a:p>
            <a:pPr lvl="1"/>
            <a:r>
              <a:rPr lang="en-US" dirty="0"/>
              <a:t>Note: Need to add an IEEE 802 area of IMAT.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126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16687</TotalTime>
  <Words>756</Words>
  <Application>Microsoft Macintosh PowerPoint</Application>
  <PresentationFormat>On-screen Show (4:3)</PresentationFormat>
  <Paragraphs>84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Georgia</vt:lpstr>
      <vt:lpstr>Helvetica Neue</vt:lpstr>
      <vt:lpstr>Trebuchet MS</vt:lpstr>
      <vt:lpstr>Wingdings 2</vt:lpstr>
      <vt:lpstr>Urban</vt:lpstr>
      <vt:lpstr>Second Vice Chair Report, addressing Orientation Activity</vt:lpstr>
      <vt:lpstr>IEEE 802 Orientation slides </vt:lpstr>
      <vt:lpstr>Newcomer Orientation </vt:lpstr>
      <vt:lpstr>Newcomer Orientation, 2018-11-12 </vt:lpstr>
      <vt:lpstr>Newcomer Orientation Survey 2018-11-12 – 1/2 </vt:lpstr>
      <vt:lpstr>Newcomer Orientation Survey 2018-11-12 – 2/2 </vt:lpstr>
      <vt:lpstr>Presenter Survey 2018-11-12 – 1/2 </vt:lpstr>
      <vt:lpstr>Presenter Survey 2018-11-12 – 1/2 </vt:lpstr>
      <vt:lpstr>Newcomer Orientation: Improvement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OfficeUser4564</cp:lastModifiedBy>
  <cp:revision>349</cp:revision>
  <cp:lastPrinted>2018-07-13T21:49:10Z</cp:lastPrinted>
  <dcterms:created xsi:type="dcterms:W3CDTF">2013-11-15T16:17:16Z</dcterms:created>
  <dcterms:modified xsi:type="dcterms:W3CDTF">2018-11-16T02:40:43Z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