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492" r:id="rId3"/>
    <p:sldId id="493" r:id="rId4"/>
    <p:sldId id="511" r:id="rId5"/>
    <p:sldId id="510" r:id="rId6"/>
    <p:sldId id="509" r:id="rId7"/>
    <p:sldId id="512" r:id="rId8"/>
    <p:sldId id="418" r:id="rId9"/>
    <p:sldId id="508" r:id="rId10"/>
    <p:sldId id="505" r:id="rId11"/>
    <p:sldId id="415" r:id="rId1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6" autoAdjust="0"/>
    <p:restoredTop sz="96416" autoAdjust="0"/>
  </p:normalViewPr>
  <p:slideViewPr>
    <p:cSldViewPr>
      <p:cViewPr varScale="1">
        <p:scale>
          <a:sx n="95" d="100"/>
          <a:sy n="95" d="100"/>
        </p:scale>
        <p:origin x="690" y="8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10-Nov-18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F0ACF621-7EE6-4E65-A50E-8C105644CFFC}"/>
              </a:ext>
            </a:extLst>
          </p:cNvPr>
          <p:cNvSpPr>
            <a:spLocks noGrp="1"/>
          </p:cNvSpPr>
          <p:nvPr>
            <p:ph type="body" idx="1"/>
          </p:nvPr>
        </p:nvSpPr>
        <p:spPr/>
        <p:txBody>
          <a:bodyPr/>
          <a:lstStyle/>
          <a:p>
            <a:r>
              <a:rPr lang="en-US" sz="1200" b="0" i="0" kern="1200" dirty="0">
                <a:solidFill>
                  <a:srgbClr val="000000"/>
                </a:solidFill>
                <a:effectLst/>
                <a:latin typeface="Times New Roman" pitchFamily="16" charset="0"/>
                <a:ea typeface="+mn-ea"/>
                <a:cs typeface="+mn-cs"/>
              </a:rPr>
              <a:t>Unlicensed National Information Infrastructure (</a:t>
            </a:r>
            <a:r>
              <a:rPr lang="en-US" sz="1200" b="1" i="0" kern="1200" dirty="0">
                <a:solidFill>
                  <a:srgbClr val="000000"/>
                </a:solidFill>
                <a:effectLst/>
                <a:latin typeface="Times New Roman" pitchFamily="16" charset="0"/>
                <a:ea typeface="+mn-ea"/>
                <a:cs typeface="+mn-cs"/>
              </a:rPr>
              <a:t>U</a:t>
            </a:r>
            <a:r>
              <a:rPr lang="en-US" sz="1200" b="0" i="0" kern="1200" dirty="0">
                <a:solidFill>
                  <a:srgbClr val="000000"/>
                </a:solidFill>
                <a:effectLst/>
                <a:latin typeface="Times New Roman" pitchFamily="16" charset="0"/>
                <a:ea typeface="+mn-ea"/>
                <a:cs typeface="+mn-cs"/>
              </a:rPr>
              <a:t>-</a:t>
            </a:r>
            <a:r>
              <a:rPr lang="en-US" sz="1200" b="1" i="0" kern="1200" dirty="0">
                <a:solidFill>
                  <a:srgbClr val="000000"/>
                </a:solidFill>
                <a:effectLst/>
                <a:latin typeface="Times New Roman" pitchFamily="16" charset="0"/>
                <a:ea typeface="+mn-ea"/>
                <a:cs typeface="+mn-cs"/>
              </a:rPr>
              <a:t>NII</a:t>
            </a:r>
            <a:r>
              <a:rPr lang="en-US" sz="1200" b="0" i="0" kern="1200" dirty="0">
                <a:solidFill>
                  <a:srgbClr val="000000"/>
                </a:solidFill>
                <a:effectLst/>
                <a:latin typeface="Times New Roman" pitchFamily="16" charset="0"/>
                <a:ea typeface="+mn-ea"/>
                <a:cs typeface="+mn-cs"/>
              </a:rPr>
              <a:t>)</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21986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EC-18/0215r00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18/ec-18-0133-00-00EC-how-can-ieee-802-get-to-a-single-voice-for-6ghz-band.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18/18-18-0139-00-0000-fcc-18-295-ieee-802-comment.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dirty="0">
                <a:latin typeface="Times New Roman" charset="0"/>
              </a:rPr>
            </a:br>
            <a:r>
              <a:rPr lang="en-US" sz="2800" dirty="0">
                <a:latin typeface="Times New Roman" charset="0"/>
              </a:rPr>
              <a:t>FCC 6 GHz NPRM IEEE 802 response status </a:t>
            </a:r>
            <a:endParaRPr lang="en-GB" sz="2800"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11 November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121781542"/>
              </p:ext>
            </p:extLst>
          </p:nvPr>
        </p:nvGraphicFramePr>
        <p:xfrm>
          <a:off x="523875" y="3613150"/>
          <a:ext cx="7916863" cy="2430463"/>
        </p:xfrm>
        <a:graphic>
          <a:graphicData uri="http://schemas.openxmlformats.org/presentationml/2006/ole">
            <mc:AlternateContent xmlns:mc="http://schemas.openxmlformats.org/markup-compatibility/2006">
              <mc:Choice xmlns:v="urn:schemas-microsoft-com:vml" Requires="v">
                <p:oleObj spid="_x0000_s1068" name="Document" r:id="rId4" imgW="8245941" imgH="2541999" progId="Word.Document.8">
                  <p:embed/>
                </p:oleObj>
              </mc:Choice>
              <mc:Fallback>
                <p:oleObj name="Document" r:id="rId4" imgW="8245941" imgH="2541999"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3875" y="3613150"/>
                        <a:ext cx="7916863" cy="2430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marL="0" indent="0">
              <a:spcBef>
                <a:spcPts val="0"/>
              </a:spcBef>
            </a:pPr>
            <a:r>
              <a:rPr lang="en-US" sz="1600" dirty="0"/>
              <a:t>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11  November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Single Voice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258093"/>
            <a:ext cx="8142288" cy="5142707"/>
          </a:xfrm>
        </p:spPr>
        <p:txBody>
          <a:bodyPr/>
          <a:lstStyle/>
          <a:p>
            <a:pPr>
              <a:spcBef>
                <a:spcPts val="0"/>
              </a:spcBef>
              <a:buFont typeface="Arial" panose="020B0604020202020204" pitchFamily="34" charset="0"/>
              <a:buChar char="•"/>
            </a:pPr>
            <a:r>
              <a:rPr lang="en-US" altLang="en-US" sz="1600" dirty="0"/>
              <a:t>Some of the primary interest groups. </a:t>
            </a:r>
          </a:p>
          <a:p>
            <a:pPr lvl="1">
              <a:spcBef>
                <a:spcPts val="0"/>
              </a:spcBef>
              <a:buFont typeface="Arial" panose="020B0604020202020204" pitchFamily="34" charset="0"/>
              <a:buChar char="•"/>
            </a:pPr>
            <a:r>
              <a:rPr lang="en-US" altLang="en-US" sz="1400" dirty="0"/>
              <a:t>Broadcast</a:t>
            </a:r>
          </a:p>
          <a:p>
            <a:pPr lvl="1">
              <a:spcBef>
                <a:spcPts val="0"/>
              </a:spcBef>
              <a:buFont typeface="Arial" panose="020B0604020202020204" pitchFamily="34" charset="0"/>
              <a:buChar char="•"/>
            </a:pPr>
            <a:r>
              <a:rPr lang="en-US" altLang="en-US" sz="1400" dirty="0"/>
              <a:t>Satellite </a:t>
            </a:r>
          </a:p>
          <a:p>
            <a:pPr lvl="1">
              <a:spcBef>
                <a:spcPts val="0"/>
              </a:spcBef>
              <a:buFont typeface="Arial" panose="020B0604020202020204" pitchFamily="34" charset="0"/>
              <a:buChar char="•"/>
            </a:pPr>
            <a:r>
              <a:rPr lang="en-US" altLang="en-US" sz="1400" dirty="0"/>
              <a:t>Coordinator </a:t>
            </a:r>
          </a:p>
          <a:p>
            <a:pPr lvl="1">
              <a:spcBef>
                <a:spcPts val="0"/>
              </a:spcBef>
              <a:buFont typeface="Arial" panose="020B0604020202020204" pitchFamily="34" charset="0"/>
              <a:buChar char="•"/>
            </a:pPr>
            <a:r>
              <a:rPr lang="en-US" altLang="en-US" sz="1400" dirty="0"/>
              <a:t>Utilities</a:t>
            </a:r>
            <a:endParaRPr lang="en-US" altLang="en-US" sz="1200" dirty="0"/>
          </a:p>
          <a:p>
            <a:pPr lvl="1">
              <a:spcBef>
                <a:spcPts val="0"/>
              </a:spcBef>
              <a:buFont typeface="Arial" panose="020B0604020202020204" pitchFamily="34" charset="0"/>
              <a:buChar char="•"/>
            </a:pPr>
            <a:r>
              <a:rPr lang="en-US" altLang="en-US" sz="1400" dirty="0"/>
              <a:t>Public Safety</a:t>
            </a:r>
          </a:p>
          <a:p>
            <a:pPr lvl="1">
              <a:spcBef>
                <a:spcPts val="0"/>
              </a:spcBef>
              <a:buFont typeface="Arial" panose="020B0604020202020204" pitchFamily="34" charset="0"/>
              <a:buChar char="•"/>
            </a:pPr>
            <a:r>
              <a:rPr lang="en-US" altLang="en-US" sz="1400" dirty="0"/>
              <a:t>No federal government uses </a:t>
            </a:r>
            <a:endParaRPr lang="en-US" altLang="en-US" sz="1600" dirty="0"/>
          </a:p>
          <a:p>
            <a:pPr lvl="3">
              <a:spcBef>
                <a:spcPts val="0"/>
              </a:spcBef>
              <a:buFont typeface="Arial" panose="020B0604020202020204" pitchFamily="34" charset="0"/>
              <a:buChar char="•"/>
            </a:pPr>
            <a:endParaRPr lang="en-US" altLang="en-US" sz="900" dirty="0"/>
          </a:p>
          <a:p>
            <a:pPr>
              <a:spcBef>
                <a:spcPts val="0"/>
              </a:spcBef>
              <a:buFont typeface="Arial" panose="020B0604020202020204" pitchFamily="34" charset="0"/>
              <a:buChar char="•"/>
            </a:pPr>
            <a:r>
              <a:rPr lang="en-US" altLang="en-US" sz="1600" dirty="0"/>
              <a:t>Some additional notes. </a:t>
            </a:r>
          </a:p>
          <a:p>
            <a:pPr lvl="1">
              <a:spcBef>
                <a:spcPts val="0"/>
              </a:spcBef>
              <a:buFont typeface="Arial" panose="020B0604020202020204" pitchFamily="34" charset="0"/>
              <a:buChar char="•"/>
            </a:pPr>
            <a:r>
              <a:rPr lang="en-US" altLang="en-US" sz="1400" dirty="0"/>
              <a:t>This band with 9 sets of rules is a very unique band in that respect.</a:t>
            </a:r>
          </a:p>
          <a:p>
            <a:pPr lvl="1">
              <a:spcBef>
                <a:spcPts val="0"/>
              </a:spcBef>
              <a:buFont typeface="Arial" panose="020B0604020202020204" pitchFamily="34" charset="0"/>
              <a:buChar char="•"/>
            </a:pPr>
            <a:r>
              <a:rPr lang="en-US" altLang="en-US" sz="1400" b="1" u="sng" dirty="0"/>
              <a:t>To add to the possible list of option for a single voice for IEEE 802: have a view on spectrum management of the band. (and maybe more silent on the rest).   </a:t>
            </a:r>
          </a:p>
          <a:p>
            <a:pPr>
              <a:buFont typeface="Arial" panose="020B0604020202020204" pitchFamily="34" charset="0"/>
              <a:buChar char="•"/>
            </a:pPr>
            <a:r>
              <a:rPr lang="en-US" sz="1800" dirty="0"/>
              <a:t>From July slides, </a:t>
            </a:r>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1">
              <a:buFont typeface="Arial" panose="020B0604020202020204" pitchFamily="34" charset="0"/>
              <a:buChar char="•"/>
            </a:pPr>
            <a:r>
              <a:rPr lang="en-US" sz="1600" dirty="0"/>
              <a:t>IEEE 802.15.4, UWB, is already in use in the band, and is the band most used around the world for 802.15.4-UWB. </a:t>
            </a:r>
          </a:p>
          <a:p>
            <a:pPr lvl="2">
              <a:buFont typeface="Arial" panose="020B0604020202020204" pitchFamily="34" charset="0"/>
              <a:buChar char="•"/>
            </a:pPr>
            <a:r>
              <a:rPr lang="en-US" sz="1400" dirty="0"/>
              <a:t>The concern is WiFi interferes with UWB with its very low power.</a:t>
            </a:r>
          </a:p>
          <a:p>
            <a:pPr lvl="1">
              <a:buFont typeface="Arial" panose="020B0604020202020204" pitchFamily="34" charset="0"/>
              <a:buChar char="•"/>
            </a:pPr>
            <a:r>
              <a:rPr lang="en-US" sz="1600" dirty="0"/>
              <a:t>Recently 802.19 voted on the .11ax </a:t>
            </a:r>
            <a:r>
              <a:rPr lang="en-US" sz="1600" dirty="0" err="1"/>
              <a:t>CoEx</a:t>
            </a:r>
            <a:r>
              <a:rPr lang="en-US" sz="1600" dirty="0"/>
              <a:t> document and it failed. </a:t>
            </a:r>
          </a:p>
          <a:p>
            <a:pPr lvl="1">
              <a:buFont typeface="Arial" panose="020B0604020202020204" pitchFamily="34" charset="0"/>
              <a:buChar char="•"/>
            </a:pPr>
            <a:r>
              <a:rPr lang="en-US" sz="1600" dirty="0"/>
              <a:t>There are a number of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11  November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FCC 6 GHz NPRM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dirty="0"/>
              <a:t>Final NPRM did come out, 24 Oct 2018</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57 seek comments; 144 question marks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Comments will be in 60 days and Reply comments 30 days later. </a:t>
            </a:r>
          </a:p>
          <a:p>
            <a:pPr lvl="1">
              <a:spcBef>
                <a:spcPts val="0"/>
              </a:spcBef>
              <a:buFont typeface="Arial" panose="020B0604020202020204" pitchFamily="34" charset="0"/>
              <a:buChar char="•"/>
            </a:pPr>
            <a:r>
              <a:rPr lang="en-US" sz="1800" dirty="0"/>
              <a:t>However, it has not been posted in the Federal Register</a:t>
            </a:r>
          </a:p>
          <a:p>
            <a:pPr lvl="1">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dirty="0"/>
              <a:t>Basic layout of the ranges the NPRM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274888" cy="273050"/>
          </a:xfrm>
        </p:spPr>
        <p:txBody>
          <a:bodyPr/>
          <a:lstStyle/>
          <a:p>
            <a:r>
              <a:rPr lang="en-US"/>
              <a:t>11  November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593014611"/>
              </p:ext>
            </p:extLst>
          </p:nvPr>
        </p:nvGraphicFramePr>
        <p:xfrm>
          <a:off x="685800" y="5038251"/>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for IEEE 802</a:t>
            </a:r>
            <a:endParaRPr lang="en-US" sz="1200" dirty="0"/>
          </a:p>
        </p:txBody>
      </p:sp>
      <p:sp>
        <p:nvSpPr>
          <p:cNvPr id="3" name="Content Placeholder 2"/>
          <p:cNvSpPr>
            <a:spLocks noGrp="1"/>
          </p:cNvSpPr>
          <p:nvPr>
            <p:ph idx="1"/>
          </p:nvPr>
        </p:nvSpPr>
        <p:spPr>
          <a:xfrm>
            <a:off x="696912" y="958850"/>
            <a:ext cx="8229600" cy="5371307"/>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sz="1800" dirty="0"/>
              <a:t>In July several possible options were on the table on how to respond with one voice from IEEE 802, a couple added since. </a:t>
            </a:r>
          </a:p>
          <a:p>
            <a:pPr lvl="1">
              <a:spcBef>
                <a:spcPts val="0"/>
              </a:spcBef>
              <a:buFont typeface="Arial" panose="020B0604020202020204" pitchFamily="34" charset="0"/>
              <a:buChar char="•"/>
            </a:pPr>
            <a:r>
              <a:rPr lang="en-US" altLang="en-US" sz="1400" dirty="0">
                <a:hlinkClick r:id="rId3"/>
              </a:rPr>
              <a:t>&lt;ec-18-0133-00-00EC-how-can-ieee-802-get-to-a-single-voice-for-6ghz-band.pptx&gt;</a:t>
            </a:r>
            <a:r>
              <a:rPr lang="en-US" altLang="en-US" sz="1400" dirty="0"/>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Consensus</a:t>
            </a:r>
            <a:endParaRPr lang="en-US" sz="14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a:t>
            </a:r>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a:t>
            </a:r>
          </a:p>
          <a:p>
            <a:pPr lvl="2">
              <a:buFont typeface="Arial" panose="020B0604020202020204" pitchFamily="34" charset="0"/>
              <a:buChar char="•"/>
            </a:pPr>
            <a:r>
              <a:rPr lang="en-US" sz="1400" dirty="0"/>
              <a:t>Would still need from EC no one objects approval (5 day if not in a meeting)</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lvl="4">
              <a:buFont typeface="Arial" panose="020B0604020202020204" pitchFamily="34" charset="0"/>
              <a:buChar char="•"/>
            </a:pPr>
            <a:endParaRPr lang="en-US" sz="1000" dirty="0"/>
          </a:p>
          <a:p>
            <a:pPr>
              <a:buFont typeface="Arial" panose="020B0604020202020204" pitchFamily="34" charset="0"/>
              <a:buChar char="•"/>
            </a:pPr>
            <a:r>
              <a:rPr lang="en-US" sz="1800" i="1" u="sng" dirty="0"/>
              <a:t>Respond from IEEE 802 with all (both) views </a:t>
            </a:r>
            <a:r>
              <a:rPr lang="en-US" sz="1800" b="0" i="1" u="sng" dirty="0"/>
              <a:t>(do different from DSRC before).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11  November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34BC8-E262-4FF2-AAA8-725ED86164CC}"/>
              </a:ext>
            </a:extLst>
          </p:cNvPr>
          <p:cNvSpPr>
            <a:spLocks noGrp="1"/>
          </p:cNvSpPr>
          <p:nvPr>
            <p:ph type="title"/>
          </p:nvPr>
        </p:nvSpPr>
        <p:spPr/>
        <p:txBody>
          <a:bodyPr/>
          <a:lstStyle/>
          <a:p>
            <a:r>
              <a:rPr lang="en-US" altLang="en-US" sz="2400" dirty="0"/>
              <a:t>FCC 6 GHz NPRM possible response timeline</a:t>
            </a:r>
            <a:endParaRPr lang="en-US" sz="2400" dirty="0"/>
          </a:p>
        </p:txBody>
      </p:sp>
      <p:sp>
        <p:nvSpPr>
          <p:cNvPr id="3" name="Content Placeholder 2">
            <a:extLst>
              <a:ext uri="{FF2B5EF4-FFF2-40B4-BE49-F238E27FC236}">
                <a16:creationId xmlns:a16="http://schemas.microsoft.com/office/drawing/2014/main" id="{C294EAF3-64CD-4D9A-96E1-33B11D82AF3F}"/>
              </a:ext>
            </a:extLst>
          </p:cNvPr>
          <p:cNvSpPr>
            <a:spLocks noGrp="1"/>
          </p:cNvSpPr>
          <p:nvPr>
            <p:ph idx="1"/>
          </p:nvPr>
        </p:nvSpPr>
        <p:spPr>
          <a:xfrm>
            <a:off x="696912" y="1676400"/>
            <a:ext cx="7770813" cy="4113213"/>
          </a:xfrm>
        </p:spPr>
        <p:txBody>
          <a:bodyPr/>
          <a:lstStyle/>
          <a:p>
            <a:pPr>
              <a:spcBef>
                <a:spcPts val="0"/>
              </a:spcBef>
              <a:buFont typeface="Arial" panose="020B0604020202020204" pitchFamily="34" charset="0"/>
              <a:buChar char="•"/>
            </a:pPr>
            <a:r>
              <a:rPr lang="en-US" sz="1800" dirty="0"/>
              <a:t>Federal Register postings are running about 20 days from adoption.  If that is the case, could see it mid-November, with 60 days to comment.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Thinking a traditional response, digging into details and getting agreements from everyone, this could be a possible time line.   </a:t>
            </a:r>
          </a:p>
          <a:p>
            <a:pPr marL="457200" lvl="1" indent="0">
              <a:spcBef>
                <a:spcPts val="0"/>
              </a:spcBef>
            </a:pPr>
            <a:r>
              <a:rPr lang="en-US" sz="1600" dirty="0"/>
              <a:t>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lvl="4">
              <a:spcBef>
                <a:spcPts val="0"/>
              </a:spcBef>
              <a:buFont typeface="Arial" panose="020B0604020202020204" pitchFamily="34" charset="0"/>
              <a:buChar char="•"/>
            </a:pPr>
            <a:endParaRPr lang="en-US" dirty="0">
              <a:solidFill>
                <a:schemeClr val="bg1">
                  <a:lumMod val="50000"/>
                </a:schemeClr>
              </a:solidFill>
            </a:endParaRPr>
          </a:p>
          <a:p>
            <a:pPr>
              <a:spcBef>
                <a:spcPts val="0"/>
              </a:spcBef>
              <a:buFont typeface="Arial" panose="020B0604020202020204" pitchFamily="34" charset="0"/>
              <a:buChar char="•"/>
            </a:pPr>
            <a:r>
              <a:rPr lang="en-US" sz="2000" dirty="0">
                <a:solidFill>
                  <a:schemeClr val="tx1"/>
                </a:solidFill>
              </a:rPr>
              <a:t>So had two things to consider: </a:t>
            </a:r>
          </a:p>
          <a:p>
            <a:pPr lvl="1">
              <a:spcBef>
                <a:spcPts val="0"/>
              </a:spcBef>
              <a:buFont typeface="Arial" panose="020B0604020202020204" pitchFamily="34" charset="0"/>
              <a:buChar char="•"/>
            </a:pPr>
            <a:r>
              <a:rPr lang="en-US" sz="1600" dirty="0">
                <a:solidFill>
                  <a:schemeClr val="tx1"/>
                </a:solidFill>
              </a:rPr>
              <a:t>Needed to pick an approach, </a:t>
            </a:r>
          </a:p>
          <a:p>
            <a:pPr lvl="1">
              <a:spcBef>
                <a:spcPts val="0"/>
              </a:spcBef>
              <a:buFont typeface="Arial" panose="020B0604020202020204" pitchFamily="34" charset="0"/>
              <a:buChar char="•"/>
            </a:pPr>
            <a:r>
              <a:rPr lang="en-US" sz="1600" dirty="0">
                <a:solidFill>
                  <a:schemeClr val="tx1"/>
                </a:solidFill>
              </a:rPr>
              <a:t>And how to dive deep, get agreement over the holidays and follow process..</a:t>
            </a:r>
          </a:p>
          <a:p>
            <a:endParaRPr lang="en-US" dirty="0"/>
          </a:p>
        </p:txBody>
      </p:sp>
      <p:sp>
        <p:nvSpPr>
          <p:cNvPr id="4" name="Slide Number Placeholder 3">
            <a:extLst>
              <a:ext uri="{FF2B5EF4-FFF2-40B4-BE49-F238E27FC236}">
                <a16:creationId xmlns:a16="http://schemas.microsoft.com/office/drawing/2014/main" id="{047B387B-1D0A-4697-B9E7-DA9777013EB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F91CC1E-33BC-4D3F-A4D6-BA2F778053C8}"/>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372D57DC-173C-4FF9-9415-620BD82BEEBE}"/>
              </a:ext>
            </a:extLst>
          </p:cNvPr>
          <p:cNvSpPr>
            <a:spLocks noGrp="1"/>
          </p:cNvSpPr>
          <p:nvPr>
            <p:ph type="dt" idx="15"/>
          </p:nvPr>
        </p:nvSpPr>
        <p:spPr/>
        <p:txBody>
          <a:bodyPr/>
          <a:lstStyle/>
          <a:p>
            <a:r>
              <a:rPr lang="en-US"/>
              <a:t>11  November 2018</a:t>
            </a:r>
            <a:endParaRPr lang="en-GB" dirty="0"/>
          </a:p>
        </p:txBody>
      </p:sp>
    </p:spTree>
    <p:extLst>
      <p:ext uri="{BB962C8B-B14F-4D97-AF65-F5344CB8AC3E}">
        <p14:creationId xmlns:p14="http://schemas.microsoft.com/office/powerpoint/2010/main" val="147299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Response status </a:t>
            </a:r>
            <a:r>
              <a:rPr lang="en-US" altLang="en-US" sz="1400" dirty="0"/>
              <a:t>-1 of 3</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96912" y="762000"/>
            <a:ext cx="8142288" cy="5142707"/>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First , there was a suggestion from a few on the EC to start with the option:  one filing with all views/concerns/etc.  Let the FCC work it out, where to go.  So there was an approach to focus on.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Second, how do we get time to dig into the details and get agreement? It was brought up:</a:t>
            </a:r>
          </a:p>
          <a:p>
            <a:pPr lvl="1">
              <a:buFont typeface="Arial" panose="020B0604020202020204" pitchFamily="34" charset="0"/>
              <a:buChar char="•"/>
            </a:pPr>
            <a:r>
              <a:rPr lang="en-US" sz="1800" b="1" dirty="0">
                <a:solidFill>
                  <a:schemeClr val="tx1"/>
                </a:solidFill>
              </a:rPr>
              <a:t>Focus on where IEEE 802 is going with standards for the band and adding what IEEE 802 currently has for standards in the band.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A key to this is not diving deep into all the low level details and all the different technical aspects of the NPRM,  we would not get to comments in time.  Let the industries do that and we focus on the standards.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802.18 has started this. </a:t>
            </a:r>
          </a:p>
          <a:p>
            <a:pPr lvl="1">
              <a:buFont typeface="Arial" panose="020B0604020202020204" pitchFamily="34" charset="0"/>
              <a:buChar char="•"/>
            </a:pPr>
            <a:r>
              <a:rPr lang="en-US" sz="1600" dirty="0">
                <a:hlinkClick r:id="rId2"/>
              </a:rPr>
              <a:t>https://mentor.ieee.org/802.18/dcn/18/18-18-0139-00-0000-fcc-18-295-ieee-802-comment.docx</a:t>
            </a:r>
            <a:r>
              <a:rPr lang="en-US" sz="1600" dirty="0"/>
              <a:t>   Or later revisions…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11  November 2018</a:t>
            </a:r>
            <a:endParaRPr lang="en-GB" dirty="0"/>
          </a:p>
        </p:txBody>
      </p:sp>
    </p:spTree>
    <p:extLst>
      <p:ext uri="{BB962C8B-B14F-4D97-AF65-F5344CB8AC3E}">
        <p14:creationId xmlns:p14="http://schemas.microsoft.com/office/powerpoint/2010/main" val="172049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Response status </a:t>
            </a:r>
            <a:r>
              <a:rPr lang="en-US" altLang="en-US" sz="1400" dirty="0"/>
              <a:t>-2 of 3</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2" y="762000"/>
            <a:ext cx="8381207" cy="5593510"/>
          </a:xfrm>
        </p:spPr>
        <p:txBody>
          <a:bodyPr/>
          <a:lstStyle/>
          <a:p>
            <a:pPr>
              <a:buFont typeface="Arial" panose="020B0604020202020204" pitchFamily="34" charset="0"/>
              <a:buChar char="•"/>
            </a:pPr>
            <a:endParaRPr lang="en-US" sz="2000" dirty="0"/>
          </a:p>
          <a:p>
            <a:pPr marL="342900" lvl="1" indent="-342900">
              <a:spcBef>
                <a:spcPts val="600"/>
              </a:spcBef>
              <a:buFont typeface="Arial" panose="020B0604020202020204" pitchFamily="34" charset="0"/>
              <a:buChar char="•"/>
              <a:defRPr/>
            </a:pPr>
            <a:r>
              <a:rPr lang="en-US" sz="1800" b="1" dirty="0"/>
              <a:t>Schedule this week, is the normal:</a:t>
            </a:r>
          </a:p>
          <a:p>
            <a:pPr marL="742950" lvl="2" indent="-342900">
              <a:spcBef>
                <a:spcPts val="0"/>
              </a:spcBef>
              <a:buFont typeface="Arial" panose="020B0604020202020204" pitchFamily="34" charset="0"/>
              <a:buChar char="•"/>
              <a:defRPr/>
            </a:pPr>
            <a:r>
              <a:rPr lang="en-US" sz="1600" dirty="0"/>
              <a:t>Tuesday AM2 –  Apartment 2 - 9th Floor</a:t>
            </a:r>
          </a:p>
          <a:p>
            <a:pPr marL="742950" lvl="2" indent="-342900">
              <a:spcBef>
                <a:spcPts val="0"/>
              </a:spcBef>
              <a:buFont typeface="Arial" panose="020B0604020202020204" pitchFamily="34" charset="0"/>
              <a:buChar char="•"/>
              <a:defRPr/>
            </a:pPr>
            <a:r>
              <a:rPr lang="en-US" sz="1600" dirty="0"/>
              <a:t>Thursday AM1 –  Pavilion 1/2 - 4th Floor</a:t>
            </a:r>
          </a:p>
          <a:p>
            <a:pPr marL="742950" lvl="2" indent="-342900">
              <a:spcBef>
                <a:spcPts val="0"/>
              </a:spcBef>
              <a:buFont typeface="Arial" panose="020B0604020202020204" pitchFamily="34" charset="0"/>
              <a:buChar char="•"/>
              <a:defRPr/>
            </a:pPr>
            <a:r>
              <a:rPr lang="en-US" sz="1600" dirty="0"/>
              <a:t>Extra if needed, Thursday AM2 – Pavilion 1/2 - 4th Floor</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There will be much focus this week on these comments and it is possible we could have comments ready this week for EC review.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If not voted on this week, we should still have time for EC pre-review and then EC vote done by mid/late-December/early-January (if mid-January turns out when comments are due).</a:t>
            </a:r>
          </a:p>
          <a:p>
            <a:pPr lvl="3">
              <a:buFont typeface="Arial" panose="020B0604020202020204" pitchFamily="34" charset="0"/>
              <a:buChar char="•"/>
            </a:pPr>
            <a:endParaRPr lang="en-US" sz="1000" dirty="0"/>
          </a:p>
          <a:p>
            <a:pPr>
              <a:buFont typeface="Arial" panose="020B0604020202020204" pitchFamily="34" charset="0"/>
              <a:buChar char="•"/>
            </a:pPr>
            <a:r>
              <a:rPr lang="en-US" sz="1800" dirty="0"/>
              <a:t>All are aware of the large lobbying effort by the WiFi industry with the FCC.  Considering IEEE 802 as whole, the understanding is UWB did visit with Julie Knapp in October that added paragraph 72 to the NPRM, with acknowledging the FCC did approve UWB before that included the 6GHz band. </a:t>
            </a:r>
          </a:p>
          <a:p>
            <a:pPr lvl="3">
              <a:buFont typeface="Arial" panose="020B0604020202020204" pitchFamily="34" charset="0"/>
              <a:buChar char="•"/>
            </a:pPr>
            <a:endParaRPr lang="en-US" sz="1000" dirty="0"/>
          </a:p>
          <a:p>
            <a:pPr>
              <a:buFont typeface="Arial" panose="020B0604020202020204" pitchFamily="34" charset="0"/>
              <a:buChar char="•"/>
            </a:pPr>
            <a:r>
              <a:rPr lang="en-US" sz="1800" dirty="0"/>
              <a:t>Is it reasonable to believe the FCC maybe looking at IEEE 802 how our standards will co-exist in the band?   If so, need to work on that piece.  </a:t>
            </a:r>
          </a:p>
          <a:p>
            <a:pPr marL="0" indent="0"/>
            <a:endParaRPr lang="en-US" sz="1800" dirty="0">
              <a:solidFill>
                <a:srgbClr val="00B0F0"/>
              </a:solidFill>
            </a:endParaRPr>
          </a:p>
          <a:p>
            <a:pPr>
              <a:buFont typeface="Arial" panose="020B0604020202020204" pitchFamily="34" charset="0"/>
              <a:buChar char="•"/>
            </a:pPr>
            <a:endParaRPr lang="en-US" sz="2000" dirty="0">
              <a:solidFill>
                <a:srgbClr val="00B0F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11  November 2018</a:t>
            </a:r>
            <a:endParaRPr lang="en-GB" dirty="0"/>
          </a:p>
        </p:txBody>
      </p:sp>
    </p:spTree>
    <p:extLst>
      <p:ext uri="{BB962C8B-B14F-4D97-AF65-F5344CB8AC3E}">
        <p14:creationId xmlns:p14="http://schemas.microsoft.com/office/powerpoint/2010/main" val="878857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Response status </a:t>
            </a:r>
            <a:r>
              <a:rPr lang="en-US" altLang="en-US" sz="1400" dirty="0"/>
              <a:t>-3 of 3</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96912" y="1308449"/>
            <a:ext cx="8142288" cy="5142707"/>
          </a:xfrm>
        </p:spPr>
        <p:txBody>
          <a:bodyPr/>
          <a:lstStyle/>
          <a:p>
            <a:pPr>
              <a:buFont typeface="Arial" panose="020B0604020202020204" pitchFamily="34" charset="0"/>
              <a:buChar char="•"/>
            </a:pPr>
            <a:endParaRPr lang="en-US" sz="2000" dirty="0"/>
          </a:p>
          <a:p>
            <a:pPr marL="342900" lvl="1" indent="-342900">
              <a:spcBef>
                <a:spcPts val="600"/>
              </a:spcBef>
              <a:buFont typeface="Arial" panose="020B0604020202020204" pitchFamily="34" charset="0"/>
              <a:buChar char="•"/>
              <a:defRPr/>
            </a:pPr>
            <a:r>
              <a:rPr lang="en-US" sz="1800" b="1" dirty="0">
                <a:solidFill>
                  <a:srgbClr val="00B0F0"/>
                </a:solidFill>
              </a:rPr>
              <a:t>Any concerns, suggestions, inputs, questions on the approach, time line, etc. ?  </a:t>
            </a:r>
          </a:p>
          <a:p>
            <a:pPr lvl="1">
              <a:buFont typeface="Arial" panose="020B0604020202020204" pitchFamily="34" charset="0"/>
              <a:buChar char="•"/>
            </a:pPr>
            <a:r>
              <a:rPr lang="en-US" sz="1600" dirty="0">
                <a:solidFill>
                  <a:schemeClr val="tx1"/>
                </a:solidFill>
              </a:rPr>
              <a:t>Basic approach to focus on  status of our standards was okay with all. </a:t>
            </a:r>
          </a:p>
          <a:p>
            <a:pPr lvl="1">
              <a:buFont typeface="Arial" panose="020B0604020202020204" pitchFamily="34" charset="0"/>
              <a:buChar char="•"/>
            </a:pPr>
            <a:r>
              <a:rPr lang="en-US" sz="1600" dirty="0">
                <a:solidFill>
                  <a:schemeClr val="tx1"/>
                </a:solidFill>
              </a:rPr>
              <a:t>Need edits this week and more inputs from 802.15,  and 802.19 on where coexistence is now. (knowing we won’t have any solutions these week)</a:t>
            </a:r>
          </a:p>
          <a:p>
            <a:pPr lvl="1">
              <a:buFont typeface="Arial" panose="020B0604020202020204" pitchFamily="34" charset="0"/>
              <a:buChar char="•"/>
            </a:pPr>
            <a:r>
              <a:rPr lang="en-US" sz="1600" dirty="0">
                <a:solidFill>
                  <a:schemeClr val="tx1"/>
                </a:solidFill>
              </a:rPr>
              <a:t>Will let EC know that we have a goal to get to them for Friday’s closing. </a:t>
            </a:r>
          </a:p>
          <a:p>
            <a:pPr lvl="1">
              <a:buFont typeface="Arial" panose="020B0604020202020204" pitchFamily="34" charset="0"/>
              <a:buChar char="•"/>
            </a:pPr>
            <a:r>
              <a:rPr lang="en-US" sz="1600" dirty="0">
                <a:solidFill>
                  <a:schemeClr val="tx1"/>
                </a:solidFill>
              </a:rPr>
              <a:t>Keeping in mind we can do more comments, reply-comments and ex </a:t>
            </a:r>
            <a:r>
              <a:rPr lang="en-US" sz="1600" dirty="0" err="1">
                <a:solidFill>
                  <a:schemeClr val="tx1"/>
                </a:solidFill>
              </a:rPr>
              <a:t>partes</a:t>
            </a:r>
            <a:r>
              <a:rPr lang="en-US" sz="1600" dirty="0">
                <a:solidFill>
                  <a:schemeClr val="tx1"/>
                </a:solidFill>
              </a:rPr>
              <a:t> as we learn more, e.g. on coexistence of our standards in the band.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2000" dirty="0">
              <a:solidFill>
                <a:srgbClr val="00B0F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11  November 2018</a:t>
            </a:r>
            <a:endParaRPr lang="en-GB" dirty="0"/>
          </a:p>
        </p:txBody>
      </p:sp>
    </p:spTree>
    <p:extLst>
      <p:ext uri="{BB962C8B-B14F-4D97-AF65-F5344CB8AC3E}">
        <p14:creationId xmlns:p14="http://schemas.microsoft.com/office/powerpoint/2010/main" val="268688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p:txBody>
          <a:bodyPr/>
          <a:lstStyle/>
          <a:p>
            <a:r>
              <a:rPr lang="en-US" dirty="0"/>
              <a:t>Thank You</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696912" y="333375"/>
            <a:ext cx="2655888" cy="273050"/>
          </a:xfrm>
        </p:spPr>
        <p:txBody>
          <a:bodyPr/>
          <a:lstStyle/>
          <a:p>
            <a:r>
              <a:rPr lang="en-US"/>
              <a:t>11  November 2018</a:t>
            </a:r>
            <a:endParaRPr lang="en-GB" dirty="0"/>
          </a:p>
        </p:txBody>
      </p:sp>
    </p:spTree>
    <p:extLst>
      <p:ext uri="{BB962C8B-B14F-4D97-AF65-F5344CB8AC3E}">
        <p14:creationId xmlns:p14="http://schemas.microsoft.com/office/powerpoint/2010/main" val="299532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11  November 2018</a:t>
            </a:r>
            <a:endParaRPr lang="en-GB" dirty="0"/>
          </a:p>
        </p:txBody>
      </p:sp>
    </p:spTree>
    <p:extLst>
      <p:ext uri="{BB962C8B-B14F-4D97-AF65-F5344CB8AC3E}">
        <p14:creationId xmlns:p14="http://schemas.microsoft.com/office/powerpoint/2010/main" val="11854267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66982</TotalTime>
  <Words>1423</Words>
  <Application>Microsoft Office PowerPoint</Application>
  <PresentationFormat>On-screen Show (4:3)</PresentationFormat>
  <Paragraphs>197</Paragraphs>
  <Slides>11</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Office Theme</vt:lpstr>
      <vt:lpstr>Microsoft Word 97 - 2003 Document</vt:lpstr>
      <vt:lpstr> FCC 6 GHz NPRM IEEE 802 response status </vt:lpstr>
      <vt:lpstr>FCC 6 GHz NPRM - reference</vt:lpstr>
      <vt:lpstr>6 GHz and single voice from IEEE 802 - options for IEEE 802</vt:lpstr>
      <vt:lpstr>FCC 6 GHz NPRM possible response timeline</vt:lpstr>
      <vt:lpstr>IEEE 802 – Response status -1 of 3</vt:lpstr>
      <vt:lpstr>IEEE 802 – Response status -2 of 3</vt:lpstr>
      <vt:lpstr>IEEE 802 – Response status -3 of 3</vt:lpstr>
      <vt:lpstr>PowerPoint Presentation</vt:lpstr>
      <vt:lpstr>6 GHz and single voice from IEEE 802 – option 1 -  1 of 2</vt:lpstr>
      <vt:lpstr>6 GHz and single voice from IEEE 802 – option 1 – 2 of 2</vt:lpstr>
      <vt:lpstr>IEEE 802 – Single Voice on 6GHz</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428</cp:revision>
  <cp:lastPrinted>2017-08-03T16:59:47Z</cp:lastPrinted>
  <dcterms:created xsi:type="dcterms:W3CDTF">2016-03-03T14:54:45Z</dcterms:created>
  <dcterms:modified xsi:type="dcterms:W3CDTF">2018-11-11T07:38:47Z</dcterms:modified>
</cp:coreProperties>
</file>