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41" r:id="rId3"/>
    <p:sldId id="266" r:id="rId4"/>
    <p:sldId id="417" r:id="rId5"/>
    <p:sldId id="419" r:id="rId6"/>
    <p:sldId id="509" r:id="rId7"/>
    <p:sldId id="418" r:id="rId8"/>
    <p:sldId id="510" r:id="rId9"/>
    <p:sldId id="492" r:id="rId10"/>
    <p:sldId id="508" r:id="rId11"/>
    <p:sldId id="505" r:id="rId12"/>
    <p:sldId id="493" r:id="rId13"/>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6" autoAdjust="0"/>
    <p:restoredTop sz="95501" autoAdjust="0"/>
  </p:normalViewPr>
  <p:slideViewPr>
    <p:cSldViewPr>
      <p:cViewPr varScale="1">
        <p:scale>
          <a:sx n="115" d="100"/>
          <a:sy n="115" d="100"/>
        </p:scale>
        <p:origin x="1248" y="10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07-Nov-18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November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21986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12 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68635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EC Opening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EC-18/0194r00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18/18-18-0133-01-0000-nprm-6ghz-et-18-295.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39-00-0000-fcc-18-295-ieee-802-comment.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s://mentor.ieee.org/802-ec/dcn/18/ec-18-0133-00-00EC-how-can-ieee-802-get-to-a-single-voice-for-6ghz-band.pptx" TargetMode="External"/><Relationship Id="rId5" Type="http://schemas.openxmlformats.org/officeDocument/2006/relationships/hyperlink" Target="https://mentor.ieee.org/802.18/dcn/18/18-18-0133-00-0000-nprm-6ghz-et-18-295.docx" TargetMode="External"/><Relationship Id="rId4" Type="http://schemas.openxmlformats.org/officeDocument/2006/relationships/hyperlink" Target="https://www.fcc.gov/document/6-ghz-unlicensed-npr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12 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EC Opening Report</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a:t>:</a:t>
            </a:r>
            <a:r>
              <a:rPr lang="en-GB" sz="2000" b="0"/>
              <a:t> 12 </a:t>
            </a:r>
            <a:r>
              <a:rPr lang="en-GB" sz="2000" b="0" dirty="0"/>
              <a:t>November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963004750"/>
              </p:ext>
            </p:extLst>
          </p:nvPr>
        </p:nvGraphicFramePr>
        <p:xfrm>
          <a:off x="527050" y="3608388"/>
          <a:ext cx="7993063" cy="2460625"/>
        </p:xfrm>
        <a:graphic>
          <a:graphicData uri="http://schemas.openxmlformats.org/presentationml/2006/ole">
            <mc:AlternateContent xmlns:mc="http://schemas.openxmlformats.org/markup-compatibility/2006">
              <mc:Choice xmlns:v="urn:schemas-microsoft-com:vml" Requires="v">
                <p:oleObj spid="_x0000_s1060" name="Document" r:id="rId4" imgW="8245941" imgH="2538755" progId="Word.Document.8">
                  <p:embed/>
                </p:oleObj>
              </mc:Choice>
              <mc:Fallback>
                <p:oleObj name="Document" r:id="rId4" imgW="8245941" imgH="2538755"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7050" y="3608388"/>
                        <a:ext cx="7993063" cy="24606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000" dirty="0"/>
              <a:t>6 GHz and single voice from IEEE 802 – Original option 1</a:t>
            </a:r>
            <a:r>
              <a:rPr lang="en-US" altLang="en-US" sz="1100" dirty="0"/>
              <a:t> </a:t>
            </a:r>
            <a:r>
              <a:rPr lang="en-US" altLang="en-US" sz="1200" dirty="0"/>
              <a:t>-  1 of 2</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This is before we tweaked the approach to focus on our standards. </a:t>
            </a:r>
          </a:p>
          <a:p>
            <a:pPr lvl="4">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Proposed first option for IEEE 802 response, 1 filing – all views.  </a:t>
            </a:r>
          </a:p>
          <a:p>
            <a:pPr lvl="1">
              <a:spcBef>
                <a:spcPts val="0"/>
              </a:spcBef>
              <a:buFont typeface="Arial" panose="020B0604020202020204" pitchFamily="34" charset="0"/>
              <a:buChar char="•"/>
            </a:pPr>
            <a:r>
              <a:rPr lang="en-US" altLang="en-US" sz="1600" dirty="0"/>
              <a:t>Review the final NPRM.</a:t>
            </a:r>
          </a:p>
          <a:p>
            <a:pPr lvl="1">
              <a:spcBef>
                <a:spcPts val="0"/>
              </a:spcBef>
              <a:buFont typeface="Arial" panose="020B0604020202020204" pitchFamily="34" charset="0"/>
              <a:buChar char="•"/>
            </a:pPr>
            <a:r>
              <a:rPr lang="en-US" altLang="en-US" sz="1800" dirty="0"/>
              <a:t>Identify topics of interest IEEE 802 as a whole should consider to respond to. </a:t>
            </a:r>
          </a:p>
          <a:p>
            <a:pPr lvl="1">
              <a:spcBef>
                <a:spcPts val="0"/>
              </a:spcBef>
              <a:buFont typeface="Arial" panose="020B0604020202020204" pitchFamily="34" charset="0"/>
              <a:buChar char="•"/>
            </a:pPr>
            <a:r>
              <a:rPr lang="en-US" altLang="en-US" sz="1600" dirty="0"/>
              <a:t>Focusing  on suggested primary option 1,  one filing all (both) IEEE 802 sides</a:t>
            </a:r>
          </a:p>
          <a:p>
            <a:pPr lvl="1">
              <a:spcBef>
                <a:spcPts val="0"/>
              </a:spcBef>
              <a:buFont typeface="Arial" panose="020B0604020202020204" pitchFamily="34" charset="0"/>
              <a:buChar char="•"/>
            </a:pPr>
            <a:r>
              <a:rPr lang="en-US" altLang="en-US" sz="1800" dirty="0"/>
              <a:t>Watching for:  If this primary option is not going to work, and need to change? </a:t>
            </a:r>
          </a:p>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1800" dirty="0"/>
              <a:t>With limited time, meetings and calls; suggested email threads have started to pull in from the membership items to build our comments, which may need to be done by late December / early January. </a:t>
            </a:r>
          </a:p>
          <a:p>
            <a:pPr lvl="1">
              <a:spcBef>
                <a:spcPts val="0"/>
              </a:spcBef>
              <a:buFont typeface="Arial" panose="020B0604020202020204" pitchFamily="34" charset="0"/>
              <a:buChar char="•"/>
            </a:pPr>
            <a:r>
              <a:rPr lang="en-US" altLang="en-US" sz="1600" dirty="0"/>
              <a:t>1) What points/topics we should focus on for IEEE 802 as a whole. </a:t>
            </a:r>
          </a:p>
          <a:p>
            <a:pPr lvl="1">
              <a:spcBef>
                <a:spcPts val="0"/>
              </a:spcBef>
              <a:buFont typeface="Arial" panose="020B0604020202020204" pitchFamily="34" charset="0"/>
              <a:buChar char="•"/>
            </a:pPr>
            <a:r>
              <a:rPr lang="en-US" altLang="en-US" sz="1600" dirty="0"/>
              <a:t>2) Time line items</a:t>
            </a:r>
          </a:p>
          <a:p>
            <a:pPr lvl="1">
              <a:spcBef>
                <a:spcPts val="0"/>
              </a:spcBef>
              <a:buFont typeface="Arial" panose="020B0604020202020204" pitchFamily="34" charset="0"/>
              <a:buChar char="•"/>
            </a:pPr>
            <a:endParaRPr lang="en-US" altLang="en-US" sz="1600" b="1" dirty="0"/>
          </a:p>
          <a:p>
            <a:pPr lvl="1">
              <a:spcBef>
                <a:spcPts val="0"/>
              </a:spcBef>
              <a:buFont typeface="Arial" panose="020B0604020202020204" pitchFamily="34" charset="0"/>
              <a:buChar char="•"/>
            </a:pPr>
            <a:r>
              <a:rPr lang="en-US" altLang="en-US" sz="1600" b="1" dirty="0"/>
              <a:t>At this point no replies on first two threads. </a:t>
            </a:r>
            <a:endParaRPr lang="en-US" altLang="en-US" sz="2000" b="1" dirty="0"/>
          </a:p>
          <a:p>
            <a:pPr lvl="3">
              <a:buFont typeface="Arial" panose="020B0604020202020204" pitchFamily="34" charset="0"/>
              <a:buChar char="•"/>
            </a:pPr>
            <a:endParaRPr lang="en-US" altLang="en-US" sz="1000" dirty="0"/>
          </a:p>
          <a:p>
            <a:pPr>
              <a:buFont typeface="Arial" panose="020B0604020202020204" pitchFamily="34" charset="0"/>
              <a:buChar char="•"/>
            </a:pPr>
            <a:r>
              <a:rPr lang="en-US" altLang="en-US" sz="1800" dirty="0"/>
              <a:t>Also need to connect with the IEEE Broadcast Technology Society (BTS)</a:t>
            </a:r>
          </a:p>
          <a:p>
            <a:pPr lvl="1">
              <a:buFont typeface="Arial" panose="020B0604020202020204" pitchFamily="34" charset="0"/>
              <a:buChar char="•"/>
            </a:pPr>
            <a:r>
              <a:rPr lang="en-US" altLang="en-US" sz="1600" dirty="0"/>
              <a:t>This may get the IEEE GPPC involved. </a:t>
            </a:r>
            <a:endParaRPr lang="en-US" sz="1600" dirty="0"/>
          </a:p>
          <a:p>
            <a:pPr marL="0" indent="0">
              <a:spcBef>
                <a:spcPts val="0"/>
              </a:spcBef>
            </a:pPr>
            <a:endParaRPr lang="en-US" altLang="en-US" sz="18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12 November 2018</a:t>
            </a:r>
            <a:endParaRPr lang="en-GB" dirty="0"/>
          </a:p>
        </p:txBody>
      </p:sp>
    </p:spTree>
    <p:extLst>
      <p:ext uri="{BB962C8B-B14F-4D97-AF65-F5344CB8AC3E}">
        <p14:creationId xmlns:p14="http://schemas.microsoft.com/office/powerpoint/2010/main" val="118542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000" dirty="0"/>
              <a:t>6 GHz and single voice from IEEE 802 – Original option 1</a:t>
            </a:r>
            <a:r>
              <a:rPr lang="en-US" altLang="en-US" sz="1100" dirty="0"/>
              <a:t> </a:t>
            </a:r>
            <a:r>
              <a:rPr lang="en-US" altLang="en-US" sz="1200" dirty="0"/>
              <a:t>-  2 of 2</a:t>
            </a:r>
            <a:endParaRPr lang="en-US" sz="20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a:spcBef>
                <a:spcPts val="0"/>
              </a:spcBef>
              <a:buFont typeface="Arial" panose="020B0604020202020204" pitchFamily="34" charset="0"/>
              <a:buChar char="•"/>
            </a:pPr>
            <a:r>
              <a:rPr lang="en-US" sz="1800" dirty="0"/>
              <a:t>Cont.</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We should pull in points and topics from the WiFi coalition and the UWB groups to help us formulate our IEEE 802 overall response, considering our smaller team? </a:t>
            </a:r>
          </a:p>
          <a:p>
            <a:pPr lvl="1">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800" dirty="0"/>
              <a:t>Need a time line to share with the EC early, the beginning, will refine as needed. </a:t>
            </a:r>
          </a:p>
          <a:p>
            <a:pPr lvl="1">
              <a:spcBef>
                <a:spcPts val="0"/>
              </a:spcBef>
              <a:buFont typeface="Arial" panose="020B0604020202020204" pitchFamily="34" charset="0"/>
              <a:buChar char="•"/>
            </a:pPr>
            <a:r>
              <a:rPr lang="en-US" sz="1600" dirty="0"/>
              <a:t>			</a:t>
            </a:r>
          </a:p>
          <a:p>
            <a:pPr lvl="1">
              <a:spcBef>
                <a:spcPts val="0"/>
              </a:spcBef>
              <a:buFont typeface="Arial" panose="020B0604020202020204" pitchFamily="34" charset="0"/>
              <a:buChar char="•"/>
            </a:pPr>
            <a:r>
              <a:rPr lang="en-US" sz="1600" dirty="0"/>
              <a:t>Early outline of topics to cover	15 November, end of Plenary	</a:t>
            </a:r>
          </a:p>
          <a:p>
            <a:pPr lvl="1">
              <a:spcBef>
                <a:spcPts val="0"/>
              </a:spcBef>
              <a:buFont typeface="Arial" panose="020B0604020202020204" pitchFamily="34" charset="0"/>
              <a:buChar char="•"/>
            </a:pPr>
            <a:r>
              <a:rPr lang="en-US" sz="1600" dirty="0"/>
              <a:t>Final outline  of topics to cover	29 November		</a:t>
            </a:r>
            <a:r>
              <a:rPr lang="en-US" sz="1600" dirty="0">
                <a:solidFill>
                  <a:schemeClr val="bg1">
                    <a:lumMod val="50000"/>
                  </a:schemeClr>
                </a:solidFill>
              </a:rPr>
              <a:t>(possible dates, tbd)</a:t>
            </a:r>
          </a:p>
          <a:p>
            <a:pPr lvl="1">
              <a:spcBef>
                <a:spcPts val="0"/>
              </a:spcBef>
              <a:buFont typeface="Arial" panose="020B0604020202020204" pitchFamily="34" charset="0"/>
              <a:buChar char="•"/>
            </a:pPr>
            <a:r>
              <a:rPr lang="en-US" sz="1600" dirty="0"/>
              <a:t>First draft									</a:t>
            </a:r>
            <a:r>
              <a:rPr lang="en-US" sz="1600" dirty="0">
                <a:solidFill>
                  <a:schemeClr val="bg1">
                    <a:lumMod val="50000"/>
                  </a:schemeClr>
                </a:solidFill>
              </a:rPr>
              <a:t>(06 December)</a:t>
            </a:r>
            <a:r>
              <a:rPr lang="en-US" sz="1600" dirty="0"/>
              <a:t>	</a:t>
            </a:r>
          </a:p>
          <a:p>
            <a:pPr lvl="1">
              <a:spcBef>
                <a:spcPts val="0"/>
              </a:spcBef>
              <a:buFont typeface="Arial" panose="020B0604020202020204" pitchFamily="34" charset="0"/>
              <a:buChar char="•"/>
            </a:pPr>
            <a:r>
              <a:rPr lang="en-US" sz="1600" dirty="0"/>
              <a:t>EC preview  				Due date - 4 weeks  	</a:t>
            </a:r>
            <a:r>
              <a:rPr lang="en-US" sz="1600" dirty="0">
                <a:solidFill>
                  <a:schemeClr val="bg1">
                    <a:lumMod val="50000"/>
                  </a:schemeClr>
                </a:solidFill>
              </a:rPr>
              <a:t>(21 December)</a:t>
            </a:r>
          </a:p>
          <a:p>
            <a:pPr lvl="1">
              <a:spcBef>
                <a:spcPts val="0"/>
              </a:spcBef>
              <a:buFont typeface="Arial" panose="020B0604020202020204" pitchFamily="34" charset="0"/>
              <a:buChar char="•"/>
            </a:pPr>
            <a:r>
              <a:rPr lang="en-US" sz="1600" dirty="0"/>
              <a:t>Go to EC for approval			Due date - 2 weeks  	</a:t>
            </a:r>
            <a:r>
              <a:rPr lang="en-US" sz="1600" dirty="0">
                <a:solidFill>
                  <a:schemeClr val="bg1">
                    <a:lumMod val="50000"/>
                  </a:schemeClr>
                </a:solidFill>
              </a:rPr>
              <a:t>(03 January (5 day))</a:t>
            </a:r>
          </a:p>
          <a:p>
            <a:pPr lvl="1">
              <a:spcBef>
                <a:spcPts val="0"/>
              </a:spcBef>
              <a:buFont typeface="Arial" panose="020B0604020202020204" pitchFamily="34" charset="0"/>
              <a:buChar char="•"/>
            </a:pPr>
            <a:r>
              <a:rPr lang="en-US" sz="1600" dirty="0"/>
              <a:t>Due date					_______			</a:t>
            </a:r>
            <a:r>
              <a:rPr lang="en-US" sz="1600" dirty="0">
                <a:solidFill>
                  <a:schemeClr val="bg1">
                    <a:lumMod val="50000"/>
                  </a:schemeClr>
                </a:solidFill>
              </a:rPr>
              <a:t>(Could be 15 January)</a:t>
            </a:r>
          </a:p>
          <a:p>
            <a:pPr>
              <a:spcBef>
                <a:spcPts val="0"/>
              </a:spcBef>
              <a:buFont typeface="Arial" panose="020B0604020202020204" pitchFamily="34" charset="0"/>
              <a:buChar char="•"/>
            </a:pPr>
            <a:endParaRPr lang="en-US" sz="2000" dirty="0">
              <a:solidFill>
                <a:schemeClr val="bg1">
                  <a:lumMod val="50000"/>
                </a:schemeClr>
              </a:solidFill>
            </a:endParaRPr>
          </a:p>
          <a:p>
            <a:pPr>
              <a:spcBef>
                <a:spcPts val="0"/>
              </a:spcBef>
              <a:buFont typeface="Arial" panose="020B0604020202020204" pitchFamily="34" charset="0"/>
              <a:buChar char="•"/>
            </a:pPr>
            <a:endParaRPr lang="en-US" sz="2000" dirty="0">
              <a:solidFill>
                <a:schemeClr val="bg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12 November 2018</a:t>
            </a:r>
            <a:endParaRPr lang="en-GB" dirty="0"/>
          </a:p>
        </p:txBody>
      </p:sp>
    </p:spTree>
    <p:extLst>
      <p:ext uri="{BB962C8B-B14F-4D97-AF65-F5344CB8AC3E}">
        <p14:creationId xmlns:p14="http://schemas.microsoft.com/office/powerpoint/2010/main" val="2203285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and other</a:t>
            </a:r>
            <a:endParaRPr lang="en-US" sz="1200" dirty="0"/>
          </a:p>
        </p:txBody>
      </p:sp>
      <p:sp>
        <p:nvSpPr>
          <p:cNvPr id="3" name="Content Placeholder 2"/>
          <p:cNvSpPr>
            <a:spLocks noGrp="1"/>
          </p:cNvSpPr>
          <p:nvPr>
            <p:ph idx="1"/>
          </p:nvPr>
        </p:nvSpPr>
        <p:spPr>
          <a:xfrm>
            <a:off x="712573" y="1000382"/>
            <a:ext cx="8229600" cy="5371307"/>
          </a:xfrm>
        </p:spPr>
        <p:txBody>
          <a:bodyPr/>
          <a:lstStyle/>
          <a:p>
            <a:pPr lvl="4">
              <a:buFont typeface="Arial" panose="020B0604020202020204" pitchFamily="34" charset="0"/>
              <a:buChar char="•"/>
            </a:pPr>
            <a:endParaRPr lang="en-US" altLang="en-US" sz="1000" dirty="0"/>
          </a:p>
          <a:p>
            <a:pPr>
              <a:buFont typeface="Arial" panose="020B0604020202020204" pitchFamily="34" charset="0"/>
              <a:buChar char="•"/>
            </a:pPr>
            <a:r>
              <a:rPr lang="en-US" altLang="en-US" sz="1800" dirty="0"/>
              <a:t>Options for IEEE 802</a:t>
            </a:r>
            <a:endParaRPr lang="en-US" sz="1800" dirty="0"/>
          </a:p>
          <a:p>
            <a:pPr lvl="1">
              <a:buFont typeface="Arial" panose="020B0604020202020204" pitchFamily="34" charset="0"/>
              <a:buChar char="•"/>
            </a:pPr>
            <a:r>
              <a:rPr lang="en-US" sz="1200" dirty="0"/>
              <a:t>Consensus</a:t>
            </a:r>
          </a:p>
          <a:p>
            <a:pPr lvl="1">
              <a:buFont typeface="Arial" panose="020B0604020202020204" pitchFamily="34" charset="0"/>
              <a:buChar char="•"/>
            </a:pPr>
            <a:r>
              <a:rPr lang="en-US" sz="1200" dirty="0"/>
              <a:t>Nothing from IEEE 802 at all</a:t>
            </a:r>
          </a:p>
          <a:p>
            <a:pPr lvl="2">
              <a:buFont typeface="Arial" panose="020B0604020202020204" pitchFamily="34" charset="0"/>
              <a:buChar char="•"/>
            </a:pPr>
            <a:r>
              <a:rPr lang="en-US" sz="1200" dirty="0"/>
              <a:t>Not ideal from an IEEE 802 view</a:t>
            </a:r>
          </a:p>
          <a:p>
            <a:pPr lvl="1">
              <a:buFont typeface="Arial" panose="020B0604020202020204" pitchFamily="34" charset="0"/>
              <a:buChar char="•"/>
            </a:pPr>
            <a:r>
              <a:rPr lang="en-US" sz="1200" dirty="0"/>
              <a:t>Stay with 2 filings to the FCC and other regulatory bodies</a:t>
            </a:r>
          </a:p>
          <a:p>
            <a:pPr lvl="2">
              <a:buFont typeface="Arial" panose="020B0604020202020204" pitchFamily="34" charset="0"/>
              <a:buChar char="•"/>
            </a:pPr>
            <a:r>
              <a:rPr lang="en-US" sz="1200" dirty="0"/>
              <a:t>Process allows for WG filings, so 802.11 and 802.15 both could file.</a:t>
            </a:r>
          </a:p>
          <a:p>
            <a:pPr lvl="3">
              <a:buFont typeface="Arial" panose="020B0604020202020204" pitchFamily="34" charset="0"/>
              <a:buChar char="•"/>
            </a:pPr>
            <a:r>
              <a:rPr lang="en-US" sz="1200" dirty="0"/>
              <a:t>Would still need from EC no one objects approval (5 day if not in a meeting)</a:t>
            </a:r>
          </a:p>
          <a:p>
            <a:pPr lvl="2">
              <a:buFont typeface="Arial" panose="020B0604020202020204" pitchFamily="34" charset="0"/>
              <a:buChar char="•"/>
            </a:pPr>
            <a:r>
              <a:rPr lang="en-US" sz="1200" dirty="0"/>
              <a:t>Not ideal from an IEEE 802 view.</a:t>
            </a:r>
          </a:p>
          <a:p>
            <a:pPr lvl="2">
              <a:buFont typeface="Arial" panose="020B0604020202020204" pitchFamily="34" charset="0"/>
              <a:buChar char="•"/>
            </a:pPr>
            <a:r>
              <a:rPr lang="en-US" sz="1200" dirty="0"/>
              <a:t>One opinion is this would give regulators both sides they can weigh with the other inputs they get.</a:t>
            </a:r>
          </a:p>
          <a:p>
            <a:pPr lvl="1">
              <a:buFont typeface="Arial" panose="020B0604020202020204" pitchFamily="34" charset="0"/>
              <a:buChar char="•"/>
            </a:pPr>
            <a:r>
              <a:rPr lang="en-US" sz="1200" dirty="0"/>
              <a:t>Respond from IEEE 802 with both views </a:t>
            </a:r>
            <a:r>
              <a:rPr lang="en-US" sz="1200" b="0" dirty="0"/>
              <a:t>(do different from before). </a:t>
            </a:r>
          </a:p>
          <a:p>
            <a:pPr lvl="1">
              <a:spcBef>
                <a:spcPts val="0"/>
              </a:spcBef>
              <a:buFont typeface="Arial" panose="020B0604020202020204" pitchFamily="34" charset="0"/>
              <a:buChar char="•"/>
            </a:pPr>
            <a:r>
              <a:rPr lang="en-US" altLang="en-US" sz="1200" dirty="0"/>
              <a:t>Have a view on spectrum management of the band from the NPRM, AFC</a:t>
            </a:r>
          </a:p>
          <a:p>
            <a:pPr lvl="1">
              <a:spcBef>
                <a:spcPts val="0"/>
              </a:spcBef>
              <a:buFont typeface="Arial" panose="020B0604020202020204" pitchFamily="34" charset="0"/>
              <a:buChar char="•"/>
            </a:pPr>
            <a:r>
              <a:rPr lang="en-US" altLang="en-US" sz="1200" dirty="0"/>
              <a:t>Comment on some of the seek comments we do have consensus on</a:t>
            </a:r>
          </a:p>
          <a:p>
            <a:pPr lvl="1">
              <a:spcBef>
                <a:spcPts val="0"/>
              </a:spcBef>
              <a:buFont typeface="Arial" panose="020B0604020202020204" pitchFamily="34" charset="0"/>
              <a:buChar char="•"/>
            </a:pPr>
            <a:endParaRPr lang="en-US" altLang="en-US" sz="1800" b="0" dirty="0"/>
          </a:p>
          <a:p>
            <a:pPr>
              <a:spcBef>
                <a:spcPts val="0"/>
              </a:spcBef>
              <a:buFont typeface="Arial" panose="020B0604020202020204" pitchFamily="34" charset="0"/>
              <a:buChar char="•"/>
            </a:pPr>
            <a:r>
              <a:rPr lang="en-US" altLang="en-US" sz="1600" dirty="0"/>
              <a:t>Some of the primary interest groups using the band today. </a:t>
            </a:r>
          </a:p>
          <a:p>
            <a:pPr lvl="1">
              <a:spcBef>
                <a:spcPts val="0"/>
              </a:spcBef>
              <a:buFont typeface="Arial" panose="020B0604020202020204" pitchFamily="34" charset="0"/>
              <a:buChar char="•"/>
            </a:pPr>
            <a:r>
              <a:rPr lang="en-US" altLang="en-US" sz="1200" dirty="0"/>
              <a:t>Broadcast</a:t>
            </a:r>
          </a:p>
          <a:p>
            <a:pPr lvl="1">
              <a:spcBef>
                <a:spcPts val="0"/>
              </a:spcBef>
              <a:buFont typeface="Arial" panose="020B0604020202020204" pitchFamily="34" charset="0"/>
              <a:buChar char="•"/>
            </a:pPr>
            <a:r>
              <a:rPr lang="en-US" altLang="en-US" sz="1200" dirty="0"/>
              <a:t>Satellite </a:t>
            </a:r>
          </a:p>
          <a:p>
            <a:pPr lvl="1">
              <a:spcBef>
                <a:spcPts val="0"/>
              </a:spcBef>
              <a:buFont typeface="Arial" panose="020B0604020202020204" pitchFamily="34" charset="0"/>
              <a:buChar char="•"/>
            </a:pPr>
            <a:r>
              <a:rPr lang="en-US" altLang="en-US" sz="1200" dirty="0"/>
              <a:t>Coordinator </a:t>
            </a:r>
          </a:p>
          <a:p>
            <a:pPr lvl="1">
              <a:spcBef>
                <a:spcPts val="0"/>
              </a:spcBef>
              <a:buFont typeface="Arial" panose="020B0604020202020204" pitchFamily="34" charset="0"/>
              <a:buChar char="•"/>
            </a:pPr>
            <a:r>
              <a:rPr lang="en-US" altLang="en-US" sz="1200" dirty="0"/>
              <a:t>Utilities </a:t>
            </a:r>
          </a:p>
          <a:p>
            <a:pPr lvl="1">
              <a:spcBef>
                <a:spcPts val="0"/>
              </a:spcBef>
              <a:buFont typeface="Arial" panose="020B0604020202020204" pitchFamily="34" charset="0"/>
              <a:buChar char="•"/>
            </a:pPr>
            <a:r>
              <a:rPr lang="en-US" altLang="en-US" sz="1200" dirty="0"/>
              <a:t>Public Safety</a:t>
            </a:r>
          </a:p>
          <a:p>
            <a:pPr lvl="1">
              <a:spcBef>
                <a:spcPts val="0"/>
              </a:spcBef>
              <a:buFont typeface="Arial" panose="020B0604020202020204" pitchFamily="34" charset="0"/>
              <a:buChar char="•"/>
            </a:pPr>
            <a:r>
              <a:rPr lang="en-US" altLang="en-US" sz="1200" dirty="0"/>
              <a:t>No federal government uses </a:t>
            </a:r>
          </a:p>
          <a:p>
            <a:pPr lvl="3">
              <a:spcBef>
                <a:spcPts val="0"/>
              </a:spcBef>
              <a:buFont typeface="Arial" panose="020B0604020202020204" pitchFamily="34" charset="0"/>
              <a:buChar char="•"/>
            </a:pPr>
            <a:endParaRPr lang="en-US" altLang="en-US" sz="900" dirty="0"/>
          </a:p>
          <a:p>
            <a:pPr>
              <a:spcBef>
                <a:spcPts val="0"/>
              </a:spcBef>
              <a:buFont typeface="Arial" panose="020B0604020202020204" pitchFamily="34" charset="0"/>
              <a:buChar char="•"/>
            </a:pPr>
            <a:r>
              <a:rPr lang="en-US" altLang="en-US" sz="1600" dirty="0"/>
              <a:t>Some additional notes. </a:t>
            </a:r>
          </a:p>
          <a:p>
            <a:pPr lvl="1">
              <a:spcBef>
                <a:spcPts val="0"/>
              </a:spcBef>
              <a:buFont typeface="Arial" panose="020B0604020202020204" pitchFamily="34" charset="0"/>
              <a:buChar char="•"/>
            </a:pPr>
            <a:r>
              <a:rPr lang="en-US" altLang="en-US" sz="1200" dirty="0"/>
              <a:t>This band with 9 sets of rules is a very unique band in that respect.</a:t>
            </a:r>
          </a:p>
          <a:p>
            <a:pPr>
              <a:spcBef>
                <a:spcPts val="0"/>
              </a:spcBef>
              <a:buFont typeface="Arial" panose="020B0604020202020204" pitchFamily="34" charset="0"/>
              <a:buChar char="•"/>
            </a:pPr>
            <a:endParaRPr lang="en-US" altLang="en-US" sz="18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12 November 2018</a:t>
            </a:r>
            <a:endParaRPr lang="en-GB" dirty="0"/>
          </a:p>
        </p:txBody>
      </p:sp>
    </p:spTree>
    <p:extLst>
      <p:ext uri="{BB962C8B-B14F-4D97-AF65-F5344CB8AC3E}">
        <p14:creationId xmlns:p14="http://schemas.microsoft.com/office/powerpoint/2010/main" val="2414547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67950" y="609601"/>
            <a:ext cx="8408100" cy="761999"/>
          </a:xfrm>
        </p:spPr>
        <p:txBody>
          <a:bodyPr/>
          <a:lstStyle/>
          <a:p>
            <a:pPr eaLnBrk="1" hangingPunct="1"/>
            <a:r>
              <a:rPr lang="en-US" sz="2400" dirty="0">
                <a:latin typeface="Times New Roman" charset="0"/>
              </a:rPr>
              <a:t>802.18 Radio Regulatory Advisory Group – RR-TAG</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42 (9 on EC)</a:t>
            </a:r>
            <a:r>
              <a:rPr lang="en-US" altLang="en-US" sz="2000" dirty="0">
                <a:solidFill>
                  <a:schemeClr val="tx1"/>
                </a:solidFill>
              </a:rPr>
              <a:t>;  Aspirant members: 12</a:t>
            </a:r>
          </a:p>
          <a:p>
            <a:pPr lvl="1">
              <a:buFont typeface="Arial" panose="020B0604020202020204" pitchFamily="34" charset="0"/>
              <a:buChar char="•"/>
            </a:pPr>
            <a:r>
              <a:rPr lang="en-US" sz="1600" dirty="0">
                <a:solidFill>
                  <a:schemeClr val="bg1"/>
                </a:solidFill>
              </a:rPr>
              <a:t>A quorum is met since this meeting was announced more then 45 days ago.</a:t>
            </a:r>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800" dirty="0"/>
              <a:t>Chair is Jay Holcomb (Itron) </a:t>
            </a:r>
          </a:p>
          <a:p>
            <a:pPr lvl="1">
              <a:defRPr/>
            </a:pPr>
            <a:r>
              <a:rPr lang="en-US" sz="1800" dirty="0"/>
              <a:t>Vice-chair is open</a:t>
            </a:r>
          </a:p>
          <a:p>
            <a:pPr lvl="1">
              <a:defRPr/>
            </a:pPr>
            <a:r>
              <a:rPr lang="en-US" sz="1800" dirty="0"/>
              <a:t>Secretary is Allan Zhu (Huawei)</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week, is the normal:</a:t>
            </a:r>
          </a:p>
          <a:p>
            <a:pPr marL="742950" lvl="2" indent="-342900">
              <a:spcBef>
                <a:spcPts val="600"/>
              </a:spcBef>
              <a:buFont typeface="Arial" panose="020B0604020202020204" pitchFamily="34" charset="0"/>
              <a:buChar char="•"/>
              <a:defRPr/>
            </a:pPr>
            <a:r>
              <a:rPr lang="en-US" dirty="0">
                <a:cs typeface="+mn-cs"/>
              </a:rPr>
              <a:t>Tuesday AM2 –  </a:t>
            </a:r>
            <a:r>
              <a:rPr lang="en-US" dirty="0"/>
              <a:t>Apartment 2 - 9th Floor</a:t>
            </a:r>
            <a:endParaRPr lang="en-US" dirty="0">
              <a:cs typeface="+mn-cs"/>
            </a:endParaRPr>
          </a:p>
          <a:p>
            <a:pPr marL="742950" lvl="2" indent="-342900">
              <a:spcBef>
                <a:spcPts val="600"/>
              </a:spcBef>
              <a:buFont typeface="Arial" panose="020B0604020202020204" pitchFamily="34" charset="0"/>
              <a:buChar char="•"/>
              <a:defRPr/>
            </a:pPr>
            <a:r>
              <a:rPr lang="en-US" dirty="0">
                <a:cs typeface="+mn-cs"/>
              </a:rPr>
              <a:t>Thursday AM1 –  </a:t>
            </a:r>
            <a:r>
              <a:rPr lang="en-US" dirty="0"/>
              <a:t>Pavilion 1/2 - 4th Floor</a:t>
            </a:r>
          </a:p>
          <a:p>
            <a:pPr marL="742950" lvl="2" indent="-342900">
              <a:spcBef>
                <a:spcPts val="600"/>
              </a:spcBef>
              <a:buFont typeface="Arial" panose="020B0604020202020204" pitchFamily="34" charset="0"/>
              <a:buChar char="•"/>
              <a:defRPr/>
            </a:pPr>
            <a:r>
              <a:rPr lang="en-US" dirty="0">
                <a:cs typeface="+mn-cs"/>
              </a:rPr>
              <a:t>Extra if needed, Thursday AM2 – </a:t>
            </a:r>
            <a:r>
              <a:rPr lang="en-US" dirty="0"/>
              <a:t>Pavilion 1/2 - 4th Floor</a:t>
            </a:r>
            <a:endParaRPr lang="en-US" sz="1600" dirty="0"/>
          </a:p>
        </p:txBody>
      </p:sp>
      <p:sp>
        <p:nvSpPr>
          <p:cNvPr id="7" name="Date Placeholder 6"/>
          <p:cNvSpPr>
            <a:spLocks noGrp="1"/>
          </p:cNvSpPr>
          <p:nvPr>
            <p:ph type="dt" sz="quarter" idx="4294967295"/>
          </p:nvPr>
        </p:nvSpPr>
        <p:spPr>
          <a:xfrm>
            <a:off x="696912" y="333375"/>
            <a:ext cx="2198688" cy="276225"/>
          </a:xfrm>
          <a:prstGeom prst="rect">
            <a:avLst/>
          </a:prstGeom>
        </p:spPr>
        <p:txBody>
          <a:bodyPr/>
          <a:lstStyle/>
          <a:p>
            <a:pPr>
              <a:defRPr/>
            </a:pPr>
            <a:r>
              <a:rPr lang="en-US"/>
              <a:t>12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74688" y="382587"/>
            <a:ext cx="7770813" cy="1065213"/>
          </a:xfrm>
        </p:spPr>
        <p:txBody>
          <a:bodyPr/>
          <a:lstStyle/>
          <a:p>
            <a:pPr eaLnBrk="1" hangingPunct="1"/>
            <a:r>
              <a:rPr lang="en-US" sz="2400" dirty="0">
                <a:latin typeface="Times New Roman" charset="0"/>
              </a:rPr>
              <a:t>Agenda - items</a:t>
            </a:r>
          </a:p>
        </p:txBody>
      </p:sp>
      <p:sp>
        <p:nvSpPr>
          <p:cNvPr id="31746" name="Content Placeholder 2"/>
          <p:cNvSpPr>
            <a:spLocks noGrp="1"/>
          </p:cNvSpPr>
          <p:nvPr>
            <p:ph idx="1"/>
          </p:nvPr>
        </p:nvSpPr>
        <p:spPr>
          <a:xfrm>
            <a:off x="674688" y="1219992"/>
            <a:ext cx="7989888" cy="4418015"/>
          </a:xfrm>
        </p:spPr>
        <p:txBody>
          <a:bodyPr/>
          <a:lstStyle/>
          <a:p>
            <a:pPr>
              <a:buFont typeface="Arial" panose="020B0604020202020204" pitchFamily="34" charset="0"/>
              <a:buChar char="•"/>
            </a:pPr>
            <a:r>
              <a:rPr lang="en-US" altLang="en-US" sz="2000" dirty="0"/>
              <a:t>802.18 meeting discussion items</a:t>
            </a:r>
          </a:p>
          <a:p>
            <a:pPr>
              <a:spcBef>
                <a:spcPts val="0"/>
              </a:spcBef>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altLang="en-US" sz="2000" dirty="0">
                <a:solidFill>
                  <a:schemeClr val="tx1"/>
                </a:solidFill>
              </a:rPr>
              <a:t>Guest Presentation </a:t>
            </a:r>
          </a:p>
          <a:p>
            <a:pPr lvl="1">
              <a:buFont typeface="Arial" panose="020B0604020202020204" pitchFamily="34" charset="0"/>
              <a:buChar char="•"/>
            </a:pPr>
            <a:r>
              <a:rPr lang="en-US" sz="1800" dirty="0"/>
              <a:t>Mr. Masanori Kondo is Deputy Secretary General of Asia-Pacific </a:t>
            </a:r>
            <a:r>
              <a:rPr lang="en-US" sz="1800" dirty="0" err="1"/>
              <a:t>Telecommunity</a:t>
            </a:r>
            <a:r>
              <a:rPr lang="en-US" sz="1800" dirty="0"/>
              <a:t> (APT) – What is happening in ITU-Zone3</a:t>
            </a:r>
            <a:endParaRPr lang="en-US" altLang="en-US" sz="1800" dirty="0">
              <a:solidFill>
                <a:schemeClr val="tx1"/>
              </a:solidFill>
            </a:endParaRPr>
          </a:p>
          <a:p>
            <a:pPr>
              <a:spcBef>
                <a:spcPts val="0"/>
              </a:spcBef>
              <a:buFont typeface="Arial" panose="020B0604020202020204" pitchFamily="34" charset="0"/>
              <a:buChar char="•"/>
            </a:pPr>
            <a:endParaRPr lang="en-US" altLang="en-US" sz="2000" dirty="0">
              <a:solidFill>
                <a:schemeClr val="tx1"/>
              </a:solidFill>
            </a:endParaRPr>
          </a:p>
          <a:p>
            <a:pPr>
              <a:spcBef>
                <a:spcPts val="0"/>
              </a:spcBef>
              <a:buFont typeface="Arial" panose="020B0604020202020204" pitchFamily="34" charset="0"/>
              <a:buChar char="•"/>
            </a:pPr>
            <a:r>
              <a:rPr lang="en-US" altLang="en-US" sz="2000" dirty="0">
                <a:solidFill>
                  <a:schemeClr val="tx1"/>
                </a:solidFill>
              </a:rPr>
              <a:t>IEEE SA I</a:t>
            </a:r>
            <a:r>
              <a:rPr lang="en-US" sz="2000" dirty="0">
                <a:solidFill>
                  <a:schemeClr val="tx1"/>
                </a:solidFill>
              </a:rPr>
              <a:t>ntelligent Spectrum Allocation and Management Statement is out</a:t>
            </a: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r>
              <a:rPr lang="en-US" altLang="en-US" sz="2000" dirty="0">
                <a:solidFill>
                  <a:schemeClr val="tx1"/>
                </a:solidFill>
              </a:rPr>
              <a:t>EU items, what is the latest </a:t>
            </a:r>
          </a:p>
          <a:p>
            <a:pPr>
              <a:buFont typeface="Arial" panose="020B0604020202020204" pitchFamily="34" charset="0"/>
              <a:buChar char="•"/>
            </a:pPr>
            <a:endParaRPr lang="en-US" sz="2000" dirty="0"/>
          </a:p>
          <a:p>
            <a:pPr>
              <a:buFont typeface="Arial" panose="020B0604020202020204" pitchFamily="34" charset="0"/>
              <a:buChar char="•"/>
            </a:pPr>
            <a:r>
              <a:rPr lang="en-US" sz="2000" dirty="0"/>
              <a:t>6 GHz NPRM and single voice from IEEE 802 comments</a:t>
            </a:r>
          </a:p>
          <a:p>
            <a:pPr>
              <a:spcBef>
                <a:spcPts val="0"/>
              </a:spcBef>
              <a:buFont typeface="Arial" panose="020B0604020202020204" pitchFamily="34" charset="0"/>
              <a:buChar char="•"/>
            </a:pPr>
            <a:endParaRPr lang="en-US" altLang="en-US" sz="1800" dirty="0">
              <a:solidFill>
                <a:srgbClr val="00B0F0"/>
              </a:solidFill>
            </a:endParaRPr>
          </a:p>
        </p:txBody>
      </p:sp>
      <p:sp>
        <p:nvSpPr>
          <p:cNvPr id="7" name="Date Placeholder 6"/>
          <p:cNvSpPr>
            <a:spLocks noGrp="1"/>
          </p:cNvSpPr>
          <p:nvPr>
            <p:ph type="dt" sz="quarter" idx="4294967295"/>
          </p:nvPr>
        </p:nvSpPr>
        <p:spPr>
          <a:xfrm>
            <a:off x="696912" y="333375"/>
            <a:ext cx="2198688" cy="276225"/>
          </a:xfrm>
          <a:prstGeom prst="rect">
            <a:avLst/>
          </a:prstGeom>
        </p:spPr>
        <p:txBody>
          <a:bodyPr/>
          <a:lstStyle/>
          <a:p>
            <a:pPr>
              <a:defRPr/>
            </a:pPr>
            <a:r>
              <a:rPr lang="en-US"/>
              <a:t>12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947103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74688" y="381000"/>
            <a:ext cx="7770813" cy="1066800"/>
          </a:xfrm>
        </p:spPr>
        <p:txBody>
          <a:bodyPr/>
          <a:lstStyle/>
          <a:p>
            <a:pPr eaLnBrk="1" hangingPunct="1"/>
            <a:r>
              <a:rPr lang="en-US" sz="2400" dirty="0">
                <a:latin typeface="Times New Roman" charset="0"/>
              </a:rPr>
              <a:t>Agenda – items </a:t>
            </a:r>
          </a:p>
        </p:txBody>
      </p:sp>
      <p:sp>
        <p:nvSpPr>
          <p:cNvPr id="31746" name="Content Placeholder 2"/>
          <p:cNvSpPr>
            <a:spLocks noGrp="1"/>
          </p:cNvSpPr>
          <p:nvPr>
            <p:ph idx="1"/>
          </p:nvPr>
        </p:nvSpPr>
        <p:spPr>
          <a:xfrm>
            <a:off x="696912" y="1066800"/>
            <a:ext cx="7989888" cy="4418015"/>
          </a:xfrm>
        </p:spPr>
        <p:txBody>
          <a:bodyPr/>
          <a:lstStyle/>
          <a:p>
            <a:pPr>
              <a:buFont typeface="Arial" panose="020B0604020202020204" pitchFamily="34" charset="0"/>
              <a:buChar char="•"/>
            </a:pPr>
            <a:r>
              <a:rPr lang="en-US" altLang="en-US" sz="2000" dirty="0"/>
              <a:t>802.18 meeting discussion item</a:t>
            </a:r>
            <a:r>
              <a:rPr lang="en-US" altLang="en-US" sz="1800" dirty="0">
                <a:solidFill>
                  <a:schemeClr val="tx1"/>
                </a:solidFill>
              </a:rPr>
              <a:t>s, cont. </a:t>
            </a:r>
            <a:endParaRPr lang="en-US" sz="1800" dirty="0"/>
          </a:p>
          <a:p>
            <a:pPr marL="457200" lvl="1" indent="0">
              <a:spcBef>
                <a:spcPts val="0"/>
              </a:spcBef>
            </a:pPr>
            <a:endParaRPr lang="en-US" sz="1800" dirty="0"/>
          </a:p>
          <a:p>
            <a:pPr>
              <a:spcBef>
                <a:spcPts val="0"/>
              </a:spcBef>
              <a:buFont typeface="Arial" panose="020B0604020202020204" pitchFamily="34" charset="0"/>
              <a:buChar char="•"/>
            </a:pPr>
            <a:r>
              <a:rPr lang="en-US" altLang="en-US" sz="2000" b="0" dirty="0"/>
              <a:t>General discussion items, as of due date for Opening Report</a:t>
            </a:r>
          </a:p>
          <a:p>
            <a:pPr marL="0" indent="0">
              <a:spcBef>
                <a:spcPts val="0"/>
              </a:spcBef>
            </a:pPr>
            <a:r>
              <a:rPr lang="en-US" altLang="en-US" sz="2000" b="0" dirty="0"/>
              <a:t>										</a:t>
            </a:r>
            <a:r>
              <a:rPr lang="en-US" altLang="en-US" sz="1800" b="0" dirty="0"/>
              <a:t>(new topics continue to come in)</a:t>
            </a:r>
          </a:p>
          <a:p>
            <a:pPr lvl="1">
              <a:spcBef>
                <a:spcPts val="0"/>
              </a:spcBef>
              <a:buFont typeface="Arial" panose="020B0604020202020204" pitchFamily="34" charset="0"/>
              <a:buChar char="•"/>
            </a:pPr>
            <a:r>
              <a:rPr lang="en-US" altLang="en-US" sz="1800" u="sng" dirty="0"/>
              <a:t>From teleconference in the past weeks for Plenary attendees. </a:t>
            </a:r>
          </a:p>
          <a:p>
            <a:pPr marL="914400" lvl="1">
              <a:spcBef>
                <a:spcPts val="0"/>
              </a:spcBef>
              <a:buFont typeface="Arial" panose="020B0604020202020204" pitchFamily="34" charset="0"/>
              <a:buChar char="•"/>
            </a:pPr>
            <a:endParaRPr lang="en-US" sz="1800" dirty="0"/>
          </a:p>
          <a:p>
            <a:pPr marL="1314450" lvl="2">
              <a:spcBef>
                <a:spcPts val="0"/>
              </a:spcBef>
              <a:buFont typeface="Arial" panose="020B0604020202020204" pitchFamily="34" charset="0"/>
              <a:buChar char="•"/>
            </a:pPr>
            <a:r>
              <a:rPr lang="en-US" dirty="0"/>
              <a:t>India licenses not required at 5GHz and UWB rules including 6GHz</a:t>
            </a:r>
          </a:p>
          <a:p>
            <a:pPr marL="1314450" lvl="2">
              <a:spcBef>
                <a:spcPts val="0"/>
              </a:spcBef>
              <a:buFont typeface="Arial" panose="020B0604020202020204" pitchFamily="34" charset="0"/>
              <a:buChar char="•"/>
            </a:pPr>
            <a:endParaRPr lang="en-US" dirty="0"/>
          </a:p>
          <a:p>
            <a:pPr marL="1314450" lvl="2">
              <a:spcBef>
                <a:spcPts val="0"/>
              </a:spcBef>
              <a:buFont typeface="Arial" panose="020B0604020202020204" pitchFamily="34" charset="0"/>
              <a:buChar char="•"/>
            </a:pPr>
            <a:r>
              <a:rPr lang="en-US" dirty="0"/>
              <a:t>Presidential Memorandum on Developing a Sustainable Spectrum Strategy for America's Future</a:t>
            </a:r>
          </a:p>
          <a:p>
            <a:pPr marL="1314450" lvl="2">
              <a:spcBef>
                <a:spcPts val="0"/>
              </a:spcBef>
              <a:buFont typeface="Arial" panose="020B0604020202020204" pitchFamily="34" charset="0"/>
              <a:buChar char="•"/>
            </a:pPr>
            <a:endParaRPr lang="en-US" altLang="en-US" dirty="0"/>
          </a:p>
          <a:p>
            <a:pPr marL="1314450" lvl="2">
              <a:spcBef>
                <a:spcPts val="0"/>
              </a:spcBef>
              <a:buFont typeface="Arial" panose="020B0604020202020204" pitchFamily="34" charset="0"/>
              <a:buChar char="•"/>
            </a:pPr>
            <a:r>
              <a:rPr lang="en-US" altLang="en-US" dirty="0"/>
              <a:t>NCTA 5.9 GHz letter</a:t>
            </a:r>
          </a:p>
          <a:p>
            <a:pPr marL="1314450" lvl="2">
              <a:spcBef>
                <a:spcPts val="0"/>
              </a:spcBef>
              <a:buFont typeface="Arial" panose="020B0604020202020204" pitchFamily="34" charset="0"/>
              <a:buChar char="•"/>
            </a:pPr>
            <a:endParaRPr lang="en-US" dirty="0"/>
          </a:p>
          <a:p>
            <a:pPr marL="1314450" lvl="2">
              <a:spcBef>
                <a:spcPts val="0"/>
              </a:spcBef>
              <a:buFont typeface="Arial" panose="020B0604020202020204" pitchFamily="34" charset="0"/>
              <a:buChar char="•"/>
            </a:pPr>
            <a:r>
              <a:rPr lang="en-US" dirty="0"/>
              <a:t>Phase I testing </a:t>
            </a:r>
            <a:r>
              <a:rPr lang="en-US" sz="1600" dirty="0"/>
              <a:t>of prototype U-NII-4 devices</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0" dirty="0"/>
              <a:t>Teleconferences moving forward</a:t>
            </a:r>
          </a:p>
          <a:p>
            <a:pPr>
              <a:spcBef>
                <a:spcPts val="0"/>
              </a:spcBef>
              <a:buFont typeface="Arial" panose="020B0604020202020204" pitchFamily="34" charset="0"/>
              <a:buChar char="•"/>
            </a:pPr>
            <a:r>
              <a:rPr lang="en-US" altLang="en-US" sz="1800" b="0" dirty="0"/>
              <a:t>Normal Actions Required, AOB and adjourn </a:t>
            </a:r>
          </a:p>
        </p:txBody>
      </p:sp>
      <p:sp>
        <p:nvSpPr>
          <p:cNvPr id="7" name="Date Placeholder 6"/>
          <p:cNvSpPr>
            <a:spLocks noGrp="1"/>
          </p:cNvSpPr>
          <p:nvPr>
            <p:ph type="dt" sz="quarter" idx="4294967295"/>
          </p:nvPr>
        </p:nvSpPr>
        <p:spPr>
          <a:xfrm>
            <a:off x="696912" y="333375"/>
            <a:ext cx="2198688" cy="276225"/>
          </a:xfrm>
          <a:prstGeom prst="rect">
            <a:avLst/>
          </a:prstGeom>
        </p:spPr>
        <p:txBody>
          <a:bodyPr/>
          <a:lstStyle/>
          <a:p>
            <a:pPr>
              <a:defRPr/>
            </a:pPr>
            <a:r>
              <a:rPr lang="en-US"/>
              <a:t>12 November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143259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Single Voice on 6GHz</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2" y="1143000"/>
            <a:ext cx="8305007" cy="5142707"/>
          </a:xfrm>
        </p:spPr>
        <p:txBody>
          <a:bodyPr/>
          <a:lstStyle/>
          <a:p>
            <a:pPr>
              <a:buFont typeface="Arial" panose="020B0604020202020204" pitchFamily="34" charset="0"/>
              <a:buChar char="•"/>
            </a:pPr>
            <a:r>
              <a:rPr lang="en-US" sz="2000" dirty="0"/>
              <a:t>FCC NPRM on 6GHz additional unlicensed use did come out.</a:t>
            </a:r>
          </a:p>
          <a:p>
            <a:pPr lvl="1">
              <a:buFont typeface="Arial" panose="020B0604020202020204" pitchFamily="34" charset="0"/>
              <a:buChar char="•"/>
            </a:pPr>
            <a:r>
              <a:rPr lang="en-US" sz="1800" dirty="0"/>
              <a:t>Draft on 06 Oct. and Final on 24 Oct. </a:t>
            </a:r>
          </a:p>
          <a:p>
            <a:pPr lvl="1">
              <a:buFont typeface="Arial" panose="020B0604020202020204" pitchFamily="34" charset="0"/>
              <a:buChar char="•"/>
            </a:pPr>
            <a:r>
              <a:rPr lang="en-US" sz="1600" dirty="0">
                <a:hlinkClick r:id="rId2"/>
              </a:rPr>
              <a:t>https://mentor.ieee.org/802.18/dcn/18/18-18-0133-01-0000-nprm-6ghz-et-18-295.docx</a:t>
            </a:r>
            <a:r>
              <a:rPr lang="en-US" sz="1600" dirty="0"/>
              <a:t> </a:t>
            </a:r>
          </a:p>
          <a:p>
            <a:pPr>
              <a:buFont typeface="Arial" panose="020B0604020202020204" pitchFamily="34" charset="0"/>
              <a:buChar char="•"/>
            </a:pPr>
            <a:r>
              <a:rPr lang="en-US" sz="2000" dirty="0"/>
              <a:t>Has not been posted in the Federal Register, though speculation is mid-November, making comments due mid-January.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In July several possible options were on the table on how to respond with one voice from IEEE 802, and a couple added since. </a:t>
            </a:r>
          </a:p>
          <a:p>
            <a:pPr lvl="4">
              <a:buFont typeface="Arial" panose="020B0604020202020204" pitchFamily="34" charset="0"/>
              <a:buChar char="•"/>
            </a:pPr>
            <a:endParaRPr lang="en-US" sz="1200" dirty="0"/>
          </a:p>
          <a:p>
            <a:pPr>
              <a:buFont typeface="Arial" panose="020B0604020202020204" pitchFamily="34" charset="0"/>
              <a:buChar char="•"/>
            </a:pPr>
            <a:r>
              <a:rPr lang="en-US" sz="2000" dirty="0"/>
              <a:t>There was a suggestion from a few on the EC to start with the option:  one filing with all views/concerns/etc.</a:t>
            </a:r>
            <a:r>
              <a:rPr lang="en-US" sz="1600" dirty="0"/>
              <a:t>   </a:t>
            </a:r>
          </a:p>
          <a:p>
            <a:pPr lvl="3">
              <a:buFont typeface="Arial" panose="020B0604020202020204" pitchFamily="34" charset="0"/>
              <a:buChar char="•"/>
            </a:pPr>
            <a:endParaRPr lang="en-US" sz="1200" dirty="0"/>
          </a:p>
          <a:p>
            <a:pPr>
              <a:buFont typeface="Arial" panose="020B0604020202020204" pitchFamily="34" charset="0"/>
              <a:buChar char="•"/>
            </a:pPr>
            <a:r>
              <a:rPr lang="en-US" sz="2000" dirty="0"/>
              <a:t>After we started into review of the NPRM we tweaked the approach.  To not dive deep into all the low level details and all the different technical aspects of the NPRM,  we would not get to comments in time.  Let the industries do that and we focus on the standards. </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a:xfrm>
            <a:off x="696912" y="333375"/>
            <a:ext cx="2351088" cy="273050"/>
          </a:xfrm>
        </p:spPr>
        <p:txBody>
          <a:bodyPr/>
          <a:lstStyle/>
          <a:p>
            <a:r>
              <a:rPr lang="en-US"/>
              <a:t>12 November 2018</a:t>
            </a:r>
            <a:endParaRPr lang="en-GB" dirty="0"/>
          </a:p>
        </p:txBody>
      </p:sp>
    </p:spTree>
    <p:extLst>
      <p:ext uri="{BB962C8B-B14F-4D97-AF65-F5344CB8AC3E}">
        <p14:creationId xmlns:p14="http://schemas.microsoft.com/office/powerpoint/2010/main" val="3999641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Single Voice on 6GHz</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258093"/>
            <a:ext cx="8142288" cy="5142707"/>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802.18 has started comments with the approach from previous slide. </a:t>
            </a:r>
          </a:p>
          <a:p>
            <a:pPr lvl="1">
              <a:buFont typeface="Arial" panose="020B0604020202020204" pitchFamily="34" charset="0"/>
              <a:buChar char="•"/>
            </a:pPr>
            <a:r>
              <a:rPr lang="en-US" sz="1600" dirty="0">
                <a:hlinkClick r:id="rId2"/>
              </a:rPr>
              <a:t>https://mentor.ieee.org/802.18/dcn/18/18-18-0139-00-0000-fcc-18-295-ieee-802-comment.docx</a:t>
            </a:r>
            <a:r>
              <a:rPr lang="en-US" sz="1600" dirty="0"/>
              <a:t>   </a:t>
            </a:r>
          </a:p>
          <a:p>
            <a:pPr>
              <a:buFont typeface="Arial" panose="020B0604020202020204" pitchFamily="34" charset="0"/>
              <a:buChar char="•"/>
            </a:pPr>
            <a:r>
              <a:rPr lang="en-US" sz="2000" dirty="0"/>
              <a:t>It is focusing on where IEEE 802 is going with standards for the band and adding what IEEE 802 currently has for standards in the band.   </a:t>
            </a:r>
          </a:p>
          <a:p>
            <a:pPr lvl="1">
              <a:buFont typeface="Arial" panose="020B0604020202020204" pitchFamily="34" charset="0"/>
              <a:buChar char="•"/>
            </a:pPr>
            <a:r>
              <a:rPr lang="en-US" sz="1600" dirty="0"/>
              <a:t>e.g. mentioning 802.11ax, 802.15.4 today and 802.15.4z. </a:t>
            </a:r>
          </a:p>
          <a:p>
            <a:pPr lvl="3">
              <a:buFont typeface="Arial" panose="020B0604020202020204" pitchFamily="34" charset="0"/>
              <a:buChar char="•"/>
            </a:pPr>
            <a:endParaRPr lang="en-US" sz="1200" dirty="0"/>
          </a:p>
          <a:p>
            <a:pPr>
              <a:buFont typeface="Arial" panose="020B0604020202020204" pitchFamily="34" charset="0"/>
              <a:buChar char="•"/>
            </a:pPr>
            <a:r>
              <a:rPr lang="en-US" sz="2000" dirty="0"/>
              <a:t>There will be much focus this week on these comments and it is possible we could have comments ready this week for EC review. </a:t>
            </a:r>
          </a:p>
          <a:p>
            <a:pPr lvl="3">
              <a:buFont typeface="Arial" panose="020B0604020202020204" pitchFamily="34" charset="0"/>
              <a:buChar char="•"/>
            </a:pPr>
            <a:endParaRPr lang="en-US" sz="1200" dirty="0"/>
          </a:p>
          <a:p>
            <a:pPr>
              <a:buFont typeface="Arial" panose="020B0604020202020204" pitchFamily="34" charset="0"/>
              <a:buChar char="•"/>
            </a:pPr>
            <a:r>
              <a:rPr lang="en-US" sz="2000" dirty="0"/>
              <a:t>Depending on when comments are ready for the EC, we should have time for EC review and then EC vote by mid-January (if that turns out when comments are due), if not much earlier. </a:t>
            </a: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a:xfrm>
            <a:off x="696912" y="333375"/>
            <a:ext cx="2351088" cy="273050"/>
          </a:xfrm>
        </p:spPr>
        <p:txBody>
          <a:bodyPr/>
          <a:lstStyle/>
          <a:p>
            <a:r>
              <a:rPr lang="en-US"/>
              <a:t>12 November 2018</a:t>
            </a:r>
            <a:endParaRPr lang="en-GB" dirty="0"/>
          </a:p>
        </p:txBody>
      </p:sp>
    </p:spTree>
    <p:extLst>
      <p:ext uri="{BB962C8B-B14F-4D97-AF65-F5344CB8AC3E}">
        <p14:creationId xmlns:p14="http://schemas.microsoft.com/office/powerpoint/2010/main" val="878857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p:txBody>
          <a:bodyPr/>
          <a:lstStyle/>
          <a:p>
            <a:r>
              <a:rPr lang="en-US" dirty="0"/>
              <a:t>Thank You</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696912" y="333375"/>
            <a:ext cx="2655888" cy="273050"/>
          </a:xfrm>
        </p:spPr>
        <p:txBody>
          <a:bodyPr/>
          <a:lstStyle/>
          <a:p>
            <a:r>
              <a:rPr lang="en-US"/>
              <a:t>12 November 2018</a:t>
            </a:r>
            <a:endParaRPr lang="en-GB" dirty="0"/>
          </a:p>
        </p:txBody>
      </p:sp>
    </p:spTree>
    <p:extLst>
      <p:ext uri="{BB962C8B-B14F-4D97-AF65-F5344CB8AC3E}">
        <p14:creationId xmlns:p14="http://schemas.microsoft.com/office/powerpoint/2010/main" val="2995327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p:txBody>
          <a:bodyPr/>
          <a:lstStyle/>
          <a:p>
            <a:r>
              <a:rPr lang="en-US" dirty="0"/>
              <a:t>A few backup slides to follow</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696912" y="333375"/>
            <a:ext cx="2655888" cy="273050"/>
          </a:xfrm>
        </p:spPr>
        <p:txBody>
          <a:bodyPr/>
          <a:lstStyle/>
          <a:p>
            <a:r>
              <a:rPr lang="en-US"/>
              <a:t>12 November 2018</a:t>
            </a:r>
            <a:endParaRPr lang="en-GB" dirty="0"/>
          </a:p>
        </p:txBody>
      </p:sp>
    </p:spTree>
    <p:extLst>
      <p:ext uri="{BB962C8B-B14F-4D97-AF65-F5344CB8AC3E}">
        <p14:creationId xmlns:p14="http://schemas.microsoft.com/office/powerpoint/2010/main" val="964846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a:t>
            </a:r>
            <a:endParaRPr lang="en-US" sz="1200" dirty="0"/>
          </a:p>
        </p:txBody>
      </p:sp>
      <p:sp>
        <p:nvSpPr>
          <p:cNvPr id="3" name="Content Placeholder 2"/>
          <p:cNvSpPr>
            <a:spLocks noGrp="1"/>
          </p:cNvSpPr>
          <p:nvPr>
            <p:ph idx="1"/>
          </p:nvPr>
        </p:nvSpPr>
        <p:spPr>
          <a:xfrm>
            <a:off x="685800" y="1006267"/>
            <a:ext cx="8153400" cy="5546933"/>
          </a:xfrm>
        </p:spPr>
        <p:txBody>
          <a:bodyPr/>
          <a:lstStyle/>
          <a:p>
            <a:pPr>
              <a:spcBef>
                <a:spcPts val="0"/>
              </a:spcBef>
              <a:buFont typeface="Arial" panose="020B0604020202020204" pitchFamily="34" charset="0"/>
              <a:buChar char="•"/>
            </a:pPr>
            <a:r>
              <a:rPr lang="en-US" altLang="en-US" sz="1800" dirty="0"/>
              <a:t>Docket 18-295 for this specific NPRM is now active. </a:t>
            </a:r>
          </a:p>
          <a:p>
            <a:pPr>
              <a:spcBef>
                <a:spcPts val="0"/>
              </a:spcBef>
              <a:buFont typeface="Arial" panose="020B0604020202020204" pitchFamily="34" charset="0"/>
              <a:buChar char="•"/>
            </a:pPr>
            <a:r>
              <a:rPr lang="en-US" altLang="en-US" sz="1600" dirty="0">
                <a:hlinkClick r:id="rId3"/>
              </a:rPr>
              <a:t>https://www.fcc.gov/ecfs/search/filings?proceedings_name=18-295&amp;sort=date_disseminated,DESC</a:t>
            </a:r>
            <a:r>
              <a:rPr lang="en-US" altLang="en-US" sz="16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1800" dirty="0"/>
              <a:t>Final NPRM did come out: </a:t>
            </a:r>
            <a:endParaRPr lang="en-US" altLang="en-US" sz="2000" dirty="0"/>
          </a:p>
          <a:p>
            <a:pPr lvl="1">
              <a:spcBef>
                <a:spcPts val="0"/>
              </a:spcBef>
              <a:buFont typeface="Arial" panose="020B0604020202020204" pitchFamily="34" charset="0"/>
              <a:buChar char="•"/>
            </a:pPr>
            <a:r>
              <a:rPr lang="en-US" altLang="en-US" sz="1600" dirty="0">
                <a:hlinkClick r:id="rId4"/>
              </a:rPr>
              <a:t>https://www.fcc.gov/document/6-ghz-unlicensed-nprm</a:t>
            </a:r>
            <a:r>
              <a:rPr lang="en-US" altLang="en-US" sz="1600" dirty="0"/>
              <a:t> </a:t>
            </a:r>
          </a:p>
          <a:p>
            <a:pPr lvl="1">
              <a:spcBef>
                <a:spcPts val="0"/>
              </a:spcBef>
              <a:buFont typeface="Arial" panose="020B0604020202020204" pitchFamily="34" charset="0"/>
              <a:buChar char="•"/>
            </a:pPr>
            <a:r>
              <a:rPr lang="en-US" altLang="en-US" sz="1600" dirty="0">
                <a:hlinkClick r:id="rId5"/>
              </a:rPr>
              <a:t>https://mentor.ieee.org/802.18/dcn/18/18-18-0133-00-0000-nprm-6ghz-et-18-295.docx</a:t>
            </a:r>
            <a:endParaRPr lang="en-US" altLang="en-US" sz="1600" dirty="0"/>
          </a:p>
          <a:p>
            <a:pPr lvl="2">
              <a:spcBef>
                <a:spcPts val="0"/>
              </a:spcBef>
              <a:buFont typeface="Arial" panose="020B0604020202020204" pitchFamily="34" charset="0"/>
              <a:buChar char="•"/>
            </a:pPr>
            <a:r>
              <a:rPr lang="en-US" altLang="en-US" sz="1400" dirty="0"/>
              <a:t>Note: the 18-0133r01 has most of the updates from the draft highlighted.  </a:t>
            </a:r>
          </a:p>
          <a:p>
            <a:pPr lvl="1">
              <a:spcBef>
                <a:spcPts val="0"/>
              </a:spcBef>
              <a:buFont typeface="Arial" panose="020B0604020202020204" pitchFamily="34" charset="0"/>
              <a:buChar char="•"/>
            </a:pPr>
            <a:r>
              <a:rPr lang="en-US" altLang="en-US" sz="1600" dirty="0"/>
              <a:t>Comments will be 60 days and Reply comments 30 days later.</a:t>
            </a:r>
          </a:p>
          <a:p>
            <a:pPr lvl="2">
              <a:spcBef>
                <a:spcPts val="0"/>
              </a:spcBef>
              <a:buFont typeface="Arial" panose="020B0604020202020204" pitchFamily="34" charset="0"/>
              <a:buChar char="•"/>
            </a:pPr>
            <a:r>
              <a:rPr lang="en-US" altLang="en-US" sz="1400" dirty="0"/>
              <a:t>Recent Federal Register time lines is about 20 days.  (Check the calendar, if that happens here.) </a:t>
            </a:r>
          </a:p>
          <a:p>
            <a:pPr lvl="1">
              <a:spcBef>
                <a:spcPts val="0"/>
              </a:spcBef>
              <a:buFont typeface="Arial" panose="020B0604020202020204" pitchFamily="34" charset="0"/>
              <a:buChar char="•"/>
            </a:pPr>
            <a:r>
              <a:rPr lang="en-US" altLang="en-US" sz="1600" dirty="0"/>
              <a:t>57 seek comments; 144 question marks</a:t>
            </a:r>
          </a:p>
          <a:p>
            <a:pPr marL="0" indent="0">
              <a:spcBef>
                <a:spcPts val="0"/>
              </a:spcBef>
            </a:pPr>
            <a:r>
              <a:rPr lang="en-US" altLang="en-US" sz="2000" dirty="0"/>
              <a:t> </a:t>
            </a:r>
          </a:p>
          <a:p>
            <a:pPr>
              <a:spcBef>
                <a:spcPts val="0"/>
              </a:spcBef>
              <a:buFont typeface="Arial" panose="020B0604020202020204" pitchFamily="34" charset="0"/>
              <a:buChar char="•"/>
            </a:pPr>
            <a:r>
              <a:rPr lang="en-US" altLang="en-US" sz="1800" dirty="0"/>
              <a:t>EC document discussed at July Plenary with EC Chairs, w/some background.  </a:t>
            </a:r>
          </a:p>
          <a:p>
            <a:pPr lvl="1">
              <a:spcBef>
                <a:spcPts val="0"/>
              </a:spcBef>
              <a:buFont typeface="Arial" panose="020B0604020202020204" pitchFamily="34" charset="0"/>
              <a:buChar char="•"/>
            </a:pPr>
            <a:r>
              <a:rPr lang="en-US" altLang="en-US" sz="1400" dirty="0">
                <a:hlinkClick r:id="rId6"/>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Basic layout of the ranges the NPMR is addressing</a:t>
            </a:r>
            <a:endParaRPr lang="en-US" altLang="en-US" sz="1600" dirty="0"/>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a:xfrm>
            <a:off x="696912" y="333375"/>
            <a:ext cx="2274888" cy="273050"/>
          </a:xfrm>
        </p:spPr>
        <p:txBody>
          <a:bodyPr/>
          <a:lstStyle/>
          <a:p>
            <a:r>
              <a:rPr lang="en-US"/>
              <a:t>12 November 2018</a:t>
            </a:r>
            <a:endParaRPr lang="en-GB" dirty="0"/>
          </a:p>
        </p:txBody>
      </p:sp>
      <p:graphicFrame>
        <p:nvGraphicFramePr>
          <p:cNvPr id="7" name="Table 6">
            <a:extLst>
              <a:ext uri="{FF2B5EF4-FFF2-40B4-BE49-F238E27FC236}">
                <a16:creationId xmlns:a16="http://schemas.microsoft.com/office/drawing/2014/main" id="{1EFE4456-7FCD-4DEE-A39C-7870AE62DE4B}"/>
              </a:ext>
            </a:extLst>
          </p:cNvPr>
          <p:cNvGraphicFramePr>
            <a:graphicFrameLocks noGrp="1"/>
          </p:cNvGraphicFramePr>
          <p:nvPr>
            <p:extLst/>
          </p:nvPr>
        </p:nvGraphicFramePr>
        <p:xfrm>
          <a:off x="685801" y="5321500"/>
          <a:ext cx="8000999" cy="1044362"/>
        </p:xfrm>
        <a:graphic>
          <a:graphicData uri="http://schemas.openxmlformats.org/drawingml/2006/table">
            <a:tbl>
              <a:tblPr firstRow="1" firstCol="1" lastRow="1" lastCol="1" bandRow="1" bandCol="1">
                <a:tableStyleId>{5C22544A-7EE6-4342-B048-85BDC9FD1C3A}</a:tableStyleId>
              </a:tblPr>
              <a:tblGrid>
                <a:gridCol w="1212273">
                  <a:extLst>
                    <a:ext uri="{9D8B030D-6E8A-4147-A177-3AD203B41FA5}">
                      <a16:colId xmlns:a16="http://schemas.microsoft.com/office/drawing/2014/main" val="705508007"/>
                    </a:ext>
                  </a:extLst>
                </a:gridCol>
                <a:gridCol w="2020454">
                  <a:extLst>
                    <a:ext uri="{9D8B030D-6E8A-4147-A177-3AD203B41FA5}">
                      <a16:colId xmlns:a16="http://schemas.microsoft.com/office/drawing/2014/main" val="3182273418"/>
                    </a:ext>
                  </a:extLst>
                </a:gridCol>
                <a:gridCol w="2343726">
                  <a:extLst>
                    <a:ext uri="{9D8B030D-6E8A-4147-A177-3AD203B41FA5}">
                      <a16:colId xmlns:a16="http://schemas.microsoft.com/office/drawing/2014/main" val="3058705944"/>
                    </a:ext>
                  </a:extLst>
                </a:gridCol>
                <a:gridCol w="2424546">
                  <a:extLst>
                    <a:ext uri="{9D8B030D-6E8A-4147-A177-3AD203B41FA5}">
                      <a16:colId xmlns:a16="http://schemas.microsoft.com/office/drawing/2014/main" val="2575005258"/>
                    </a:ext>
                  </a:extLst>
                </a:gridCol>
              </a:tblGrid>
              <a:tr h="180381">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dirty="0">
                          <a:solidFill>
                            <a:schemeClr val="tx1"/>
                          </a:solidFill>
                          <a:effectLst/>
                        </a:rPr>
                        <a:t>Devices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181883">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179178">
                <a:tc>
                  <a:txBody>
                    <a:bodyPr/>
                    <a:lstStyle/>
                    <a:p>
                      <a:pPr marL="205105" marR="210820" algn="ctr">
                        <a:spcBef>
                          <a:spcPts val="830"/>
                        </a:spcBef>
                        <a:spcAft>
                          <a:spcPts val="0"/>
                        </a:spcAft>
                      </a:pPr>
                      <a:r>
                        <a:rPr lang="en-US" sz="1100" dirty="0">
                          <a:solidFill>
                            <a:schemeClr val="tx1"/>
                          </a:solidFill>
                          <a:effectLst/>
                        </a:rPr>
                        <a:t>6.425-6.525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26868">
                <a:tc>
                  <a:txBody>
                    <a:bodyPr/>
                    <a:lstStyle/>
                    <a:p>
                      <a:pPr marL="205105" marR="210820" algn="ctr">
                        <a:spcBef>
                          <a:spcPts val="830"/>
                        </a:spcBef>
                        <a:spcAft>
                          <a:spcPts val="0"/>
                        </a:spcAft>
                      </a:pPr>
                      <a:r>
                        <a:rPr lang="en-US" sz="1100" dirty="0">
                          <a:solidFill>
                            <a:schemeClr val="tx1"/>
                          </a:solidFill>
                          <a:effectLst/>
                        </a:rPr>
                        <a:t>6.525-6.875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258546">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66922</TotalTime>
  <Words>1134</Words>
  <Application>Microsoft Office PowerPoint</Application>
  <PresentationFormat>On-screen Show (4:3)</PresentationFormat>
  <Paragraphs>202</Paragraphs>
  <Slides>12</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 Unicode MS</vt:lpstr>
      <vt:lpstr>MS Gothic</vt:lpstr>
      <vt:lpstr>Arial</vt:lpstr>
      <vt:lpstr>Times New Roman</vt:lpstr>
      <vt:lpstr>Office Theme</vt:lpstr>
      <vt:lpstr>Document</vt:lpstr>
      <vt:lpstr>IEEE 802.18 RR-TAG EC Opening Report</vt:lpstr>
      <vt:lpstr>802.18 Radio Regulatory Advisory Group – RR-TAG</vt:lpstr>
      <vt:lpstr>Agenda - items</vt:lpstr>
      <vt:lpstr>Agenda – items </vt:lpstr>
      <vt:lpstr>IEEE 802 – Single Voice on 6GHz</vt:lpstr>
      <vt:lpstr>IEEE 802 – Single Voice on 6GHz</vt:lpstr>
      <vt:lpstr>PowerPoint Presentation</vt:lpstr>
      <vt:lpstr>PowerPoint Presentation</vt:lpstr>
      <vt:lpstr>6 GHz and single voice from IEEE 802 - reference</vt:lpstr>
      <vt:lpstr>6 GHz and single voice from IEEE 802 – Original option 1 -  1 of 2</vt:lpstr>
      <vt:lpstr>6 GHz and single voice from IEEE 802 – Original option 1 -  2 of 2</vt:lpstr>
      <vt:lpstr>6 GHz and single voice from IEEE 802 – options and other</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421</cp:revision>
  <cp:lastPrinted>2017-08-03T16:59:47Z</cp:lastPrinted>
  <dcterms:created xsi:type="dcterms:W3CDTF">2016-03-03T14:54:45Z</dcterms:created>
  <dcterms:modified xsi:type="dcterms:W3CDTF">2018-11-07T14:53:15Z</dcterms:modified>
</cp:coreProperties>
</file>