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415" r:id="rId3"/>
    <p:sldId id="417" r:id="rId4"/>
    <p:sldId id="421" r:id="rId5"/>
    <p:sldId id="427" r:id="rId6"/>
    <p:sldId id="432" r:id="rId7"/>
    <p:sldId id="423" r:id="rId8"/>
    <p:sldId id="433" r:id="rId9"/>
    <p:sldId id="418" r:id="rId10"/>
    <p:sldId id="419" r:id="rId11"/>
    <p:sldId id="422" r:id="rId12"/>
    <p:sldId id="434" r:id="rId13"/>
    <p:sldId id="431" r:id="rId14"/>
    <p:sldId id="435" r:id="rId15"/>
    <p:sldId id="424" r:id="rId16"/>
    <p:sldId id="436" r:id="rId17"/>
    <p:sldId id="425" r:id="rId18"/>
    <p:sldId id="426" r:id="rId19"/>
    <p:sldId id="420" r:id="rId20"/>
    <p:sldId id="341" r:id="rId21"/>
    <p:sldId id="437" r:id="rId22"/>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24" autoAdjust="0"/>
    <p:restoredTop sz="95501" autoAdjust="0"/>
  </p:normalViewPr>
  <p:slideViewPr>
    <p:cSldViewPr>
      <p:cViewPr varScale="1">
        <p:scale>
          <a:sx n="101" d="100"/>
          <a:sy n="101" d="100"/>
        </p:scale>
        <p:origin x="1464" y="10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Kennedy" userId="365e0a31cecd9040" providerId="LiveId" clId="{26E52C08-1A1F-4AC6-8C00-F264431D7EF9}"/>
    <pc:docChg chg="modSld modMainMaster">
      <pc:chgData name="Richard Kennedy" userId="365e0a31cecd9040" providerId="LiveId" clId="{26E52C08-1A1F-4AC6-8C00-F264431D7EF9}" dt="2018-02-27T21:51:58.828" v="7" actId="1035"/>
      <pc:docMkLst>
        <pc:docMk/>
      </pc:docMkLst>
      <pc:sldChg chg="modSp">
        <pc:chgData name="Richard Kennedy" userId="365e0a31cecd9040" providerId="LiveId" clId="{26E52C08-1A1F-4AC6-8C00-F264431D7EF9}" dt="2018-02-27T21:51:58.828" v="7" actId="1035"/>
        <pc:sldMkLst>
          <pc:docMk/>
          <pc:sldMk cId="4058319013" sldId="415"/>
        </pc:sldMkLst>
        <pc:spChg chg="mod">
          <ac:chgData name="Richard Kennedy" userId="365e0a31cecd9040" providerId="LiveId" clId="{26E52C08-1A1F-4AC6-8C00-F264431D7EF9}" dt="2018-02-27T21:51:58.828" v="7" actId="1035"/>
          <ac:spMkLst>
            <pc:docMk/>
            <pc:sldMk cId="4058319013" sldId="415"/>
            <ac:spMk id="3" creationId="{E5284B1B-7261-46A7-8503-8E05CE543AA0}"/>
          </ac:spMkLst>
        </pc:spChg>
      </pc:sldChg>
      <pc:sldMasterChg chg="modSp">
        <pc:chgData name="Richard Kennedy" userId="365e0a31cecd9040" providerId="LiveId" clId="{26E52C08-1A1F-4AC6-8C00-F264431D7EF9}" dt="2018-02-27T20:50:27.648" v="1" actId="20577"/>
        <pc:sldMasterMkLst>
          <pc:docMk/>
          <pc:sldMasterMk cId="0" sldId="2147483648"/>
        </pc:sldMasterMkLst>
        <pc:spChg chg="mod">
          <ac:chgData name="Richard Kennedy" userId="365e0a31cecd9040" providerId="LiveId" clId="{26E52C08-1A1F-4AC6-8C00-F264431D7EF9}" dt="2018-02-27T20:50:27.648"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dirty="0"/>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08-Jul-18</a:t>
            </a:fld>
            <a:endParaRPr lang="en-US" dirty="0"/>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dirty="0"/>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dirty="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37033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8867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Contribution</a:t>
            </a:r>
          </a:p>
        </p:txBody>
      </p:sp>
      <p:sp>
        <p:nvSpPr>
          <p:cNvPr id="1032" name="Line 8"/>
          <p:cNvSpPr>
            <a:spLocks noChangeShapeType="1"/>
          </p:cNvSpPr>
          <p:nvPr/>
        </p:nvSpPr>
        <p:spPr bwMode="auto">
          <a:xfrm>
            <a:off x="709731" y="647065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EC-18/0133r00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8/dcn/17/18-17-0139-00-0000-ieee-bts-reply-comments-on-mid-band-noi.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Jay Holcomb (Itron)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Times New Roman" charset="0"/>
              </a:rPr>
              <a:t>How can IEEE 802 get to a single voice for 6GHz Band</a:t>
            </a:r>
            <a:endParaRPr lang="en-GB" sz="2400"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08 July 2018</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2438076005"/>
              </p:ext>
            </p:extLst>
          </p:nvPr>
        </p:nvGraphicFramePr>
        <p:xfrm>
          <a:off x="528638" y="3609975"/>
          <a:ext cx="7918450" cy="2432050"/>
        </p:xfrm>
        <a:graphic>
          <a:graphicData uri="http://schemas.openxmlformats.org/presentationml/2006/ole">
            <mc:AlternateContent xmlns:mc="http://schemas.openxmlformats.org/markup-compatibility/2006">
              <mc:Choice xmlns:v="urn:schemas-microsoft-com:vml" Requires="v">
                <p:oleObj spid="_x0000_s1054" name="Document" r:id="rId4" imgW="8253286" imgH="2534496" progId="Word.Document.8">
                  <p:embed/>
                </p:oleObj>
              </mc:Choice>
              <mc:Fallback>
                <p:oleObj name="Document" r:id="rId4" imgW="8253286" imgH="253449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528638" y="3609975"/>
                        <a:ext cx="7918450" cy="24320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3567186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WiFi / UWB Coexistence  -2</a:t>
            </a:r>
            <a:endParaRPr lang="en-US" sz="1200" dirty="0"/>
          </a:p>
        </p:txBody>
      </p:sp>
      <p:sp>
        <p:nvSpPr>
          <p:cNvPr id="3" name="Content Placeholder 2"/>
          <p:cNvSpPr>
            <a:spLocks noGrp="1"/>
          </p:cNvSpPr>
          <p:nvPr>
            <p:ph idx="1"/>
          </p:nvPr>
        </p:nvSpPr>
        <p:spPr>
          <a:xfrm>
            <a:off x="685800" y="1409700"/>
            <a:ext cx="8382000" cy="483235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800" dirty="0"/>
              <a:t>Higher speed  (wider BWs) for WiFi users, e.g. streaming video, etc.   </a:t>
            </a:r>
          </a:p>
          <a:p>
            <a:pPr lvl="1">
              <a:buFont typeface="Arial" panose="020B0604020202020204" pitchFamily="34" charset="0"/>
              <a:buChar char="•"/>
            </a:pPr>
            <a:r>
              <a:rPr lang="en-US" sz="1800" dirty="0"/>
              <a:t>Global availability (S. Korea has a consultation 6 – 10.2 GHz for UWB)</a:t>
            </a:r>
          </a:p>
          <a:p>
            <a:pPr lvl="1">
              <a:buFont typeface="Arial" panose="020B0604020202020204" pitchFamily="34" charset="0"/>
              <a:buChar char="•"/>
            </a:pPr>
            <a:r>
              <a:rPr lang="en-US" sz="1800" dirty="0"/>
              <a:t>UWB applications -  From 15-17/0660, e.g. location is a significant use case.</a:t>
            </a:r>
          </a:p>
          <a:p>
            <a:pPr marL="1657350" lvl="3" indent="-285750">
              <a:buFont typeface="Arial" panose="020B0604020202020204" pitchFamily="34" charset="0"/>
              <a:buChar char="•"/>
            </a:pPr>
            <a:r>
              <a:rPr lang="en-US" sz="1400" dirty="0"/>
              <a:t>Security of infants and geriatrics in a hospital/home setting</a:t>
            </a:r>
          </a:p>
          <a:p>
            <a:pPr marL="1657350" lvl="3" indent="-285750">
              <a:buFont typeface="Arial" panose="020B0604020202020204" pitchFamily="34" charset="0"/>
              <a:buChar char="•"/>
            </a:pPr>
            <a:r>
              <a:rPr lang="en-US" sz="1400" dirty="0"/>
              <a:t>Safety of personnel operating in proximity to machinery</a:t>
            </a:r>
          </a:p>
          <a:p>
            <a:pPr marL="1657350" lvl="3" indent="-285750">
              <a:buFont typeface="Arial" panose="020B0604020202020204" pitchFamily="34" charset="0"/>
              <a:buChar char="•"/>
            </a:pPr>
            <a:r>
              <a:rPr lang="en-US" sz="1400" dirty="0"/>
              <a:t>Guidance/safety of first responders, e.g. firefighters entering smoke filled buildings</a:t>
            </a:r>
          </a:p>
          <a:p>
            <a:pPr marL="1657350" lvl="3" indent="-285750">
              <a:buFont typeface="Arial" panose="020B0604020202020204" pitchFamily="34" charset="0"/>
              <a:buChar char="•"/>
            </a:pPr>
            <a:r>
              <a:rPr lang="en-US" sz="1400" dirty="0"/>
              <a:t>Automotive passive entry systems based on secure proximity detection</a:t>
            </a:r>
          </a:p>
          <a:p>
            <a:pPr marL="1657350" lvl="3" indent="-285750">
              <a:buFont typeface="Arial" panose="020B0604020202020204" pitchFamily="34" charset="0"/>
              <a:buChar char="•"/>
            </a:pPr>
            <a:r>
              <a:rPr lang="en-US" sz="1400" dirty="0"/>
              <a:t>Position based secure access to buildings, and, position based payment systems.</a:t>
            </a:r>
          </a:p>
          <a:p>
            <a:pPr marL="1657350" lvl="3" indent="-285750">
              <a:buFont typeface="Arial" panose="020B0604020202020204" pitchFamily="34" charset="0"/>
              <a:buChar char="•"/>
            </a:pPr>
            <a:r>
              <a:rPr lang="en-US" sz="1400" dirty="0"/>
              <a:t>Security of inmates/staff in a prison setting </a:t>
            </a:r>
          </a:p>
          <a:p>
            <a:pPr marL="1657350" lvl="3" indent="-285750">
              <a:buFont typeface="Arial" panose="020B0604020202020204" pitchFamily="34" charset="0"/>
              <a:buChar char="•"/>
            </a:pPr>
            <a:r>
              <a:rPr lang="en-US" sz="1400" dirty="0"/>
              <a:t>General indoor navigation, autonomous robot guidance, factory automation, smart home</a:t>
            </a:r>
          </a:p>
          <a:p>
            <a:pPr marL="1657350" lvl="3" indent="-285750">
              <a:buFont typeface="Arial" panose="020B0604020202020204" pitchFamily="34" charset="0"/>
              <a:buChar char="•"/>
            </a:pPr>
            <a:r>
              <a:rPr lang="en-US" sz="1400" dirty="0"/>
              <a:t>Sports tracking</a:t>
            </a:r>
          </a:p>
          <a:p>
            <a:pPr lvl="1">
              <a:buFont typeface="Arial" panose="020B0604020202020204" pitchFamily="34" charset="0"/>
              <a:buChar char="•"/>
            </a:pPr>
            <a:r>
              <a:rPr lang="en-US" sz="1800" dirty="0"/>
              <a:t>Where devices are used, height, indoor/outdoor, etc.  </a:t>
            </a:r>
          </a:p>
          <a:p>
            <a:pPr lvl="1">
              <a:buFont typeface="Arial" panose="020B0604020202020204" pitchFamily="34" charset="0"/>
              <a:buChar char="•"/>
            </a:pPr>
            <a:r>
              <a:rPr lang="en-US" sz="1800" dirty="0"/>
              <a:t>Review IEEE 802.15.2 (withdrawn)  coexistence of  WiFi / BT / …  </a:t>
            </a:r>
          </a:p>
          <a:p>
            <a:pPr lvl="1">
              <a:buFont typeface="Arial" panose="020B0604020202020204" pitchFamily="34" charset="0"/>
              <a:buChar char="•"/>
            </a:pPr>
            <a:r>
              <a:rPr lang="en-US" sz="1800" dirty="0"/>
              <a:t>Co-located in a device, and non-co-located.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sz="2400" dirty="0"/>
              <a:t>6GHz – a few of the points brought up by others </a:t>
            </a:r>
            <a:r>
              <a:rPr lang="en-US" sz="14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96912" y="990600"/>
            <a:ext cx="8218488" cy="5142707"/>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There are different regulations covering the same bands in some cases </a:t>
            </a:r>
            <a:br>
              <a:rPr lang="en-US" sz="2000" dirty="0"/>
            </a:br>
            <a:r>
              <a:rPr lang="en-US" sz="2000" dirty="0"/>
              <a:t>already.</a:t>
            </a:r>
            <a:endParaRPr lang="en-US" sz="1800" dirty="0"/>
          </a:p>
          <a:p>
            <a:pPr lvl="1">
              <a:spcBef>
                <a:spcPts val="0"/>
              </a:spcBef>
              <a:buFont typeface="Arial" panose="020B0604020202020204" pitchFamily="34" charset="0"/>
              <a:buChar char="•"/>
            </a:pPr>
            <a:r>
              <a:rPr lang="en-US" sz="1800" dirty="0"/>
              <a:t>Yet there is still an effort on the part of the FCC and regulators in other regions to ensure the various licensed exempt rules provide some sort of fairness. E. g. Part 15.247 includes provisions such as spreading and temporal limits that give devices operating at the power limits of  FCC Part 15.249 a reasonable chance.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There is nothing physical nor regulatory that is preventing 802.11 and WFA (WiFi Alliance organization) developing and advocating technologies in the band that meet the current rules for license exempt operation. </a:t>
            </a:r>
          </a:p>
          <a:p>
            <a:pPr lvl="1">
              <a:spcBef>
                <a:spcPts val="0"/>
              </a:spcBef>
              <a:buFont typeface="Arial" panose="020B0604020202020204" pitchFamily="34" charset="0"/>
              <a:buChar char="•"/>
            </a:pPr>
            <a:r>
              <a:rPr lang="en-US" sz="1800" dirty="0"/>
              <a:t>The change being sought would be to use power levels more than 60 dB higher than what is currently allowed in the band for unlicensed operation</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546621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sz="2400" dirty="0"/>
              <a:t>6GHz – a few of the points brought up by others </a:t>
            </a:r>
            <a:r>
              <a:rPr lang="en-US" sz="14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308449"/>
            <a:ext cx="8142288" cy="5142707"/>
          </a:xfrm>
        </p:spPr>
        <p:txBody>
          <a:bodyPr/>
          <a:lstStyle/>
          <a:p>
            <a:pPr>
              <a:buFont typeface="Arial" panose="020B0604020202020204" pitchFamily="34" charset="0"/>
              <a:buChar char="•"/>
            </a:pPr>
            <a:r>
              <a:rPr lang="en-US" sz="2000" dirty="0"/>
              <a:t>802 has made a commitment that we consider coexistence of different 802 wireless technologies, above and beyond the natural selection of the license exempt jungle; </a:t>
            </a:r>
          </a:p>
          <a:p>
            <a:pPr lvl="1">
              <a:buFont typeface="Arial" panose="020B0604020202020204" pitchFamily="34" charset="0"/>
              <a:buChar char="•"/>
            </a:pPr>
            <a:r>
              <a:rPr lang="en-US" sz="1600" dirty="0"/>
              <a:t>This too is a key difference between the LAA  (and LTE-U) example where there is no such requirement.  Given the commitment by 802 to promote coexistence, it seems contradictory to issue a recommendation from 802.18 or any other 802 WG that promotes poor coexistence in the band.</a:t>
            </a:r>
          </a:p>
          <a:p>
            <a:pPr>
              <a:buFont typeface="Arial" panose="020B0604020202020204" pitchFamily="34" charset="0"/>
              <a:buChar char="•"/>
            </a:pPr>
            <a:endParaRPr lang="en-US" sz="2000" dirty="0"/>
          </a:p>
          <a:p>
            <a:pPr>
              <a:buFont typeface="Arial" panose="020B0604020202020204" pitchFamily="34" charset="0"/>
              <a:buChar char="•"/>
            </a:pPr>
            <a:r>
              <a:rPr lang="en-US" sz="2000" dirty="0"/>
              <a:t>The (6GHz WIFi) coalition is asking that those rules (at 6GHz) be changed in a way that will be harmful to UWB devices operating with the existing rules. LTE-U did not require rule changes. </a:t>
            </a:r>
          </a:p>
          <a:p>
            <a:pPr>
              <a:buFont typeface="Arial" panose="020B0604020202020204" pitchFamily="34" charset="0"/>
              <a:buChar char="•"/>
            </a:pPr>
            <a:endParaRPr lang="en-US" sz="2000" dirty="0"/>
          </a:p>
          <a:p>
            <a:pPr>
              <a:buFont typeface="Arial" panose="020B0604020202020204" pitchFamily="34" charset="0"/>
              <a:buChar char="•"/>
            </a:pPr>
            <a:r>
              <a:rPr lang="en-US" sz="2000" dirty="0"/>
              <a:t>…802.11 should be proving how it will coexist and not disrupt the 802.15 UWB deployments before 802.18 should even consider advocating a change to the 6 to 7 GHz band regulations.  </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583110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96912" y="556413"/>
            <a:ext cx="7770813" cy="736156"/>
          </a:xfrm>
        </p:spPr>
        <p:txBody>
          <a:bodyPr/>
          <a:lstStyle/>
          <a:p>
            <a:r>
              <a:rPr lang="en-US" sz="2400" dirty="0"/>
              <a:t>6GHz – a few of the points brought up by others </a:t>
            </a:r>
            <a:r>
              <a:rPr lang="en-US" sz="1400" dirty="0"/>
              <a:t>-3</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96912" y="1312637"/>
            <a:ext cx="8142288" cy="5142707"/>
          </a:xfrm>
        </p:spPr>
        <p:txBody>
          <a:bodyPr/>
          <a:lstStyle/>
          <a:p>
            <a:pPr>
              <a:buFont typeface="Arial" panose="020B0604020202020204" pitchFamily="34" charset="0"/>
              <a:buChar char="•"/>
            </a:pPr>
            <a:r>
              <a:rPr lang="en-US" sz="2000" dirty="0"/>
              <a:t>We can’t ignore UWB. Neither can the FCC. Right now they are being bombarded by the 6 GHz coalition. </a:t>
            </a:r>
          </a:p>
          <a:p>
            <a:pPr lvl="1">
              <a:buFont typeface="Arial" panose="020B0604020202020204" pitchFamily="34" charset="0"/>
              <a:buChar char="•"/>
            </a:pPr>
            <a:r>
              <a:rPr lang="en-US" sz="1600" b="0" dirty="0"/>
              <a:t>It cannot hurt to bring this to their attention. They wrote rules to support UWB, and now if they change these rules, with a serious impact on a small, but viable industry they helped to create, they can’t just ignore them.</a:t>
            </a:r>
          </a:p>
          <a:p>
            <a:pPr lvl="1">
              <a:buFont typeface="Arial" panose="020B0604020202020204" pitchFamily="34" charset="0"/>
              <a:buChar char="•"/>
            </a:pPr>
            <a:r>
              <a:rPr lang="en-US" sz="1600" dirty="0"/>
              <a:t>(The 6GHz coalition) Google, Microsoft, Intel, HPE, Apple and others are currently battling the AT&amp;Ts and Verizons of this world to enable Wi-Fi in 6 GHz. They have been at it for almost two years, and have spent beaucoup dollars on the effort. If they fail, UWB in 6 GHz will be safe, but if they succeed, they will not let UWB stand in the way.</a:t>
            </a:r>
            <a:endParaRPr lang="en-US" sz="1600" b="0" dirty="0"/>
          </a:p>
          <a:p>
            <a:pPr>
              <a:buFont typeface="Arial" panose="020B0604020202020204" pitchFamily="34" charset="0"/>
              <a:buChar char="•"/>
            </a:pPr>
            <a:endParaRPr lang="en-US" sz="2000" dirty="0"/>
          </a:p>
          <a:p>
            <a:pPr>
              <a:buFont typeface="Arial" panose="020B0604020202020204" pitchFamily="34" charset="0"/>
              <a:buChar char="•"/>
            </a:pPr>
            <a:r>
              <a:rPr lang="en-US" sz="2000" dirty="0"/>
              <a:t>FCC would likely refrain from getting in the middle of this discussion as the spectrum in question is unlicensed and as long as you follow Part 15 rules they are good. </a:t>
            </a:r>
          </a:p>
          <a:p>
            <a:pPr lvl="1">
              <a:buFont typeface="Arial" panose="020B0604020202020204" pitchFamily="34" charset="0"/>
              <a:buChar char="•"/>
            </a:pPr>
            <a:r>
              <a:rPr lang="en-US" sz="1600" dirty="0"/>
              <a:t>The only other regulators to care about this would be European regulators, China, and possibly Japan. Most other countries may not care.</a:t>
            </a: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578921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703443" y="544888"/>
            <a:ext cx="7770813" cy="736156"/>
          </a:xfrm>
        </p:spPr>
        <p:txBody>
          <a:bodyPr/>
          <a:lstStyle/>
          <a:p>
            <a:r>
              <a:rPr lang="en-US" sz="2400" dirty="0"/>
              <a:t>6GHz – a few of the points brought up by others </a:t>
            </a:r>
            <a:r>
              <a:rPr lang="en-US" sz="1400" dirty="0"/>
              <a:t>-4</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96912" y="1281044"/>
            <a:ext cx="8142288" cy="5142707"/>
          </a:xfrm>
        </p:spPr>
        <p:txBody>
          <a:bodyPr/>
          <a:lstStyle/>
          <a:p>
            <a:pPr>
              <a:buFont typeface="Arial" panose="020B0604020202020204" pitchFamily="34" charset="0"/>
              <a:buChar char="•"/>
            </a:pPr>
            <a:r>
              <a:rPr lang="en-US" sz="2000" dirty="0"/>
              <a:t>Having said that, FCC is unlikely to spend time on re-visiting rules for co-existence between 802 technologies. </a:t>
            </a:r>
          </a:p>
          <a:p>
            <a:pPr lvl="1">
              <a:buFont typeface="Arial" panose="020B0604020202020204" pitchFamily="34" charset="0"/>
              <a:buChar char="•"/>
            </a:pPr>
            <a:r>
              <a:rPr lang="en-US" sz="1600" dirty="0"/>
              <a:t>Yes, they helped create UWB rules which came prior to Wi-Fi, but from time to time FCC likes to experiment by creating rules to promote innovation for new and upcoming technology to operate. Some make it others don’t, e.g. 3.5 GHz…. The issue is internal to 802.</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 agree emphatically that the 'got there first' is not an effective argument.  Taking that tact will be no benefit to any 802 interest IMO.</a:t>
            </a:r>
          </a:p>
          <a:p>
            <a:pPr lvl="6">
              <a:buFont typeface="Arial" panose="020B0604020202020204" pitchFamily="34" charset="0"/>
              <a:buChar char="•"/>
            </a:pPr>
            <a:endParaRPr lang="en-US" sz="1200" dirty="0"/>
          </a:p>
          <a:p>
            <a:pPr>
              <a:buFont typeface="Arial" panose="020B0604020202020204" pitchFamily="34" charset="0"/>
              <a:buChar char="•"/>
            </a:pPr>
            <a:r>
              <a:rPr lang="en-US" sz="2000" dirty="0"/>
              <a:t>Because the two standards have equal footing in 802, 802.18 cannot favor one over the other, regardless of who got there first.</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We should not make recommendations to regulators which we know are not in the best interest of 802.</a:t>
            </a: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4199903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96912" y="523413"/>
            <a:ext cx="7770813" cy="776636"/>
          </a:xfrm>
        </p:spPr>
        <p:txBody>
          <a:bodyPr/>
          <a:lstStyle/>
          <a:p>
            <a:r>
              <a:rPr lang="en-US" sz="2400" dirty="0"/>
              <a:t>6GHz – a few of the points brought up by others </a:t>
            </a:r>
            <a:r>
              <a:rPr lang="en-US" sz="1400" dirty="0"/>
              <a:t>-5</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2137" y="1066800"/>
            <a:ext cx="8142288" cy="5142707"/>
          </a:xfrm>
        </p:spPr>
        <p:txBody>
          <a:bodyPr/>
          <a:lstStyle/>
          <a:p>
            <a:pPr>
              <a:buFont typeface="Arial" panose="020B0604020202020204" pitchFamily="34" charset="0"/>
              <a:buChar char="•"/>
            </a:pPr>
            <a:r>
              <a:rPr lang="en-US" sz="2000" dirty="0"/>
              <a:t>It is 802 and 802 issue alone. Don’t expect sympathy from regulators.</a:t>
            </a:r>
          </a:p>
          <a:p>
            <a:pPr lvl="5">
              <a:buFont typeface="Arial" panose="020B0604020202020204" pitchFamily="34" charset="0"/>
              <a:buChar char="•"/>
            </a:pPr>
            <a:endParaRPr lang="en-AU" sz="1200" dirty="0"/>
          </a:p>
          <a:p>
            <a:pPr>
              <a:buFont typeface="Arial" panose="020B0604020202020204" pitchFamily="34" charset="0"/>
              <a:buChar char="•"/>
            </a:pPr>
            <a:r>
              <a:rPr lang="en-AU" sz="2000" dirty="0"/>
              <a:t>The FCC has limited</a:t>
            </a:r>
            <a:r>
              <a:rPr lang="en-US" sz="2000" dirty="0"/>
              <a:t> </a:t>
            </a:r>
            <a:r>
              <a:rPr lang="en-AU" sz="2000" dirty="0"/>
              <a:t> interest in coexistence between unlicensed technologies.</a:t>
            </a:r>
            <a:endParaRPr lang="en-US" sz="2000" dirty="0"/>
          </a:p>
          <a:p>
            <a:pPr lvl="1">
              <a:buFont typeface="Arial" panose="020B0604020202020204" pitchFamily="34" charset="0"/>
              <a:buChar char="•"/>
            </a:pPr>
            <a:r>
              <a:rPr lang="en-AU" sz="1800" dirty="0"/>
              <a:t>A more recent example was the issue of coexistence between Wi-Fi and LTE-U.</a:t>
            </a:r>
            <a:r>
              <a:rPr lang="en-US" sz="1800" dirty="0"/>
              <a:t> </a:t>
            </a:r>
            <a:r>
              <a:rPr lang="en-AU" sz="1800" dirty="0"/>
              <a:t> The FCC was not happy about being forced to be involved and got out of the way as soon as they could. They are not involved at all in Wi-Fi coexistence issues with LAA/eLAA/feLAA/MulteFire/NR-U, leaving up to the industry to sort it out with themselves</a:t>
            </a:r>
            <a:endParaRPr lang="en-US" sz="1800" dirty="0"/>
          </a:p>
          <a:p>
            <a:pPr lvl="5">
              <a:buFont typeface="Arial" panose="020B0604020202020204" pitchFamily="34" charset="0"/>
              <a:buChar char="•"/>
            </a:pPr>
            <a:endParaRPr lang="en-AU" sz="1200" dirty="0"/>
          </a:p>
          <a:p>
            <a:pPr>
              <a:buFont typeface="Arial" panose="020B0604020202020204" pitchFamily="34" charset="0"/>
              <a:buChar char="•"/>
            </a:pPr>
            <a:r>
              <a:rPr lang="en-AU" sz="2000" dirty="0"/>
              <a:t>The Europeans regulators also generally avoid getting involved in such matters</a:t>
            </a:r>
            <a:r>
              <a:rPr lang="en-US" sz="2000" dirty="0"/>
              <a:t> </a:t>
            </a:r>
            <a:r>
              <a:rPr lang="en-AU" sz="2000" dirty="0"/>
              <a:t>. However, in Europe  they at least have forums where such matters are discussed. For example Wi-Fi/LAA coexistence has been a matter of long discussion in ETSI BRAN.</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In the EU, UWB has already been determined to be lower priority than RLAN, so not equal footing.   (There is some debate if this is true, maybe an interpretation difference among different individuals) </a:t>
            </a:r>
            <a:endParaRPr lang="en-US" sz="16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930232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96912" y="560213"/>
            <a:ext cx="7770813" cy="776636"/>
          </a:xfrm>
        </p:spPr>
        <p:txBody>
          <a:bodyPr/>
          <a:lstStyle/>
          <a:p>
            <a:r>
              <a:rPr lang="en-US" sz="2400" dirty="0"/>
              <a:t>6GHz – a few of the points brought up by others </a:t>
            </a:r>
            <a:r>
              <a:rPr lang="en-US" sz="1400" dirty="0"/>
              <a:t>-6</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96912" y="857646"/>
            <a:ext cx="8142288" cy="5142707"/>
          </a:xfrm>
        </p:spPr>
        <p:txBody>
          <a:bodyPr/>
          <a:lstStyle/>
          <a:p>
            <a:pPr marL="0" indent="0"/>
            <a:endParaRPr lang="en-US" sz="2000" dirty="0"/>
          </a:p>
          <a:p>
            <a:pPr>
              <a:buFont typeface="Arial" panose="020B0604020202020204" pitchFamily="34" charset="0"/>
              <a:buChar char="•"/>
            </a:pPr>
            <a:r>
              <a:rPr lang="en-US" sz="2000" dirty="0"/>
              <a:t>§15.5   General conditions of operation.</a:t>
            </a:r>
          </a:p>
          <a:p>
            <a:r>
              <a:rPr lang="en-US" sz="2000" dirty="0"/>
              <a:t>	</a:t>
            </a:r>
            <a:r>
              <a:rPr lang="en-US" sz="1800" dirty="0"/>
              <a:t>(a) Persons operating intentional or unintentional radiators shall not be deemed to have any vested or recognizable right to continued use of any given frequency by virtue of prior registration r certification of equipment, or, for power line carrier systems, on the basis of prior notification of use pursuant to § 90.35(g) of this chapter.</a:t>
            </a:r>
          </a:p>
          <a:p>
            <a:r>
              <a:rPr lang="en-US" sz="2000" dirty="0"/>
              <a:t> </a:t>
            </a:r>
          </a:p>
          <a:p>
            <a:r>
              <a:rPr lang="en-US" sz="3200" dirty="0"/>
              <a:t>. 	</a:t>
            </a:r>
            <a:r>
              <a:rPr lang="en-US" sz="2000" dirty="0"/>
              <a:t>It is within the scope of 802.18 to make recommendations to other WGs when we identify effort that falls in the scope of those WGs.</a:t>
            </a:r>
          </a:p>
          <a:p>
            <a:pPr lvl="1">
              <a:buFont typeface="Arial" panose="020B0604020202020204" pitchFamily="34" charset="0"/>
              <a:buChar char="•"/>
            </a:pPr>
            <a:r>
              <a:rPr lang="en-US" sz="1800" dirty="0"/>
              <a:t>When 802 WGs issue conflicting positions it harms the effectiveness of the 802 "voice" overall.  The RR-TAG is to develop a strong, common, and supportable position which considers the value of 802 as a whole. 802.18 should be the primary for regulatory submissions as a 'best practice'.    </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610734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sz="2400" dirty="0"/>
              <a:t>6GHz – a few of the points brought up by others </a:t>
            </a:r>
            <a:r>
              <a:rPr lang="en-US" sz="1400" dirty="0"/>
              <a:t>-7</a:t>
            </a:r>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258093"/>
            <a:ext cx="8142288" cy="5142707"/>
          </a:xfrm>
        </p:spPr>
        <p:txBody>
          <a:bodyPr/>
          <a:lstStyle/>
          <a:p>
            <a:pPr marL="285750" indent="-285750">
              <a:buFont typeface="Arial" panose="020B0604020202020204" pitchFamily="34" charset="0"/>
              <a:buChar char="•"/>
            </a:pPr>
            <a:r>
              <a:rPr lang="en-US" sz="1800" dirty="0"/>
              <a:t>1.  (best practice) Handle the regulatory submissions in the prime working groups, but be sure to talk with each another.  Don't present a wholly inconsistent position since regulatory bodies view all of IEEE 802 as typically speaking with a single voice.</a:t>
            </a:r>
          </a:p>
          <a:p>
            <a:pPr marL="285750" indent="-285750">
              <a:buFont typeface="Arial" panose="020B0604020202020204" pitchFamily="34" charset="0"/>
              <a:buChar char="•"/>
            </a:pPr>
            <a:r>
              <a:rPr lang="en-US" sz="1800" dirty="0"/>
              <a:t>2.  (non-interference) Worry primarily about IEEE specified creations causing interference that negatively affects licensed allocated services.  If the IEEE creation tramples over licensed services, regulators and incumbent stakeholders will challenge your petition, resulting in a time consuming and expensive regulatory battle that you will likely lose.</a:t>
            </a:r>
          </a:p>
          <a:p>
            <a:pPr marL="285750" indent="-285750">
              <a:buFont typeface="Arial" panose="020B0604020202020204" pitchFamily="34" charset="0"/>
              <a:buChar char="•"/>
            </a:pPr>
            <a:r>
              <a:rPr lang="en-US" sz="1800" dirty="0"/>
              <a:t>3.  (coexistence) It's the IEEE's job (and the industry as implementers) to determine the value of complimentary wireless technologies, and figure out how to make them work together.  Jim's example of WiFi combo chips using 802.15.2 best practices eliminated the need for exotic RF detection mechanisms.  That's the innovate and thinking outside of the box contribution from cooperating IEEE participants which made such commercially viable solutions possible.</a:t>
            </a:r>
            <a:endParaRPr lang="en-US" sz="16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274370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sz="2400" dirty="0"/>
              <a:t>6GHz – a few of the points brought up by others </a:t>
            </a:r>
            <a:r>
              <a:rPr lang="en-US" sz="1400" dirty="0"/>
              <a:t>-8</a:t>
            </a:r>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r>
              <a:rPr lang="en-US" sz="1400" dirty="0"/>
              <a:t>1) </a:t>
            </a:r>
            <a:r>
              <a:rPr lang="en-US" sz="1600" dirty="0"/>
              <a:t>The previous approach was to have 802.15 and 802.11 make separate submissions to regulators.  It will be very frustrating to try to reach consensus in 802.18; … (it is not expected) 802.18 to come to a common position, so a recommendation we continue separately going forward .  </a:t>
            </a:r>
            <a:endParaRPr lang="en-US" sz="1200" dirty="0"/>
          </a:p>
          <a:p>
            <a:r>
              <a:rPr lang="en-US" sz="1600" dirty="0"/>
              <a:t>2) … (spent) years lobbying regulators to get UWB approved - visiting regulators in the US, UK/EU, Japan, China, Singapore, Hong Kong, and probably some other countries.  Every single one of them was concerned about UWB interference into licensed or allocated users of the band.  Exactly zero cared about interference that other systems would cause for UWB.  That's the way unlicensed regulations work.  Complaining to a regulator that one unlicensed technology may interfere with another unlicensed technology isn't going to get a sympathetic reception, IMO.  </a:t>
            </a:r>
            <a:endParaRPr lang="en-US" sz="1200" dirty="0"/>
          </a:p>
          <a:p>
            <a:r>
              <a:rPr lang="en-US" sz="1600" dirty="0"/>
              <a:t>3) … have had numerous discussions with regulators about interference between unlicensed technologies.  They all say that it's not a regulatory problem - if W-Fi and Bluetooth interfere in 2.4GHz or cordless phones and Wi-Fi interfere in 5GHz, they don't care.  Their job is not to protect unlicensed services from each other. You don' t have to look any further than the 2.4GHz ISM band to see that the FCC doesn't care if Wi-Fi, Bluetooth, webcams, baby monitors, and cordless phones are stepping all over each other.  </a:t>
            </a:r>
            <a:endParaRPr lang="en-US" sz="1200" dirty="0"/>
          </a:p>
          <a:p>
            <a:r>
              <a:rPr lang="en-US" sz="1600" dirty="0"/>
              <a:t>4) If the market needs a solution, people will figure it out, just like they did the Wi-Fi/Bluetooth coexistence techniques --- billions of combo chips have now been shipped that use the Wi-Fi/Bluetooth recommended practice developed in 802.15.2.</a:t>
            </a:r>
            <a:endParaRPr lang="en-US" sz="1200" dirty="0"/>
          </a:p>
          <a:p>
            <a:pPr marL="285750" indent="-28575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955768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Thank You</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864118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258093"/>
            <a:ext cx="8142288" cy="5142707"/>
          </a:xfrm>
        </p:spPr>
        <p:txBody>
          <a:bodyPr/>
          <a:lstStyle/>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367950" y="609601"/>
            <a:ext cx="8623650" cy="761999"/>
          </a:xfrm>
        </p:spPr>
        <p:txBody>
          <a:bodyPr/>
          <a:lstStyle/>
          <a:p>
            <a:pPr eaLnBrk="1" hangingPunct="1"/>
            <a:r>
              <a:rPr lang="en-US" sz="2400" dirty="0">
                <a:latin typeface="Times New Roman" charset="0"/>
              </a:rPr>
              <a:t>Reference: 802.18 Radio Regulatory Advisory Group – RR-TAG</a:t>
            </a:r>
          </a:p>
        </p:txBody>
      </p:sp>
      <p:sp>
        <p:nvSpPr>
          <p:cNvPr id="5123" name="Content Placeholder 2"/>
          <p:cNvSpPr>
            <a:spLocks noGrp="1"/>
          </p:cNvSpPr>
          <p:nvPr>
            <p:ph idx="1"/>
          </p:nvPr>
        </p:nvSpPr>
        <p:spPr>
          <a:xfrm>
            <a:off x="688334" y="1371600"/>
            <a:ext cx="8303266" cy="4724400"/>
          </a:xfrm>
        </p:spPr>
        <p:txBody>
          <a:bodyPr/>
          <a:lstStyle/>
          <a:p>
            <a:pPr marL="342900" lvl="1" indent="-342900">
              <a:spcBef>
                <a:spcPts val="600"/>
              </a:spcBef>
              <a:buFont typeface="Arial" panose="020B0604020202020204" pitchFamily="34" charset="0"/>
              <a:buChar char="•"/>
              <a:defRPr/>
            </a:pPr>
            <a:r>
              <a:rPr lang="en-US" b="1" dirty="0">
                <a:cs typeface="+mn-cs"/>
              </a:rPr>
              <a:t>Schedule this week, is the normal:</a:t>
            </a:r>
          </a:p>
          <a:p>
            <a:pPr marL="742950" lvl="2" indent="-342900">
              <a:spcBef>
                <a:spcPts val="600"/>
              </a:spcBef>
              <a:buFont typeface="Arial" panose="020B0604020202020204" pitchFamily="34" charset="0"/>
              <a:buChar char="•"/>
              <a:defRPr/>
            </a:pPr>
            <a:r>
              <a:rPr lang="en-US" dirty="0">
                <a:cs typeface="+mn-cs"/>
              </a:rPr>
              <a:t>Tuesday AM2 – Cortez Hill AB</a:t>
            </a:r>
          </a:p>
          <a:p>
            <a:pPr marL="742950" lvl="2" indent="-342900">
              <a:spcBef>
                <a:spcPts val="600"/>
              </a:spcBef>
              <a:buFont typeface="Arial" panose="020B0604020202020204" pitchFamily="34" charset="0"/>
              <a:buChar char="•"/>
              <a:defRPr/>
            </a:pPr>
            <a:r>
              <a:rPr lang="en-US" dirty="0">
                <a:cs typeface="+mn-cs"/>
              </a:rPr>
              <a:t>Thursday AM1 – Cortez Hill AB</a:t>
            </a:r>
          </a:p>
          <a:p>
            <a:pPr marL="1200150" lvl="3" indent="-342900">
              <a:spcBef>
                <a:spcPts val="600"/>
              </a:spcBef>
              <a:buFont typeface="Arial" panose="020B0604020202020204" pitchFamily="34" charset="0"/>
              <a:buChar char="•"/>
              <a:defRPr/>
            </a:pPr>
            <a:r>
              <a:rPr lang="en-US" dirty="0">
                <a:cs typeface="+mn-cs"/>
              </a:rPr>
              <a:t>Proposed Bonus – listen into the FCC Open Meeting, Thursday 07:30  </a:t>
            </a:r>
          </a:p>
          <a:p>
            <a:pPr marL="742950" lvl="2" indent="-342900">
              <a:spcBef>
                <a:spcPts val="600"/>
              </a:spcBef>
              <a:buFont typeface="Arial" panose="020B0604020202020204" pitchFamily="34" charset="0"/>
              <a:buChar char="•"/>
              <a:defRPr/>
            </a:pPr>
            <a:r>
              <a:rPr lang="en-US" dirty="0">
                <a:cs typeface="+mn-cs"/>
              </a:rPr>
              <a:t>Extra if needed, Thursday AM2 – Cortez Hill AB</a:t>
            </a:r>
          </a:p>
          <a:p>
            <a:pPr marL="2114550" lvl="5" indent="-342900">
              <a:spcBef>
                <a:spcPts val="600"/>
              </a:spcBef>
              <a:buFont typeface="Arial" panose="020B0604020202020204" pitchFamily="34" charset="0"/>
              <a:buChar char="•"/>
              <a:defRPr/>
            </a:pPr>
            <a:endParaRPr lang="en-US" sz="1400" dirty="0">
              <a:cs typeface="+mn-cs"/>
            </a:endParaRPr>
          </a:p>
          <a:p>
            <a:pPr marL="342900" lvl="1" indent="-342900">
              <a:spcBef>
                <a:spcPts val="600"/>
              </a:spcBef>
              <a:buFont typeface="Arial" panose="020B0604020202020204" pitchFamily="34" charset="0"/>
              <a:buChar char="•"/>
              <a:defRPr/>
            </a:pPr>
            <a:r>
              <a:rPr lang="en-US" b="1" dirty="0">
                <a:cs typeface="+mn-cs"/>
              </a:rPr>
              <a:t>Core Agenda: </a:t>
            </a:r>
          </a:p>
          <a:p>
            <a:pPr lvl="1">
              <a:buFont typeface="Arial" panose="020B0604020202020204" pitchFamily="34" charset="0"/>
              <a:buChar char="•"/>
            </a:pPr>
            <a:r>
              <a:rPr lang="en-US" altLang="en-US" sz="1800" dirty="0">
                <a:solidFill>
                  <a:schemeClr val="tx1"/>
                </a:solidFill>
              </a:rPr>
              <a:t>EU Activities status</a:t>
            </a:r>
          </a:p>
          <a:p>
            <a:pPr lvl="1">
              <a:buFont typeface="Arial" panose="020B0604020202020204" pitchFamily="34" charset="0"/>
              <a:buChar char="•"/>
            </a:pPr>
            <a:r>
              <a:rPr lang="en-US" altLang="en-US" sz="1800" dirty="0">
                <a:solidFill>
                  <a:schemeClr val="tx1"/>
                </a:solidFill>
              </a:rPr>
              <a:t>Ofcom WRC-19 consultation (primary discussion this week) </a:t>
            </a:r>
          </a:p>
          <a:p>
            <a:pPr lvl="1">
              <a:buFont typeface="Arial" panose="020B0604020202020204" pitchFamily="34" charset="0"/>
              <a:buChar char="•"/>
            </a:pPr>
            <a:r>
              <a:rPr lang="en-US" altLang="en-US" sz="1800" dirty="0">
                <a:solidFill>
                  <a:schemeClr val="tx1"/>
                </a:solidFill>
              </a:rPr>
              <a:t>NPRM </a:t>
            </a:r>
            <a:r>
              <a:rPr lang="en-US" sz="1800" dirty="0"/>
              <a:t>on 3.7 to 4.2 GHz Band</a:t>
            </a:r>
          </a:p>
          <a:p>
            <a:pPr lvl="2">
              <a:buFont typeface="Arial" panose="020B0604020202020204" pitchFamily="34" charset="0"/>
              <a:buChar char="•"/>
            </a:pPr>
            <a:r>
              <a:rPr lang="en-US" altLang="en-US" sz="1600" dirty="0">
                <a:solidFill>
                  <a:schemeClr val="tx1"/>
                </a:solidFill>
              </a:rPr>
              <a:t>Plan to listen into FCC Open Meeting. </a:t>
            </a:r>
          </a:p>
          <a:p>
            <a:pPr lvl="1">
              <a:buFont typeface="Arial" panose="020B0604020202020204" pitchFamily="34" charset="0"/>
              <a:buChar char="•"/>
            </a:pPr>
            <a:r>
              <a:rPr lang="en-US" altLang="en-US" sz="1800" dirty="0">
                <a:solidFill>
                  <a:schemeClr val="tx1"/>
                </a:solidFill>
              </a:rPr>
              <a:t>IEEE 802 6 GHz single voice status</a:t>
            </a:r>
          </a:p>
          <a:p>
            <a:pPr lvl="1">
              <a:buFont typeface="Arial" panose="020B0604020202020204" pitchFamily="34" charset="0"/>
              <a:buChar char="•"/>
            </a:pPr>
            <a:r>
              <a:rPr lang="en-US" altLang="en-US" sz="1800" dirty="0">
                <a:solidFill>
                  <a:schemeClr val="tx1"/>
                </a:solidFill>
              </a:rPr>
              <a:t>Google waiver input</a:t>
            </a:r>
          </a:p>
          <a:p>
            <a:pPr lvl="1">
              <a:buFont typeface="Arial" panose="020B0604020202020204" pitchFamily="34" charset="0"/>
              <a:buChar char="•"/>
            </a:pPr>
            <a:r>
              <a:rPr lang="en-US" sz="1800" dirty="0"/>
              <a:t>TR-51 SUN meeting invite</a:t>
            </a:r>
          </a:p>
          <a:p>
            <a:pPr lvl="1">
              <a:buFont typeface="Arial" panose="020B0604020202020204" pitchFamily="34" charset="0"/>
              <a:buChar char="•"/>
            </a:pPr>
            <a:r>
              <a:rPr lang="en-US" altLang="en-US" sz="1800" dirty="0">
                <a:solidFill>
                  <a:schemeClr val="tx1"/>
                </a:solidFill>
              </a:rPr>
              <a:t>Time for teleconferences</a:t>
            </a:r>
            <a:endParaRPr lang="en-US" sz="1600" dirty="0"/>
          </a:p>
          <a:p>
            <a:pPr lvl="1">
              <a:defRPr/>
            </a:pPr>
            <a:endParaRPr lang="en-US" sz="1600" dirty="0"/>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dirty="0"/>
              <a:t>July 2018</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4690339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9F635-A987-4646-BDD5-B3C44786D43F}"/>
              </a:ext>
            </a:extLst>
          </p:cNvPr>
          <p:cNvSpPr>
            <a:spLocks noGrp="1"/>
          </p:cNvSpPr>
          <p:nvPr>
            <p:ph type="title"/>
          </p:nvPr>
        </p:nvSpPr>
        <p:spPr>
          <a:xfrm>
            <a:off x="685800" y="685801"/>
            <a:ext cx="7770813" cy="381000"/>
          </a:xfrm>
        </p:spPr>
        <p:txBody>
          <a:bodyPr/>
          <a:lstStyle/>
          <a:p>
            <a:r>
              <a:rPr lang="en-US" dirty="0"/>
              <a:t>All of 15.5</a:t>
            </a:r>
          </a:p>
        </p:txBody>
      </p:sp>
      <p:sp>
        <p:nvSpPr>
          <p:cNvPr id="3" name="Content Placeholder 2">
            <a:extLst>
              <a:ext uri="{FF2B5EF4-FFF2-40B4-BE49-F238E27FC236}">
                <a16:creationId xmlns:a16="http://schemas.microsoft.com/office/drawing/2014/main" id="{92CC30E4-D131-46FF-A31C-005F28B1D983}"/>
              </a:ext>
            </a:extLst>
          </p:cNvPr>
          <p:cNvSpPr>
            <a:spLocks noGrp="1"/>
          </p:cNvSpPr>
          <p:nvPr>
            <p:ph idx="1"/>
          </p:nvPr>
        </p:nvSpPr>
        <p:spPr>
          <a:xfrm>
            <a:off x="685800" y="914400"/>
            <a:ext cx="7770813" cy="5180013"/>
          </a:xfrm>
        </p:spPr>
        <p:txBody>
          <a:bodyPr/>
          <a:lstStyle/>
          <a:p>
            <a:r>
              <a:rPr lang="en-US" sz="1600" dirty="0"/>
              <a:t>§ 15.5</a:t>
            </a:r>
          </a:p>
          <a:p>
            <a:r>
              <a:rPr lang="en-US" sz="1600" dirty="0"/>
              <a:t>General conditions of operation.</a:t>
            </a:r>
          </a:p>
          <a:p>
            <a:r>
              <a:rPr lang="en-US" sz="1600" dirty="0"/>
              <a:t>(a) Persons operating intentional or unintentional radiators shall not be deemed to have any vested or recognizable right to continued use of any given frequency by virtue of prior registration or certification of equipment, or, for power line carrier systems, on the basis of prior notification of use pursuant to § 90.35(g) of this chapter.</a:t>
            </a:r>
          </a:p>
          <a:p>
            <a:r>
              <a:rPr lang="en-US" sz="1600" dirty="0"/>
              <a:t>(b) Operation of an intentional, unintentional, or incidental radiator is subject to the conditions that no harmful interference is caused and that interference must be accepted that may be caused by the operation of an authorized radio station, by another intentional or unintentional radiator, by industrial, scientific and medical (ISM) equipment, or by an incidental radiator.</a:t>
            </a:r>
          </a:p>
          <a:p>
            <a:r>
              <a:rPr lang="en-US" sz="1600" dirty="0"/>
              <a:t>(c) The operator of a radio frequency device shall be required to cease operating the device upon notification by a Commission representative that the device is causing harmful interference. Operation shall not resume until the condition causing the harmful interference has been corrected.</a:t>
            </a:r>
          </a:p>
          <a:p>
            <a:r>
              <a:rPr lang="en-US" sz="1600" dirty="0"/>
              <a:t>(d) Intentional radiators that produce Class B emissions (damped wave) are prohibited.</a:t>
            </a:r>
          </a:p>
          <a:p>
            <a:r>
              <a:rPr lang="en-US" sz="1600" dirty="0"/>
              <a:t>[54 FR 17714, Apr. 25, 1989, as amended at 75 FR 63031, Oct. 13, 2010]</a:t>
            </a:r>
          </a:p>
          <a:p>
            <a:r>
              <a:rPr lang="en-US" dirty="0"/>
              <a:t> </a:t>
            </a:r>
          </a:p>
          <a:p>
            <a:r>
              <a:rPr lang="en-US" dirty="0"/>
              <a:t> </a:t>
            </a:r>
          </a:p>
          <a:p>
            <a:endParaRPr lang="en-US" dirty="0"/>
          </a:p>
        </p:txBody>
      </p:sp>
      <p:sp>
        <p:nvSpPr>
          <p:cNvPr id="4" name="Slide Number Placeholder 3">
            <a:extLst>
              <a:ext uri="{FF2B5EF4-FFF2-40B4-BE49-F238E27FC236}">
                <a16:creationId xmlns:a16="http://schemas.microsoft.com/office/drawing/2014/main" id="{1CAB274E-3545-435E-AD7E-56B87EEFC12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AF50D2A-EF9C-4A6E-BCA0-47E8D03F2A7C}"/>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F14600D-3FCF-44C7-BB60-0F139C9E2B6B}"/>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1322671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How does IEEE 802 responds to regulators on 6GHz</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2" y="1219200"/>
            <a:ext cx="8228807" cy="5142707"/>
          </a:xfrm>
        </p:spPr>
        <p:txBody>
          <a:bodyPr/>
          <a:lstStyle/>
          <a:p>
            <a:pPr>
              <a:buFont typeface="Arial" panose="020B0604020202020204" pitchFamily="34" charset="0"/>
              <a:buChar char="•"/>
            </a:pPr>
            <a:r>
              <a:rPr lang="en-US" sz="2000" dirty="0"/>
              <a:t>Also,  IEEE BTS (Broadcast Technical Society) is on FCC record with reply comments on the NOI, does not want change in the 6 GHz band w/o proven sharing. </a:t>
            </a:r>
          </a:p>
          <a:p>
            <a:pPr lvl="1">
              <a:buFont typeface="Arial" panose="020B0604020202020204" pitchFamily="34" charset="0"/>
              <a:buChar char="•"/>
            </a:pPr>
            <a:r>
              <a:rPr lang="en-US" sz="1200" dirty="0">
                <a:hlinkClick r:id="rId2"/>
              </a:rPr>
              <a:t>https://mentor.ieee.org/802.18/dcn/17/18-17-0139-00-0000-ieee-bts-reply-comments-on-mid-band-noi.pdf</a:t>
            </a:r>
            <a:r>
              <a:rPr lang="en-US" sz="1200" dirty="0"/>
              <a:t> </a:t>
            </a:r>
            <a:endParaRPr lang="en-US" sz="1400" dirty="0"/>
          </a:p>
          <a:p>
            <a:r>
              <a:rPr lang="en-US" b="0" dirty="0"/>
              <a:t>	</a:t>
            </a:r>
            <a:r>
              <a:rPr lang="en-US" sz="1600" b="0" dirty="0"/>
              <a:t>While some sharing opportunities eventually may exist in these bands, the Commission must not allow unlicensed operations in these bands until proven mechanisms are available that can reliably prevent interference with incumbent users.</a:t>
            </a:r>
            <a:endParaRPr lang="en-US" sz="2000" dirty="0"/>
          </a:p>
          <a:p>
            <a:pPr marL="0" indent="0"/>
            <a:r>
              <a:rPr lang="en-US" sz="2000" dirty="0"/>
              <a:t> Goals today: </a:t>
            </a:r>
          </a:p>
          <a:p>
            <a:pPr lvl="1">
              <a:buFont typeface="Arial" panose="020B0604020202020204" pitchFamily="34" charset="0"/>
              <a:buChar char="•"/>
            </a:pPr>
            <a:r>
              <a:rPr lang="en-US" sz="1800" b="1" dirty="0"/>
              <a:t>Primary (Stretch) Goal:  </a:t>
            </a:r>
            <a:r>
              <a:rPr lang="en-US" sz="1800" dirty="0"/>
              <a:t>Either define a single voice for IEEE 802 on the 6GHz band for all regulators,  starting with the FCC.</a:t>
            </a:r>
          </a:p>
          <a:p>
            <a:pPr lvl="1">
              <a:buFont typeface="Arial" panose="020B0604020202020204" pitchFamily="34" charset="0"/>
              <a:buChar char="•"/>
            </a:pPr>
            <a:r>
              <a:rPr lang="en-US" sz="1800" dirty="0"/>
              <a:t>or </a:t>
            </a:r>
            <a:r>
              <a:rPr lang="en-US" sz="1800" b="1" u="sng" dirty="0"/>
              <a:t>propose some next steps or guidance on how to get to, how IEEE 802 should respond to regulators. </a:t>
            </a:r>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Secondary Goals: </a:t>
            </a:r>
          </a:p>
          <a:p>
            <a:pPr lvl="1">
              <a:buFont typeface="Arial" panose="020B0604020202020204" pitchFamily="34" charset="0"/>
              <a:buChar char="•"/>
            </a:pPr>
            <a:r>
              <a:rPr lang="en-US" sz="1800" dirty="0"/>
              <a:t>Be sure the affected working groups are in sync.</a:t>
            </a:r>
          </a:p>
          <a:p>
            <a:pPr lvl="1">
              <a:buFont typeface="Arial" panose="020B0604020202020204" pitchFamily="34" charset="0"/>
              <a:buChar char="•"/>
            </a:pPr>
            <a:r>
              <a:rPr lang="en-US" sz="1800" dirty="0"/>
              <a:t>Current status of what has transpired lately.</a:t>
            </a: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886209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sz="2400" dirty="0"/>
              <a:t>6GHz – possible options for IEEE 802 response(s)</a:t>
            </a:r>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2" y="1066800"/>
            <a:ext cx="8305007" cy="5142707"/>
          </a:xfrm>
        </p:spPr>
        <p:txBody>
          <a:bodyPr/>
          <a:lstStyle/>
          <a:p>
            <a:pPr>
              <a:buFont typeface="Arial" panose="020B0604020202020204" pitchFamily="34" charset="0"/>
              <a:buChar char="•"/>
            </a:pPr>
            <a:r>
              <a:rPr lang="en-US" sz="1800" dirty="0"/>
              <a:t>Options, if no consensus: </a:t>
            </a:r>
          </a:p>
          <a:p>
            <a:pPr lvl="1">
              <a:buFont typeface="Arial" panose="020B0604020202020204" pitchFamily="34" charset="0"/>
              <a:buChar char="•"/>
            </a:pPr>
            <a:r>
              <a:rPr lang="en-US" sz="1600" dirty="0"/>
              <a:t>Nothing from IEEE 802 at all. </a:t>
            </a:r>
          </a:p>
          <a:p>
            <a:pPr lvl="2">
              <a:buFont typeface="Arial" panose="020B0604020202020204" pitchFamily="34" charset="0"/>
              <a:buChar char="•"/>
            </a:pPr>
            <a:r>
              <a:rPr lang="en-US" sz="1600" dirty="0"/>
              <a:t>Not ideal from an IEEE 802 view.</a:t>
            </a:r>
          </a:p>
          <a:p>
            <a:pPr marL="857250" lvl="2" indent="0"/>
            <a:r>
              <a:rPr lang="en-US" sz="1400" dirty="0"/>
              <a:t>		</a:t>
            </a:r>
          </a:p>
          <a:p>
            <a:pPr lvl="1">
              <a:buFont typeface="Arial" panose="020B0604020202020204" pitchFamily="34" charset="0"/>
              <a:buChar char="•"/>
            </a:pPr>
            <a:r>
              <a:rPr lang="en-US" sz="1600" dirty="0"/>
              <a:t>Stay with 2 filings to the FCC and other regulatory bodies. </a:t>
            </a:r>
          </a:p>
          <a:p>
            <a:pPr lvl="2">
              <a:buFont typeface="Arial" panose="020B0604020202020204" pitchFamily="34" charset="0"/>
              <a:buChar char="•"/>
            </a:pPr>
            <a:r>
              <a:rPr lang="en-US" sz="1600" dirty="0"/>
              <a:t>Process allows for WG filings, so 802.11 and 802.15 both  could file.</a:t>
            </a:r>
          </a:p>
          <a:p>
            <a:pPr lvl="3">
              <a:buFont typeface="Arial" panose="020B0604020202020204" pitchFamily="34" charset="0"/>
              <a:buChar char="•"/>
            </a:pPr>
            <a:r>
              <a:rPr lang="en-US" dirty="0"/>
              <a:t>Would still need from EC no one objects approval (5 day if not in a meeting)</a:t>
            </a:r>
          </a:p>
          <a:p>
            <a:pPr lvl="2">
              <a:buFont typeface="Arial" panose="020B0604020202020204" pitchFamily="34" charset="0"/>
              <a:buChar char="•"/>
            </a:pPr>
            <a:r>
              <a:rPr lang="en-US" sz="1600" dirty="0"/>
              <a:t>Not ideal from an IEEE 802 view.</a:t>
            </a:r>
          </a:p>
          <a:p>
            <a:pPr lvl="2">
              <a:buFont typeface="Arial" panose="020B0604020202020204" pitchFamily="34" charset="0"/>
              <a:buChar char="•"/>
            </a:pPr>
            <a:r>
              <a:rPr lang="en-US" sz="1600" dirty="0"/>
              <a:t>One opinion is this would give regulators both sides they can weigh with the other inputs they get. </a:t>
            </a:r>
          </a:p>
          <a:p>
            <a:pPr marL="857250" lvl="2" indent="0"/>
            <a:r>
              <a:rPr lang="en-US" sz="1600" dirty="0"/>
              <a:t> </a:t>
            </a:r>
          </a:p>
          <a:p>
            <a:pPr lvl="1">
              <a:buFont typeface="Arial" panose="020B0604020202020204" pitchFamily="34" charset="0"/>
              <a:buChar char="•"/>
            </a:pPr>
            <a:r>
              <a:rPr lang="en-US" sz="1600" dirty="0"/>
              <a:t>Report from IEEE 802 with both views, e.g. like DSRC. </a:t>
            </a:r>
          </a:p>
          <a:p>
            <a:pPr lvl="2">
              <a:buFont typeface="Arial" panose="020B0604020202020204" pitchFamily="34" charset="0"/>
              <a:buChar char="•"/>
            </a:pPr>
            <a:r>
              <a:rPr lang="en-US" sz="1600" dirty="0"/>
              <a:t> Time to do might be an issue? </a:t>
            </a:r>
          </a:p>
          <a:p>
            <a:pPr marL="457200" lvl="1" indent="0"/>
            <a:endParaRPr lang="en-US" sz="1600" dirty="0"/>
          </a:p>
          <a:p>
            <a:pPr>
              <a:buFont typeface="Arial" panose="020B0604020202020204" pitchFamily="34" charset="0"/>
              <a:buChar char="•"/>
            </a:pPr>
            <a:r>
              <a:rPr lang="en-US" sz="1800" dirty="0"/>
              <a:t> Preferred outcome: </a:t>
            </a:r>
          </a:p>
          <a:p>
            <a:pPr lvl="1">
              <a:buFont typeface="Arial" panose="020B0604020202020204" pitchFamily="34" charset="0"/>
              <a:buChar char="•"/>
            </a:pPr>
            <a:r>
              <a:rPr lang="en-US" sz="1600" dirty="0"/>
              <a:t>We have consensus on a plan to have all IEEE 802 technologies use the band together. </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672060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sz="2400" dirty="0"/>
              <a:t>6GHz – IEEE 802 regulator response(s), next steps?</a:t>
            </a:r>
            <a:endParaRPr lang="en-US" sz="1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124346"/>
            <a:ext cx="8142288" cy="4609307"/>
          </a:xfrm>
        </p:spPr>
        <p:txBody>
          <a:bodyPr/>
          <a:lstStyle/>
          <a:p>
            <a:pPr>
              <a:buFont typeface="Arial" panose="020B0604020202020204" pitchFamily="34" charset="0"/>
              <a:buChar char="•"/>
            </a:pPr>
            <a:r>
              <a:rPr lang="en-US" sz="2000" dirty="0"/>
              <a:t>Goal/Guidance:   </a:t>
            </a:r>
          </a:p>
          <a:p>
            <a:pPr>
              <a:buFont typeface="Arial" panose="020B0604020202020204" pitchFamily="34" charset="0"/>
              <a:buChar char="•"/>
            </a:pPr>
            <a:r>
              <a:rPr lang="en-US" sz="2000" dirty="0"/>
              <a:t>802.19, with 802.11ax, will work through the 802.11ax coexistence document through the process so it is updated, passes 802.19 and can be in an upcoming 802.11ax letter ballot. </a:t>
            </a:r>
          </a:p>
          <a:p>
            <a:pPr lvl="1">
              <a:buFont typeface="Arial" panose="020B0604020202020204" pitchFamily="34" charset="0"/>
              <a:buChar char="•"/>
            </a:pPr>
            <a:r>
              <a:rPr lang="en-US" sz="1800" dirty="0"/>
              <a:t>802.18 will stay involved with this, developing possible comments, at least an outline or high level topic areas. </a:t>
            </a:r>
          </a:p>
          <a:p>
            <a:pPr lvl="4">
              <a:buFont typeface="Arial" panose="020B0604020202020204" pitchFamily="34" charset="0"/>
              <a:buChar char="•"/>
            </a:pPr>
            <a:endParaRPr lang="en-US" sz="1400" dirty="0"/>
          </a:p>
          <a:p>
            <a:pPr>
              <a:buFont typeface="Arial" panose="020B0604020202020204" pitchFamily="34" charset="0"/>
              <a:buChar char="•"/>
            </a:pPr>
            <a:r>
              <a:rPr lang="en-US" sz="2000" dirty="0"/>
              <a:t>Once the 802.11ax coexistence document is approved, 802.18 can work possible comments.</a:t>
            </a:r>
          </a:p>
          <a:p>
            <a:pPr lvl="1">
              <a:buFont typeface="Arial" panose="020B0604020202020204" pitchFamily="34" charset="0"/>
              <a:buChar char="•"/>
            </a:pPr>
            <a:r>
              <a:rPr lang="en-US" sz="1600" dirty="0"/>
              <a:t>However until the NPRM actually comes out, we will not be sure what is in them exactly to know just how to do final comments. </a:t>
            </a:r>
          </a:p>
          <a:p>
            <a:pPr lvl="3">
              <a:buFont typeface="Arial" panose="020B0604020202020204" pitchFamily="34" charset="0"/>
              <a:buChar char="•"/>
            </a:pPr>
            <a:endParaRPr lang="en-US" sz="1200" dirty="0"/>
          </a:p>
          <a:p>
            <a:pPr>
              <a:buFont typeface="Arial" panose="020B0604020202020204" pitchFamily="34" charset="0"/>
              <a:buChar char="•"/>
            </a:pPr>
            <a:r>
              <a:rPr lang="en-US" sz="2000" dirty="0"/>
              <a:t>Timing?  Until the NPRM is published in the Federal Register, no way to speculate very close the date comments will be due.</a:t>
            </a:r>
          </a:p>
          <a:p>
            <a:pPr lvl="1">
              <a:buFont typeface="Arial" panose="020B0604020202020204" pitchFamily="34" charset="0"/>
              <a:buChar char="•"/>
            </a:pPr>
            <a:r>
              <a:rPr lang="en-US" sz="1600" dirty="0"/>
              <a:t> Speculating the shortest time frame is the NPRM is published early September with a 30 day comments period.  Making them due mid-October between the September Interim and November plenary.  </a:t>
            </a:r>
            <a:endParaRPr lang="en-US" sz="10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758903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sz="2400" dirty="0"/>
              <a:t>The following slides – reference material</a:t>
            </a:r>
            <a:endParaRPr lang="en-US" sz="1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371600"/>
            <a:ext cx="8142288" cy="4609307"/>
          </a:xfrm>
        </p:spPr>
        <p:txBody>
          <a:bodyPr/>
          <a:lstStyle/>
          <a:p>
            <a:pPr>
              <a:buFont typeface="Arial" panose="020B0604020202020204" pitchFamily="34" charset="0"/>
              <a:buChar char="•"/>
            </a:pPr>
            <a:r>
              <a:rPr lang="en-US" sz="2000" dirty="0"/>
              <a:t>The following slides are some of the recent history on the subject, for reference and consideration.  </a:t>
            </a:r>
          </a:p>
          <a:p>
            <a:pPr>
              <a:buFont typeface="Arial" panose="020B0604020202020204" pitchFamily="34" charset="0"/>
              <a:buChar char="•"/>
            </a:pPr>
            <a:endParaRPr lang="en-US" sz="2000" dirty="0"/>
          </a:p>
          <a:p>
            <a:pPr>
              <a:buFont typeface="Arial" panose="020B0604020202020204" pitchFamily="34" charset="0"/>
              <a:buChar char="•"/>
            </a:pPr>
            <a:r>
              <a:rPr lang="en-US" sz="2000" dirty="0"/>
              <a:t>802.15.4z has gone through some co-existence  brainstorming ideas.</a:t>
            </a:r>
          </a:p>
          <a:p>
            <a:pPr lvl="1">
              <a:buFont typeface="Arial" panose="020B0604020202020204" pitchFamily="34" charset="0"/>
              <a:buChar char="•"/>
            </a:pPr>
            <a:r>
              <a:rPr lang="en-US" sz="1600" dirty="0"/>
              <a:t>  TG15.4z ELR (ENHANCED LOW RATE UWB RFID PHY)</a:t>
            </a:r>
          </a:p>
          <a:p>
            <a:pPr>
              <a:buFont typeface="Arial" panose="020B0604020202020204" pitchFamily="34" charset="0"/>
              <a:buChar char="•"/>
            </a:pPr>
            <a:endParaRPr lang="en-US" sz="2000" dirty="0"/>
          </a:p>
          <a:p>
            <a:pPr>
              <a:buFont typeface="Arial" panose="020B0604020202020204" pitchFamily="34" charset="0"/>
              <a:buChar char="•"/>
            </a:pPr>
            <a:r>
              <a:rPr lang="en-US" sz="2000" dirty="0"/>
              <a:t>802.18 identified some CoEx criteria and use-cases that could be considered to help on approach to the band for IEEE 802. </a:t>
            </a:r>
          </a:p>
          <a:p>
            <a:pPr>
              <a:buFont typeface="Arial" panose="020B0604020202020204" pitchFamily="34" charset="0"/>
              <a:buChar char="•"/>
            </a:pPr>
            <a:endParaRPr lang="en-US" sz="2000" dirty="0"/>
          </a:p>
          <a:p>
            <a:pPr>
              <a:buFont typeface="Arial" panose="020B0604020202020204" pitchFamily="34" charset="0"/>
              <a:buChar char="•"/>
            </a:pPr>
            <a:r>
              <a:rPr lang="en-US" sz="2000" dirty="0"/>
              <a:t>Then a copy-paste mostly of a fair number of emails from many folks over a few weeks in April.</a:t>
            </a:r>
          </a:p>
          <a:p>
            <a:pPr lvl="1">
              <a:buFont typeface="Arial" panose="020B0604020202020204" pitchFamily="34" charset="0"/>
              <a:buChar char="•"/>
            </a:pPr>
            <a:r>
              <a:rPr lang="en-US" sz="1800" b="1" u="sng" dirty="0">
                <a:solidFill>
                  <a:srgbClr val="7030A0"/>
                </a:solidFill>
              </a:rPr>
              <a:t>They are not in any particular order and some are similar.</a:t>
            </a:r>
          </a:p>
          <a:p>
            <a:pPr lvl="1">
              <a:buFont typeface="Arial" panose="020B0604020202020204" pitchFamily="34" charset="0"/>
              <a:buChar char="•"/>
            </a:pPr>
            <a:r>
              <a:rPr lang="en-US" sz="1800" b="1" u="sng" dirty="0">
                <a:solidFill>
                  <a:srgbClr val="7030A0"/>
                </a:solidFill>
              </a:rPr>
              <a:t>Not all the context is around them, though they stand alone fairly well.  </a:t>
            </a:r>
            <a:endParaRPr lang="en-US" b="1" u="sng" dirty="0">
              <a:solidFill>
                <a:srgbClr val="7030A0"/>
              </a:solidFill>
            </a:endParaRPr>
          </a:p>
          <a:p>
            <a:pPr lvl="1">
              <a:buFont typeface="Arial" panose="020B0604020202020204" pitchFamily="34" charset="0"/>
              <a:buChar char="•"/>
            </a:pPr>
            <a:r>
              <a:rPr lang="en-US" sz="1800" b="1" u="sng" dirty="0">
                <a:solidFill>
                  <a:srgbClr val="7030A0"/>
                </a:solidFill>
              </a:rPr>
              <a:t>And they are mostly opinions by other individuals. </a:t>
            </a: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982738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a:extLst>
              <a:ext uri="{FF2B5EF4-FFF2-40B4-BE49-F238E27FC236}">
                <a16:creationId xmlns:a16="http://schemas.microsoft.com/office/drawing/2014/main" id="{2BCACBA7-9B7E-4D7B-AA61-4286CBCD7CFE}"/>
              </a:ext>
            </a:extLst>
          </p:cNvPr>
          <p:cNvSpPr>
            <a:spLocks noGrp="1" noChangeArrowheads="1"/>
          </p:cNvSpPr>
          <p:nvPr>
            <p:ph type="title"/>
          </p:nvPr>
        </p:nvSpPr>
        <p:spPr>
          <a:xfrm>
            <a:off x="685800" y="685801"/>
            <a:ext cx="7770813" cy="457200"/>
          </a:xfrm>
        </p:spPr>
        <p:txBody>
          <a:bodyPr/>
          <a:lstStyle/>
          <a:p>
            <a:r>
              <a:rPr lang="en-US" altLang="en-US" sz="2400" dirty="0"/>
              <a:t>A few Coexistence Brainstorming Idea </a:t>
            </a:r>
            <a:r>
              <a:rPr lang="en-US" altLang="en-US" sz="1400" dirty="0"/>
              <a:t>(15-18-0254; 19-18/0040) -1</a:t>
            </a:r>
            <a:endParaRPr lang="en-US" altLang="en-US" sz="3200" dirty="0"/>
          </a:p>
        </p:txBody>
      </p:sp>
      <p:sp>
        <p:nvSpPr>
          <p:cNvPr id="5" name="Content Placeholder 4">
            <a:extLst>
              <a:ext uri="{FF2B5EF4-FFF2-40B4-BE49-F238E27FC236}">
                <a16:creationId xmlns:a16="http://schemas.microsoft.com/office/drawing/2014/main" id="{52347C8C-58B8-4951-95DB-3306313B2B09}"/>
              </a:ext>
            </a:extLst>
          </p:cNvPr>
          <p:cNvSpPr>
            <a:spLocks noGrp="1"/>
          </p:cNvSpPr>
          <p:nvPr>
            <p:ph idx="1"/>
          </p:nvPr>
        </p:nvSpPr>
        <p:spPr>
          <a:xfrm>
            <a:off x="696912" y="1447800"/>
            <a:ext cx="7764463" cy="5027613"/>
          </a:xfrm>
        </p:spPr>
        <p:txBody>
          <a:bodyPr>
            <a:normAutofit fontScale="77500" lnSpcReduction="20000"/>
          </a:bodyPr>
          <a:lstStyle/>
          <a:p>
            <a:pPr marL="457200" indent="-457200">
              <a:buFont typeface="Arial" panose="020B0604020202020204" pitchFamily="34" charset="0"/>
              <a:buChar char="•"/>
              <a:defRPr/>
            </a:pPr>
            <a:r>
              <a:rPr lang="en-US" sz="2500" dirty="0"/>
              <a:t>UWB scan receiver that looks for interference, and then go to a different channel</a:t>
            </a:r>
          </a:p>
          <a:p>
            <a:pPr marL="857250" lvl="1" indent="-457200">
              <a:buFont typeface="Arial" panose="020B0604020202020204" pitchFamily="34" charset="0"/>
              <a:buChar char="•"/>
              <a:defRPr/>
            </a:pPr>
            <a:r>
              <a:rPr lang="en-US" sz="2300" i="1" dirty="0"/>
              <a:t>Too costly for UWB RTLS tags</a:t>
            </a:r>
            <a:endParaRPr lang="en-US" sz="2300" dirty="0"/>
          </a:p>
          <a:p>
            <a:pPr marL="457200" indent="-457200">
              <a:buFont typeface="Arial" panose="020B0604020202020204" pitchFamily="34" charset="0"/>
              <a:buChar char="•"/>
              <a:defRPr/>
            </a:pPr>
            <a:endParaRPr lang="en-US" sz="2500" dirty="0"/>
          </a:p>
          <a:p>
            <a:pPr marL="457200" indent="-457200">
              <a:buFont typeface="Arial" panose="020B0604020202020204" pitchFamily="34" charset="0"/>
              <a:buChar char="•"/>
              <a:defRPr/>
            </a:pPr>
            <a:r>
              <a:rPr lang="en-US" sz="2500" dirty="0"/>
              <a:t>Coexistence control channel interface for scheduling</a:t>
            </a:r>
          </a:p>
          <a:p>
            <a:pPr marL="857250" lvl="1" indent="-457200">
              <a:buFont typeface="Arial" panose="020B0604020202020204" pitchFamily="34" charset="0"/>
              <a:buChar char="•"/>
              <a:defRPr/>
            </a:pPr>
            <a:r>
              <a:rPr lang="en-US" sz="2300" i="1" dirty="0"/>
              <a:t>Too costly for UWB RTLS tags</a:t>
            </a:r>
            <a:endParaRPr lang="en-US" sz="2300" dirty="0"/>
          </a:p>
          <a:p>
            <a:pPr marL="457200" indent="-457200">
              <a:buFont typeface="Arial" panose="020B0604020202020204" pitchFamily="34" charset="0"/>
              <a:buChar char="•"/>
              <a:defRPr/>
            </a:pPr>
            <a:endParaRPr lang="en-US" sz="2500" dirty="0"/>
          </a:p>
          <a:p>
            <a:pPr marL="457200" indent="-457200">
              <a:buFont typeface="Arial" panose="020B0604020202020204" pitchFamily="34" charset="0"/>
              <a:buChar char="•"/>
              <a:defRPr/>
            </a:pPr>
            <a:r>
              <a:rPr lang="en-US" sz="2500" dirty="0"/>
              <a:t>Trigger 802.11ax CSMA to cause 802.11ax and 3GPP LAA to back off </a:t>
            </a:r>
          </a:p>
          <a:p>
            <a:pPr marL="857250" lvl="1" indent="-457200">
              <a:buFont typeface="Arial" panose="020B0604020202020204" pitchFamily="34" charset="0"/>
              <a:buChar char="•"/>
              <a:defRPr/>
            </a:pPr>
            <a:r>
              <a:rPr lang="en-US" sz="2300" i="1" dirty="0"/>
              <a:t>Possible if these devices can be made to sense pulses</a:t>
            </a:r>
          </a:p>
          <a:p>
            <a:pPr marL="457200" indent="-457200">
              <a:buFont typeface="Arial" panose="020B0604020202020204" pitchFamily="34" charset="0"/>
              <a:buChar char="•"/>
              <a:defRPr/>
            </a:pPr>
            <a:endParaRPr lang="en-US" sz="2500" dirty="0"/>
          </a:p>
          <a:p>
            <a:pPr marL="457200" indent="-457200">
              <a:buFont typeface="Arial" panose="020B0604020202020204" pitchFamily="34" charset="0"/>
              <a:buChar char="•"/>
              <a:defRPr/>
            </a:pPr>
            <a:r>
              <a:rPr lang="en-US" sz="2500" dirty="0"/>
              <a:t>What about 3GPP LAA in the 6 GHz band</a:t>
            </a:r>
          </a:p>
          <a:p>
            <a:pPr marL="857250" lvl="1" indent="-457200">
              <a:buFont typeface="Arial" panose="020B0604020202020204" pitchFamily="34" charset="0"/>
              <a:buChar char="•"/>
              <a:defRPr/>
            </a:pPr>
            <a:r>
              <a:rPr lang="en-US" sz="2300" dirty="0"/>
              <a:t>Does 802.11ax anticipate the arrival of 3GPP LAA  (yes)</a:t>
            </a:r>
          </a:p>
          <a:p>
            <a:pPr marL="457200" indent="-457200">
              <a:buFont typeface="Arial" panose="020B0604020202020204" pitchFamily="34" charset="0"/>
              <a:buChar char="•"/>
              <a:defRPr/>
            </a:pPr>
            <a:endParaRPr lang="en-US" sz="2500" dirty="0"/>
          </a:p>
          <a:p>
            <a:pPr marL="457200" indent="-457200">
              <a:buFont typeface="Arial" panose="020B0604020202020204" pitchFamily="34" charset="0"/>
              <a:buChar char="•"/>
              <a:defRPr/>
            </a:pPr>
            <a:r>
              <a:rPr lang="en-US" sz="2500" dirty="0"/>
              <a:t>Can 802.11ax and LAA use the same power levels as UWB?</a:t>
            </a:r>
          </a:p>
          <a:p>
            <a:pPr marL="857250" lvl="1" indent="-457200">
              <a:buFont typeface="Arial" panose="020B0604020202020204" pitchFamily="34" charset="0"/>
              <a:buChar char="•"/>
              <a:defRPr/>
            </a:pPr>
            <a:r>
              <a:rPr lang="en-US" sz="2300" i="1" dirty="0"/>
              <a:t>???  (unlikely) </a:t>
            </a:r>
            <a:endParaRPr lang="en-US" sz="2300" dirty="0"/>
          </a:p>
          <a:p>
            <a:pPr marL="457200" indent="-457200">
              <a:buFont typeface="Arial" panose="020B0604020202020204" pitchFamily="34" charset="0"/>
              <a:buChar char="•"/>
              <a:defRPr/>
            </a:pPr>
            <a:endParaRPr lang="en-US" dirty="0"/>
          </a:p>
        </p:txBody>
      </p:sp>
      <p:sp>
        <p:nvSpPr>
          <p:cNvPr id="5124" name="Text Box 2">
            <a:extLst>
              <a:ext uri="{FF2B5EF4-FFF2-40B4-BE49-F238E27FC236}">
                <a16:creationId xmlns:a16="http://schemas.microsoft.com/office/drawing/2014/main" id="{5E340170-03F4-4A68-A00F-4D408BCC8B0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68F86FB2-DEA6-4ADD-8CBB-527F22EDC27D}"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dirty="0">
              <a:latin typeface="Times New Roman" panose="02020603050405020304" pitchFamily="18" charset="0"/>
            </a:endParaRPr>
          </a:p>
        </p:txBody>
      </p:sp>
      <p:sp>
        <p:nvSpPr>
          <p:cNvPr id="2" name="Date Placeholder 1">
            <a:extLst>
              <a:ext uri="{FF2B5EF4-FFF2-40B4-BE49-F238E27FC236}">
                <a16:creationId xmlns:a16="http://schemas.microsoft.com/office/drawing/2014/main" id="{0D7B0902-E6C4-4D75-AE71-F504F22553AD}"/>
              </a:ext>
            </a:extLst>
          </p:cNvPr>
          <p:cNvSpPr>
            <a:spLocks noGrp="1"/>
          </p:cNvSpPr>
          <p:nvPr>
            <p:ph type="dt" idx="15"/>
          </p:nvPr>
        </p:nvSpPr>
        <p:spPr/>
        <p:txBody>
          <a:bodyPr/>
          <a:lstStyle/>
          <a:p>
            <a:r>
              <a:rPr lang="en-US" dirty="0"/>
              <a:t>July 2018</a:t>
            </a:r>
            <a:endParaRPr lang="en-GB" dirty="0"/>
          </a:p>
        </p:txBody>
      </p:sp>
      <p:sp>
        <p:nvSpPr>
          <p:cNvPr id="3" name="Footer Placeholder 2">
            <a:extLst>
              <a:ext uri="{FF2B5EF4-FFF2-40B4-BE49-F238E27FC236}">
                <a16:creationId xmlns:a16="http://schemas.microsoft.com/office/drawing/2014/main" id="{8773A606-2ECF-4135-9B2E-F40A6E44E11C}"/>
              </a:ext>
            </a:extLst>
          </p:cNvPr>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196630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a:extLst>
              <a:ext uri="{FF2B5EF4-FFF2-40B4-BE49-F238E27FC236}">
                <a16:creationId xmlns:a16="http://schemas.microsoft.com/office/drawing/2014/main" id="{2BCACBA7-9B7E-4D7B-AA61-4286CBCD7CFE}"/>
              </a:ext>
            </a:extLst>
          </p:cNvPr>
          <p:cNvSpPr>
            <a:spLocks noGrp="1" noChangeArrowheads="1"/>
          </p:cNvSpPr>
          <p:nvPr>
            <p:ph type="title"/>
          </p:nvPr>
        </p:nvSpPr>
        <p:spPr>
          <a:xfrm>
            <a:off x="685800" y="685801"/>
            <a:ext cx="7770813" cy="457200"/>
          </a:xfrm>
        </p:spPr>
        <p:txBody>
          <a:bodyPr/>
          <a:lstStyle/>
          <a:p>
            <a:r>
              <a:rPr lang="en-US" altLang="en-US" sz="2400" dirty="0"/>
              <a:t>A few Coexistence Brainstorming Idea </a:t>
            </a:r>
            <a:r>
              <a:rPr lang="en-US" altLang="en-US" sz="1400" dirty="0"/>
              <a:t>(15-18-0254; 19-18/0040) -2</a:t>
            </a:r>
            <a:endParaRPr lang="en-US" altLang="en-US" sz="3200" dirty="0"/>
          </a:p>
        </p:txBody>
      </p:sp>
      <p:sp>
        <p:nvSpPr>
          <p:cNvPr id="5" name="Content Placeholder 4">
            <a:extLst>
              <a:ext uri="{FF2B5EF4-FFF2-40B4-BE49-F238E27FC236}">
                <a16:creationId xmlns:a16="http://schemas.microsoft.com/office/drawing/2014/main" id="{52347C8C-58B8-4951-95DB-3306313B2B09}"/>
              </a:ext>
            </a:extLst>
          </p:cNvPr>
          <p:cNvSpPr>
            <a:spLocks noGrp="1"/>
          </p:cNvSpPr>
          <p:nvPr>
            <p:ph idx="1"/>
          </p:nvPr>
        </p:nvSpPr>
        <p:spPr>
          <a:xfrm>
            <a:off x="696912" y="1371601"/>
            <a:ext cx="7764463" cy="5103812"/>
          </a:xfrm>
        </p:spPr>
        <p:txBody>
          <a:bodyPr>
            <a:normAutofit fontScale="62500" lnSpcReduction="20000"/>
          </a:bodyPr>
          <a:lstStyle/>
          <a:p>
            <a:pPr marL="457200" indent="-457200">
              <a:buFont typeface="Arial" panose="020B0604020202020204" pitchFamily="34" charset="0"/>
              <a:buChar char="•"/>
              <a:defRPr/>
            </a:pPr>
            <a:r>
              <a:rPr lang="en-US" sz="2500" dirty="0"/>
              <a:t>Can 802.11ax and LAA use adaptive power control</a:t>
            </a:r>
          </a:p>
          <a:p>
            <a:pPr marL="857250" lvl="1" indent="-457200">
              <a:buFont typeface="Arial" panose="020B0604020202020204" pitchFamily="34" charset="0"/>
              <a:buChar char="•"/>
              <a:defRPr/>
            </a:pPr>
            <a:r>
              <a:rPr lang="en-US" sz="2300" i="1" dirty="0"/>
              <a:t>Sense UWB and restrict power?</a:t>
            </a:r>
          </a:p>
          <a:p>
            <a:pPr marL="457200" indent="-457200">
              <a:buFont typeface="Arial" panose="020B0604020202020204" pitchFamily="34" charset="0"/>
              <a:buChar char="•"/>
              <a:defRPr/>
            </a:pPr>
            <a:endParaRPr lang="en-US" sz="2500" dirty="0"/>
          </a:p>
          <a:p>
            <a:pPr marL="457200" indent="-457200">
              <a:buFont typeface="Arial" panose="020B0604020202020204" pitchFamily="34" charset="0"/>
              <a:buChar char="•"/>
              <a:defRPr/>
            </a:pPr>
            <a:r>
              <a:rPr lang="en-US" sz="2500" dirty="0"/>
              <a:t>Raise UWB power level to match 802.11ax and LAA</a:t>
            </a:r>
          </a:p>
          <a:p>
            <a:pPr marL="857250" lvl="1" indent="-457200">
              <a:buFont typeface="Arial" panose="020B0604020202020204" pitchFamily="34" charset="0"/>
              <a:buChar char="•"/>
              <a:defRPr/>
            </a:pPr>
            <a:r>
              <a:rPr lang="en-US" sz="2300" dirty="0"/>
              <a:t>Not desirable because it will shorten battery life, but could be a solution if we jointly petitioned FCC and ECC (EU’s </a:t>
            </a:r>
            <a:r>
              <a:rPr lang="en-GB" dirty="0"/>
              <a:t>Electronic Communications Committee) </a:t>
            </a:r>
            <a:r>
              <a:rPr lang="en-US" sz="2300" dirty="0"/>
              <a:t>– (so a rule change)</a:t>
            </a:r>
          </a:p>
          <a:p>
            <a:pPr marL="457200" indent="-457200">
              <a:buFont typeface="Arial" panose="020B0604020202020204" pitchFamily="34" charset="0"/>
              <a:buChar char="•"/>
              <a:defRPr/>
            </a:pPr>
            <a:endParaRPr lang="en-US" sz="2500" dirty="0"/>
          </a:p>
          <a:p>
            <a:pPr marL="457200" indent="-457200">
              <a:buFont typeface="Arial" panose="020B0604020202020204" pitchFamily="34" charset="0"/>
              <a:buChar char="•"/>
              <a:defRPr/>
            </a:pPr>
            <a:r>
              <a:rPr lang="en-US" sz="2500" dirty="0"/>
              <a:t>Duty cycle for 802.11 and LAA?  </a:t>
            </a:r>
          </a:p>
          <a:p>
            <a:pPr marL="857250" lvl="1" indent="-457200">
              <a:buFont typeface="Arial" panose="020B0604020202020204" pitchFamily="34" charset="0"/>
              <a:buChar char="•"/>
              <a:defRPr/>
            </a:pPr>
            <a:r>
              <a:rPr lang="en-US" sz="2300" i="1" dirty="0"/>
              <a:t>Could there be a predictable duty cycle on a local basis?  (ETSI has a duty cycle)</a:t>
            </a:r>
          </a:p>
          <a:p>
            <a:pPr marL="457200" indent="-457200">
              <a:buFont typeface="Arial" panose="020B0604020202020204" pitchFamily="34" charset="0"/>
              <a:buChar char="•"/>
              <a:defRPr/>
            </a:pPr>
            <a:endParaRPr lang="en-US" sz="2500" dirty="0"/>
          </a:p>
          <a:p>
            <a:pPr marL="457200" indent="-457200">
              <a:buFont typeface="Arial" panose="020B0604020202020204" pitchFamily="34" charset="0"/>
              <a:buChar char="•"/>
              <a:defRPr/>
            </a:pPr>
            <a:r>
              <a:rPr lang="en-US" sz="2500" dirty="0"/>
              <a:t>For future products can the FCC (unlicensed) power limit be increased at 6.5 GHz.</a:t>
            </a:r>
          </a:p>
          <a:p>
            <a:pPr marL="457200" indent="-457200">
              <a:buFont typeface="Arial" panose="020B0604020202020204" pitchFamily="34" charset="0"/>
              <a:buChar char="•"/>
              <a:defRPr/>
            </a:pPr>
            <a:endParaRPr lang="en-US" sz="2500" dirty="0"/>
          </a:p>
          <a:p>
            <a:pPr marL="457200" indent="-457200">
              <a:buFont typeface="Arial" panose="020B0604020202020204" pitchFamily="34" charset="0"/>
              <a:buChar char="•"/>
              <a:defRPr/>
            </a:pPr>
            <a:r>
              <a:rPr lang="en-US" sz="2500" dirty="0"/>
              <a:t>WGFM (Working Group Frequency Management;  CEPT-ECC SE45 and FM57 groups)  appears to be restricting 6 GHz broadband to less than 6.425 GHz in the EU (per current EC, European Commission, mandate). If this is limited to 6.3 GHz, then 802.11ax would have (&gt;)340 MHz of new bandwidth, and UWB centered at 6.55 GHz would have a clear channel</a:t>
            </a:r>
          </a:p>
          <a:p>
            <a:pPr marL="857250" lvl="1" indent="-457200">
              <a:buFont typeface="Arial" panose="020B0604020202020204" pitchFamily="34" charset="0"/>
              <a:buChar char="•"/>
              <a:defRPr/>
            </a:pPr>
            <a:r>
              <a:rPr lang="en-US" sz="2300" i="1" dirty="0"/>
              <a:t>Is this a possibility for 802.11ax?</a:t>
            </a:r>
          </a:p>
          <a:p>
            <a:pPr marL="457200" indent="-457200">
              <a:buFont typeface="Arial" panose="020B0604020202020204" pitchFamily="34" charset="0"/>
              <a:buChar char="•"/>
              <a:defRPr/>
            </a:pPr>
            <a:endParaRPr lang="en-US" dirty="0"/>
          </a:p>
        </p:txBody>
      </p:sp>
      <p:sp>
        <p:nvSpPr>
          <p:cNvPr id="5124" name="Text Box 2">
            <a:extLst>
              <a:ext uri="{FF2B5EF4-FFF2-40B4-BE49-F238E27FC236}">
                <a16:creationId xmlns:a16="http://schemas.microsoft.com/office/drawing/2014/main" id="{5E340170-03F4-4A68-A00F-4D408BCC8B0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68F86FB2-DEA6-4ADD-8CBB-527F22EDC27D}"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dirty="0">
              <a:latin typeface="Times New Roman" panose="02020603050405020304" pitchFamily="18" charset="0"/>
            </a:endParaRPr>
          </a:p>
        </p:txBody>
      </p:sp>
      <p:sp>
        <p:nvSpPr>
          <p:cNvPr id="2" name="Date Placeholder 1">
            <a:extLst>
              <a:ext uri="{FF2B5EF4-FFF2-40B4-BE49-F238E27FC236}">
                <a16:creationId xmlns:a16="http://schemas.microsoft.com/office/drawing/2014/main" id="{0D7B0902-E6C4-4D75-AE71-F504F22553AD}"/>
              </a:ext>
            </a:extLst>
          </p:cNvPr>
          <p:cNvSpPr>
            <a:spLocks noGrp="1"/>
          </p:cNvSpPr>
          <p:nvPr>
            <p:ph type="dt" idx="15"/>
          </p:nvPr>
        </p:nvSpPr>
        <p:spPr/>
        <p:txBody>
          <a:bodyPr/>
          <a:lstStyle/>
          <a:p>
            <a:r>
              <a:rPr lang="en-US" dirty="0"/>
              <a:t>July 2018</a:t>
            </a:r>
            <a:endParaRPr lang="en-GB" dirty="0"/>
          </a:p>
        </p:txBody>
      </p:sp>
      <p:sp>
        <p:nvSpPr>
          <p:cNvPr id="3" name="Footer Placeholder 2">
            <a:extLst>
              <a:ext uri="{FF2B5EF4-FFF2-40B4-BE49-F238E27FC236}">
                <a16:creationId xmlns:a16="http://schemas.microsoft.com/office/drawing/2014/main" id="{8773A606-2ECF-4135-9B2E-F40A6E44E11C}"/>
              </a:ext>
            </a:extLst>
          </p:cNvPr>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2158027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WiFi / UWB Coexistence -1</a:t>
            </a:r>
            <a:endParaRPr lang="en-US" sz="1200" dirty="0"/>
          </a:p>
        </p:txBody>
      </p:sp>
      <p:sp>
        <p:nvSpPr>
          <p:cNvPr id="3" name="Content Placeholder 2"/>
          <p:cNvSpPr>
            <a:spLocks noGrp="1"/>
          </p:cNvSpPr>
          <p:nvPr>
            <p:ph idx="1"/>
          </p:nvPr>
        </p:nvSpPr>
        <p:spPr>
          <a:xfrm>
            <a:off x="696912" y="1409699"/>
            <a:ext cx="8458200" cy="5065713"/>
          </a:xfrm>
        </p:spPr>
        <p:txBody>
          <a:bodyPr/>
          <a:lstStyle/>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800" dirty="0"/>
              <a:t>Power out needed,  different for each technology. </a:t>
            </a:r>
          </a:p>
          <a:p>
            <a:pPr lvl="1">
              <a:buFont typeface="Arial" panose="020B0604020202020204" pitchFamily="34" charset="0"/>
              <a:buChar char="•"/>
            </a:pPr>
            <a:r>
              <a:rPr lang="en-US" sz="1800" dirty="0"/>
              <a:t>Bandwidth considerations.</a:t>
            </a:r>
          </a:p>
          <a:p>
            <a:pPr lvl="1">
              <a:buFont typeface="Arial" panose="020B0604020202020204" pitchFamily="34" charset="0"/>
              <a:buChar char="•"/>
            </a:pPr>
            <a:r>
              <a:rPr lang="en-US" sz="1800" dirty="0"/>
              <a:t>Channel sense, e.g. LBT.  </a:t>
            </a:r>
          </a:p>
          <a:p>
            <a:pPr lvl="1">
              <a:buFont typeface="Arial" panose="020B0604020202020204" pitchFamily="34" charset="0"/>
              <a:buChar char="•"/>
            </a:pPr>
            <a:r>
              <a:rPr lang="en-US" sz="1800" dirty="0"/>
              <a:t>Incumbent protection.</a:t>
            </a:r>
          </a:p>
          <a:p>
            <a:pPr lvl="1">
              <a:buFont typeface="Arial" panose="020B0604020202020204" pitchFamily="34" charset="0"/>
              <a:buChar char="•"/>
            </a:pPr>
            <a:r>
              <a:rPr lang="en-US" sz="1800" dirty="0"/>
              <a:t>Interference types, blocks .vs. range decrease.</a:t>
            </a:r>
          </a:p>
          <a:p>
            <a:pPr lvl="1">
              <a:buFont typeface="Arial" panose="020B0604020202020204" pitchFamily="34" charset="0"/>
              <a:buChar char="•"/>
            </a:pPr>
            <a:r>
              <a:rPr lang="en-US" sz="1800" dirty="0"/>
              <a:t>Operational ranges themselves.</a:t>
            </a:r>
          </a:p>
          <a:p>
            <a:pPr lvl="1">
              <a:buFont typeface="Arial" panose="020B0604020202020204" pitchFamily="34" charset="0"/>
              <a:buChar char="•"/>
            </a:pPr>
            <a:r>
              <a:rPr lang="en-US" sz="1800" dirty="0"/>
              <a:t>Different modulation types .</a:t>
            </a:r>
          </a:p>
          <a:p>
            <a:pPr lvl="1">
              <a:buFont typeface="Arial" panose="020B0604020202020204" pitchFamily="34" charset="0"/>
              <a:buChar char="•"/>
            </a:pPr>
            <a:r>
              <a:rPr lang="en-US" sz="1800" dirty="0"/>
              <a:t>Tuning range of UWB   (global considerations). </a:t>
            </a:r>
          </a:p>
          <a:p>
            <a:pPr lvl="1">
              <a:buFont typeface="Arial" panose="020B0604020202020204" pitchFamily="34" charset="0"/>
              <a:buChar char="•"/>
            </a:pPr>
            <a:r>
              <a:rPr lang="en-US" sz="1800" dirty="0"/>
              <a:t>Is there a way to identify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01654310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67159</TotalTime>
  <Words>2270</Words>
  <Application>Microsoft Office PowerPoint</Application>
  <PresentationFormat>On-screen Show (4:3)</PresentationFormat>
  <Paragraphs>271</Paragraphs>
  <Slides>21</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 Unicode MS</vt:lpstr>
      <vt:lpstr>MS Gothic</vt:lpstr>
      <vt:lpstr>MS PGothic</vt:lpstr>
      <vt:lpstr>Arial</vt:lpstr>
      <vt:lpstr>Times New Roman</vt:lpstr>
      <vt:lpstr>Wingdings</vt:lpstr>
      <vt:lpstr>Office Theme</vt:lpstr>
      <vt:lpstr>Document</vt:lpstr>
      <vt:lpstr>How can IEEE 802 get to a single voice for 6GHz Band</vt:lpstr>
      <vt:lpstr>IEEE 802 – Can we get to a Single Voice on 6GHz?</vt:lpstr>
      <vt:lpstr>How does IEEE 802 responds to regulators on 6GHz</vt:lpstr>
      <vt:lpstr>6GHz – possible options for IEEE 802 response(s)</vt:lpstr>
      <vt:lpstr>6GHz – IEEE 802 regulator response(s), next steps?</vt:lpstr>
      <vt:lpstr>The following slides – reference material</vt:lpstr>
      <vt:lpstr>A few Coexistence Brainstorming Idea (15-18-0254; 19-18/0040) -1</vt:lpstr>
      <vt:lpstr>A few Coexistence Brainstorming Idea (15-18-0254; 19-18/0040) -2</vt:lpstr>
      <vt:lpstr>WiFi / UWB Coexistence -1</vt:lpstr>
      <vt:lpstr>WiFi / UWB Coexistence  -2</vt:lpstr>
      <vt:lpstr>6GHz – a few of the points brought up by others -1</vt:lpstr>
      <vt:lpstr>6GHz – a few of the points brought up by others -2</vt:lpstr>
      <vt:lpstr>6GHz – a few of the points brought up by others -3</vt:lpstr>
      <vt:lpstr>6GHz – a few of the points brought up by others -4</vt:lpstr>
      <vt:lpstr>6GHz – a few of the points brought up by others -5</vt:lpstr>
      <vt:lpstr>6GHz – a few of the points brought up by others -6</vt:lpstr>
      <vt:lpstr>6GHz – a few of the points brought up by others -7</vt:lpstr>
      <vt:lpstr>6GHz – a few of the points brought up by others -8</vt:lpstr>
      <vt:lpstr>PowerPoint Presentation</vt:lpstr>
      <vt:lpstr>Reference: 802.18 Radio Regulatory Advisory Group – RR-TAG</vt:lpstr>
      <vt:lpstr>All of 15.5</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444</cp:revision>
  <cp:lastPrinted>2017-08-03T16:59:47Z</cp:lastPrinted>
  <dcterms:created xsi:type="dcterms:W3CDTF">2016-03-03T14:54:45Z</dcterms:created>
  <dcterms:modified xsi:type="dcterms:W3CDTF">2018-07-09T00:38:24Z</dcterms:modified>
</cp:coreProperties>
</file>