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341" r:id="rId3"/>
    <p:sldId id="266" r:id="rId4"/>
    <p:sldId id="417" r:id="rId5"/>
    <p:sldId id="416" r:id="rId6"/>
    <p:sldId id="415" r:id="rId7"/>
    <p:sldId id="418" r:id="rId8"/>
    <p:sldId id="402" r:id="rId9"/>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04" autoAdjust="0"/>
    <p:restoredTop sz="96733" autoAdjust="0"/>
  </p:normalViewPr>
  <p:slideViewPr>
    <p:cSldViewPr>
      <p:cViewPr varScale="1">
        <p:scale>
          <a:sx n="123" d="100"/>
          <a:sy n="123" d="100"/>
        </p:scale>
        <p:origin x="1242" y="10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Kennedy" userId="365e0a31cecd9040" providerId="LiveId" clId="{26E52C08-1A1F-4AC6-8C00-F264431D7EF9}"/>
    <pc:docChg chg="modSld modMainMaster">
      <pc:chgData name="Richard Kennedy" userId="365e0a31cecd9040" providerId="LiveId" clId="{26E52C08-1A1F-4AC6-8C00-F264431D7EF9}" dt="2018-02-27T21:51:58.828" v="7" actId="1035"/>
      <pc:docMkLst>
        <pc:docMk/>
      </pc:docMkLst>
      <pc:sldChg chg="modSp">
        <pc:chgData name="Richard Kennedy" userId="365e0a31cecd9040" providerId="LiveId" clId="{26E52C08-1A1F-4AC6-8C00-F264431D7EF9}" dt="2018-02-27T21:51:58.828" v="7" actId="1035"/>
        <pc:sldMkLst>
          <pc:docMk/>
          <pc:sldMk cId="4058319013" sldId="415"/>
        </pc:sldMkLst>
        <pc:spChg chg="mod">
          <ac:chgData name="Richard Kennedy" userId="365e0a31cecd9040" providerId="LiveId" clId="{26E52C08-1A1F-4AC6-8C00-F264431D7EF9}" dt="2018-02-27T21:51:58.828" v="7" actId="1035"/>
          <ac:spMkLst>
            <pc:docMk/>
            <pc:sldMk cId="4058319013" sldId="415"/>
            <ac:spMk id="3" creationId="{E5284B1B-7261-46A7-8503-8E05CE543AA0}"/>
          </ac:spMkLst>
        </pc:spChg>
      </pc:sldChg>
      <pc:sldMasterChg chg="modSp">
        <pc:chgData name="Richard Kennedy" userId="365e0a31cecd9040" providerId="LiveId" clId="{26E52C08-1A1F-4AC6-8C00-F264431D7EF9}" dt="2018-02-27T20:50:27.648" v="1" actId="20577"/>
        <pc:sldMasterMkLst>
          <pc:docMk/>
          <pc:sldMasterMk cId="0" sldId="2147483648"/>
        </pc:sldMasterMkLst>
        <pc:spChg chg="mod">
          <ac:chgData name="Richard Kennedy" userId="365e0a31cecd9040" providerId="LiveId" clId="{26E52C08-1A1F-4AC6-8C00-F264431D7EF9}" dt="2018-02-27T20:50:27.648"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09-Jul-18</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989053"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Opening 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EC-18/0118r01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6/18-16-0038-09-0000-teleconference-call-in-info.ppt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EC Opening Report</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09 July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1082944873"/>
              </p:ext>
            </p:extLst>
          </p:nvPr>
        </p:nvGraphicFramePr>
        <p:xfrm>
          <a:off x="523875" y="3609975"/>
          <a:ext cx="8001000" cy="2457450"/>
        </p:xfrm>
        <a:graphic>
          <a:graphicData uri="http://schemas.openxmlformats.org/presentationml/2006/ole">
            <mc:AlternateContent xmlns:mc="http://schemas.openxmlformats.org/markup-compatibility/2006">
              <mc:Choice xmlns:v="urn:schemas-microsoft-com:vml" Requires="v">
                <p:oleObj spid="_x0000_s1052" name="Document" r:id="rId4" imgW="8253286" imgH="2534496" progId="Word.Document.8">
                  <p:embed/>
                </p:oleObj>
              </mc:Choice>
              <mc:Fallback>
                <p:oleObj name="Document" r:id="rId4" imgW="8253286" imgH="253449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5"/>
                      <a:srcRect/>
                      <a:stretch>
                        <a:fillRect/>
                      </a:stretch>
                    </p:blipFill>
                    <p:spPr bwMode="auto">
                      <a:xfrm>
                        <a:off x="523875" y="3609975"/>
                        <a:ext cx="8001000" cy="24574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67950" y="609601"/>
            <a:ext cx="8408100" cy="761999"/>
          </a:xfrm>
        </p:spPr>
        <p:txBody>
          <a:bodyPr/>
          <a:lstStyle/>
          <a:p>
            <a:pPr eaLnBrk="1" hangingPunct="1"/>
            <a:r>
              <a:rPr lang="en-US" sz="2400" dirty="0">
                <a:latin typeface="Times New Roman" charset="0"/>
              </a:rPr>
              <a:t>802.18 Radio Regulatory Advisory Group – RR-TAG</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pPr>
            <a:r>
              <a:rPr lang="en-US" altLang="en-US" sz="2000" dirty="0"/>
              <a:t>Number of voters:  42 (8 on EC)</a:t>
            </a:r>
            <a:r>
              <a:rPr lang="en-US" altLang="en-US" sz="2000" dirty="0">
                <a:solidFill>
                  <a:schemeClr val="tx1"/>
                </a:solidFill>
              </a:rPr>
              <a:t>;  Aspirant members: 9</a:t>
            </a:r>
          </a:p>
          <a:p>
            <a:pPr lvl="1">
              <a:buFont typeface="Arial" panose="020B0604020202020204" pitchFamily="34" charset="0"/>
              <a:buChar char="•"/>
            </a:pPr>
            <a:r>
              <a:rPr lang="en-US" sz="1600" dirty="0">
                <a:solidFill>
                  <a:schemeClr val="tx1"/>
                </a:solidFill>
              </a:rPr>
              <a:t>A quorum is met since this meeting was announced more then 45 days ago.</a:t>
            </a:r>
          </a:p>
          <a:p>
            <a:pPr eaLnBrk="1" hangingPunct="1">
              <a:defRPr/>
            </a:pPr>
            <a:endParaRPr lang="en-US" sz="1000" dirty="0">
              <a:ea typeface="+mn-ea"/>
              <a:cs typeface="+mn-cs"/>
            </a:endParaRPr>
          </a:p>
          <a:p>
            <a:pPr eaLnBrk="1" hangingPunct="1">
              <a:buFont typeface="Arial" panose="020B0604020202020204" pitchFamily="34" charset="0"/>
              <a:buChar char="•"/>
              <a:defRPr/>
            </a:pPr>
            <a:r>
              <a:rPr lang="en-US" sz="2000" dirty="0">
                <a:ea typeface="+mn-ea"/>
                <a:cs typeface="+mn-cs"/>
              </a:rPr>
              <a:t>Officers or the RR-TAG / IEEE 802.18:</a:t>
            </a:r>
          </a:p>
          <a:p>
            <a:pPr lvl="1">
              <a:defRPr/>
            </a:pPr>
            <a:r>
              <a:rPr lang="en-US" sz="1800" dirty="0"/>
              <a:t>Chair is Jay Holcomb (Itron) </a:t>
            </a:r>
          </a:p>
          <a:p>
            <a:pPr lvl="1">
              <a:defRPr/>
            </a:pPr>
            <a:r>
              <a:rPr lang="en-US" sz="1800" dirty="0"/>
              <a:t>Vice-chair is open</a:t>
            </a:r>
          </a:p>
          <a:p>
            <a:pPr lvl="1">
              <a:defRPr/>
            </a:pPr>
            <a:r>
              <a:rPr lang="en-US" sz="1800" dirty="0"/>
              <a:t>Secretary is Allan Zhu (Huawei)</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week, is the normal:</a:t>
            </a:r>
          </a:p>
          <a:p>
            <a:pPr marL="742950" lvl="2" indent="-342900">
              <a:spcBef>
                <a:spcPts val="600"/>
              </a:spcBef>
              <a:buFont typeface="Arial" panose="020B0604020202020204" pitchFamily="34" charset="0"/>
              <a:buChar char="•"/>
              <a:defRPr/>
            </a:pPr>
            <a:r>
              <a:rPr lang="en-US" dirty="0">
                <a:cs typeface="+mn-cs"/>
              </a:rPr>
              <a:t>Tuesday AM2 – Cortez Hill AB</a:t>
            </a:r>
          </a:p>
          <a:p>
            <a:pPr marL="742950" lvl="2" indent="-342900">
              <a:spcBef>
                <a:spcPts val="600"/>
              </a:spcBef>
              <a:buFont typeface="Arial" panose="020B0604020202020204" pitchFamily="34" charset="0"/>
              <a:buChar char="•"/>
              <a:defRPr/>
            </a:pPr>
            <a:r>
              <a:rPr lang="en-US" dirty="0">
                <a:cs typeface="+mn-cs"/>
              </a:rPr>
              <a:t>Thursday AM1 – Cortez Hill AB</a:t>
            </a:r>
          </a:p>
          <a:p>
            <a:pPr marL="1200150" lvl="3" indent="-342900">
              <a:spcBef>
                <a:spcPts val="600"/>
              </a:spcBef>
              <a:buFont typeface="Arial" panose="020B0604020202020204" pitchFamily="34" charset="0"/>
              <a:buChar char="•"/>
              <a:defRPr/>
            </a:pPr>
            <a:r>
              <a:rPr lang="en-US" dirty="0">
                <a:cs typeface="+mn-cs"/>
              </a:rPr>
              <a:t>Proposed Bonus – listen into the FCC Open Meeting, Thursday 07:30  </a:t>
            </a:r>
          </a:p>
          <a:p>
            <a:pPr marL="742950" lvl="2" indent="-342900">
              <a:spcBef>
                <a:spcPts val="600"/>
              </a:spcBef>
              <a:buFont typeface="Arial" panose="020B0604020202020204" pitchFamily="34" charset="0"/>
              <a:buChar char="•"/>
              <a:defRPr/>
            </a:pPr>
            <a:r>
              <a:rPr lang="en-US" dirty="0">
                <a:cs typeface="+mn-cs"/>
              </a:rPr>
              <a:t>Extra if needed, Thursday AM2 – Cortez Hill AB</a:t>
            </a:r>
          </a:p>
          <a:p>
            <a:pPr lvl="1">
              <a:defRPr/>
            </a:pPr>
            <a:endParaRPr lang="en-US" sz="1600" dirty="0"/>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July 2018 Plenary</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74688" y="382587"/>
            <a:ext cx="7770813" cy="1065213"/>
          </a:xfrm>
        </p:spPr>
        <p:txBody>
          <a:bodyPr/>
          <a:lstStyle/>
          <a:p>
            <a:pPr eaLnBrk="1" hangingPunct="1"/>
            <a:r>
              <a:rPr lang="en-US" sz="2400" dirty="0">
                <a:latin typeface="Times New Roman" charset="0"/>
              </a:rPr>
              <a:t>Agenda - items</a:t>
            </a:r>
          </a:p>
        </p:txBody>
      </p:sp>
      <p:sp>
        <p:nvSpPr>
          <p:cNvPr id="31746" name="Content Placeholder 2"/>
          <p:cNvSpPr>
            <a:spLocks noGrp="1"/>
          </p:cNvSpPr>
          <p:nvPr>
            <p:ph idx="1"/>
          </p:nvPr>
        </p:nvSpPr>
        <p:spPr>
          <a:xfrm>
            <a:off x="674688" y="1219992"/>
            <a:ext cx="7989888" cy="4418015"/>
          </a:xfrm>
        </p:spPr>
        <p:txBody>
          <a:bodyPr/>
          <a:lstStyle/>
          <a:p>
            <a:pPr>
              <a:buFont typeface="Arial" panose="020B0604020202020204" pitchFamily="34" charset="0"/>
              <a:buChar char="•"/>
            </a:pPr>
            <a:r>
              <a:rPr lang="en-US" altLang="en-US" sz="2000" dirty="0"/>
              <a:t>802.18 meeting discussion items</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 Ofcom-consultation-on-preparations-for-WRC-19, due 13 September</a:t>
            </a:r>
          </a:p>
          <a:p>
            <a:pPr lvl="1">
              <a:spcBef>
                <a:spcPts val="0"/>
              </a:spcBef>
              <a:buFont typeface="Arial" panose="020B0604020202020204" pitchFamily="34" charset="0"/>
              <a:buChar char="•"/>
            </a:pPr>
            <a:r>
              <a:rPr lang="en-US" sz="1800" dirty="0">
                <a:solidFill>
                  <a:schemeClr val="tx1"/>
                </a:solidFill>
              </a:rPr>
              <a:t>Review their questions on WRC-19 Agenda Items (AIs) we have view points on.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2 questions were beyond the IEEE 802 Viewpoints we did earlier? </a:t>
            </a:r>
          </a:p>
          <a:p>
            <a:pPr lvl="1">
              <a:spcBef>
                <a:spcPts val="0"/>
              </a:spcBef>
              <a:buFont typeface="Arial" panose="020B0604020202020204" pitchFamily="34" charset="0"/>
              <a:buChar char="•"/>
            </a:pPr>
            <a:endParaRPr lang="en-US" sz="1800" dirty="0">
              <a:solidFill>
                <a:schemeClr val="tx1"/>
              </a:solidFill>
            </a:endParaRPr>
          </a:p>
          <a:p>
            <a:pPr lvl="1">
              <a:spcBef>
                <a:spcPts val="0"/>
              </a:spcBef>
              <a:buFont typeface="Arial" panose="020B0604020202020204" pitchFamily="34" charset="0"/>
              <a:buChar char="•"/>
            </a:pPr>
            <a:r>
              <a:rPr lang="en-US" sz="1800" i="1" dirty="0"/>
              <a:t>Do</a:t>
            </a:r>
            <a:r>
              <a:rPr lang="en-US" sz="1800" dirty="0"/>
              <a:t> you agree that UK support a position of not making changes to the Radio Regulations to reference specific bands for M2M/IoT usage?   </a:t>
            </a:r>
            <a:endParaRPr lang="en-US" sz="1800" dirty="0">
              <a:solidFill>
                <a:schemeClr val="tx1"/>
              </a:solidFill>
            </a:endParaRPr>
          </a:p>
          <a:p>
            <a:pPr lvl="2">
              <a:spcBef>
                <a:spcPts val="0"/>
              </a:spcBef>
              <a:buFont typeface="Arial" panose="020B0604020202020204" pitchFamily="34" charset="0"/>
              <a:buChar char="•"/>
            </a:pPr>
            <a:r>
              <a:rPr lang="en-US" sz="1600" b="1" dirty="0">
                <a:solidFill>
                  <a:srgbClr val="00B0F0"/>
                </a:solidFill>
              </a:rPr>
              <a:t>Any Working Groups interested in M2M or IoT to comment on this? </a:t>
            </a:r>
          </a:p>
          <a:p>
            <a:pPr lvl="2">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800" dirty="0"/>
              <a:t>Do you have any views on the bands being studied </a:t>
            </a:r>
            <a:r>
              <a:rPr lang="en-US" sz="1800" b="1" u="sng" dirty="0"/>
              <a:t>(Context to this question includes 5 925 – 6 725 MHz)</a:t>
            </a:r>
            <a:r>
              <a:rPr lang="en-US" sz="1800" dirty="0"/>
              <a:t> and are there any other considerations which you think should be taken into account? What are your views on the appropriateness of the current emission limits in the band </a:t>
            </a:r>
            <a:r>
              <a:rPr lang="en-US" sz="1800" b="1" dirty="0"/>
              <a:t>3 700 – 4 200 MHz?</a:t>
            </a:r>
            <a:r>
              <a:rPr lang="en-US" sz="1800" dirty="0"/>
              <a:t>  </a:t>
            </a:r>
          </a:p>
          <a:p>
            <a:pPr lvl="2">
              <a:spcBef>
                <a:spcPts val="0"/>
              </a:spcBef>
              <a:buFont typeface="Arial" panose="020B0604020202020204" pitchFamily="34" charset="0"/>
              <a:buChar char="•"/>
            </a:pPr>
            <a:r>
              <a:rPr lang="en-US" sz="1600" dirty="0">
                <a:solidFill>
                  <a:schemeClr val="tx1"/>
                </a:solidFill>
              </a:rPr>
              <a:t> </a:t>
            </a:r>
            <a:r>
              <a:rPr lang="en-US" sz="1600" b="1" dirty="0">
                <a:solidFill>
                  <a:srgbClr val="00B0F0"/>
                </a:solidFill>
              </a:rPr>
              <a:t>Any Working Groups interested commenting on these bands? </a:t>
            </a:r>
          </a:p>
          <a:p>
            <a:pPr lvl="1">
              <a:spcBef>
                <a:spcPts val="0"/>
              </a:spcBef>
              <a:buFont typeface="Arial" panose="020B0604020202020204" pitchFamily="34" charset="0"/>
              <a:buChar char="•"/>
            </a:pPr>
            <a:endParaRPr lang="en-US" altLang="en-US" sz="1800" dirty="0">
              <a:solidFill>
                <a:srgbClr val="00B0F0"/>
              </a:solidFill>
            </a:endParaRP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947103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74688" y="381000"/>
            <a:ext cx="7770813" cy="1066800"/>
          </a:xfrm>
        </p:spPr>
        <p:txBody>
          <a:bodyPr/>
          <a:lstStyle/>
          <a:p>
            <a:pPr eaLnBrk="1" hangingPunct="1"/>
            <a:r>
              <a:rPr lang="en-US" sz="2400" dirty="0">
                <a:latin typeface="Times New Roman" charset="0"/>
              </a:rPr>
              <a:t>Agenda – items </a:t>
            </a:r>
          </a:p>
        </p:txBody>
      </p:sp>
      <p:sp>
        <p:nvSpPr>
          <p:cNvPr id="31746" name="Content Placeholder 2"/>
          <p:cNvSpPr>
            <a:spLocks noGrp="1"/>
          </p:cNvSpPr>
          <p:nvPr>
            <p:ph idx="1"/>
          </p:nvPr>
        </p:nvSpPr>
        <p:spPr>
          <a:xfrm>
            <a:off x="646112" y="1066800"/>
            <a:ext cx="7772400" cy="4418015"/>
          </a:xfrm>
        </p:spPr>
        <p:txBody>
          <a:bodyPr/>
          <a:lstStyle/>
          <a:p>
            <a:pPr>
              <a:buFont typeface="Arial" panose="020B0604020202020204" pitchFamily="34" charset="0"/>
              <a:buChar char="•"/>
            </a:pPr>
            <a:r>
              <a:rPr lang="en-US" altLang="en-US" sz="2000" dirty="0"/>
              <a:t>802.18 meeting discussion item</a:t>
            </a:r>
            <a:r>
              <a:rPr lang="en-US" altLang="en-US" sz="1800" dirty="0">
                <a:solidFill>
                  <a:schemeClr val="tx1"/>
                </a:solidFill>
              </a:rPr>
              <a:t>s, cont. </a:t>
            </a:r>
            <a:endParaRPr lang="en-US" sz="1800" dirty="0"/>
          </a:p>
          <a:p>
            <a:pPr marL="457200" lvl="1" indent="0">
              <a:spcBef>
                <a:spcPts val="0"/>
              </a:spcBef>
            </a:pPr>
            <a:r>
              <a:rPr lang="en-US" sz="1000" dirty="0"/>
              <a:t>			</a:t>
            </a:r>
          </a:p>
          <a:p>
            <a:pPr>
              <a:spcBef>
                <a:spcPts val="0"/>
              </a:spcBef>
              <a:buFont typeface="Arial" panose="020B0604020202020204" pitchFamily="34" charset="0"/>
              <a:buChar char="•"/>
            </a:pPr>
            <a:r>
              <a:rPr lang="en-US" sz="1800" b="0" dirty="0">
                <a:solidFill>
                  <a:schemeClr val="tx1"/>
                </a:solidFill>
              </a:rPr>
              <a:t>EU Items</a:t>
            </a:r>
          </a:p>
          <a:p>
            <a:pPr lvl="1">
              <a:spcBef>
                <a:spcPts val="0"/>
              </a:spcBef>
              <a:buFont typeface="Arial" panose="020B0604020202020204" pitchFamily="34" charset="0"/>
              <a:buChar char="•"/>
            </a:pPr>
            <a:r>
              <a:rPr lang="en-US" sz="1800" dirty="0">
                <a:solidFill>
                  <a:schemeClr val="tx1"/>
                </a:solidFill>
              </a:rPr>
              <a:t>What is the latest and anything from the membership to discuss?</a:t>
            </a:r>
          </a:p>
          <a:p>
            <a:pPr lvl="3">
              <a:spcBef>
                <a:spcPts val="0"/>
              </a:spcBef>
              <a:buFont typeface="Arial" panose="020B0604020202020204" pitchFamily="34" charset="0"/>
              <a:buChar char="•"/>
            </a:pPr>
            <a:endParaRPr lang="en-US" sz="1000" b="0" dirty="0"/>
          </a:p>
          <a:p>
            <a:pPr>
              <a:spcBef>
                <a:spcPts val="0"/>
              </a:spcBef>
              <a:buFont typeface="Arial" panose="020B0604020202020204" pitchFamily="34" charset="0"/>
              <a:buChar char="•"/>
            </a:pPr>
            <a:r>
              <a:rPr lang="en-US" sz="1800" b="0" dirty="0"/>
              <a:t>FCC NPRM, Expanding Flexible Use of 3.7 to 4.2GHz Band</a:t>
            </a:r>
          </a:p>
          <a:p>
            <a:pPr lvl="1">
              <a:spcBef>
                <a:spcPts val="0"/>
              </a:spcBef>
              <a:buFont typeface="Arial" panose="020B0604020202020204" pitchFamily="34" charset="0"/>
              <a:buChar char="•"/>
            </a:pPr>
            <a:r>
              <a:rPr lang="en-US" altLang="en-US" sz="1800" dirty="0"/>
              <a:t>Will be brought up at FCC open meeting Thursday. </a:t>
            </a:r>
          </a:p>
          <a:p>
            <a:pPr lvl="1">
              <a:spcBef>
                <a:spcPts val="0"/>
              </a:spcBef>
              <a:buFont typeface="Arial" panose="020B0604020202020204" pitchFamily="34" charset="0"/>
              <a:buChar char="•"/>
            </a:pPr>
            <a:endParaRPr lang="en-US" altLang="en-US" sz="1800" dirty="0">
              <a:solidFill>
                <a:srgbClr val="00B0F0"/>
              </a:solidFill>
            </a:endParaRPr>
          </a:p>
          <a:p>
            <a:pPr lvl="1">
              <a:spcBef>
                <a:spcPts val="0"/>
              </a:spcBef>
              <a:buFont typeface="Arial" panose="020B0604020202020204" pitchFamily="34" charset="0"/>
              <a:buChar char="•"/>
            </a:pPr>
            <a:r>
              <a:rPr lang="en-US" altLang="en-US" sz="1800" b="1" dirty="0">
                <a:solidFill>
                  <a:srgbClr val="00B0F0"/>
                </a:solidFill>
              </a:rPr>
              <a:t>Do any of the working groups have interest in unlicensed in 3.7- 4.2 GHz,  for comments on NPRM?</a:t>
            </a:r>
          </a:p>
          <a:p>
            <a:pPr lvl="1">
              <a:spcBef>
                <a:spcPts val="0"/>
              </a:spcBef>
              <a:buFont typeface="Arial" panose="020B0604020202020204" pitchFamily="34" charset="0"/>
              <a:buChar char="•"/>
            </a:pPr>
            <a:endParaRPr lang="en-US" altLang="en-US" sz="1800" b="1" dirty="0">
              <a:solidFill>
                <a:srgbClr val="00B0F0"/>
              </a:solidFill>
            </a:endParaRPr>
          </a:p>
          <a:p>
            <a:pPr>
              <a:spcBef>
                <a:spcPts val="0"/>
              </a:spcBef>
              <a:buFont typeface="Arial" panose="020B0604020202020204" pitchFamily="34" charset="0"/>
              <a:buChar char="•"/>
            </a:pPr>
            <a:r>
              <a:rPr lang="en-US" altLang="en-US" sz="2000" dirty="0">
                <a:solidFill>
                  <a:schemeClr val="tx1"/>
                </a:solidFill>
              </a:rPr>
              <a:t>New, coming in Sunday: </a:t>
            </a:r>
          </a:p>
          <a:p>
            <a:pPr lvl="1">
              <a:spcBef>
                <a:spcPts val="0"/>
              </a:spcBef>
              <a:buFont typeface="Arial" panose="020B0604020202020204" pitchFamily="34" charset="0"/>
              <a:buChar char="•"/>
            </a:pPr>
            <a:r>
              <a:rPr lang="en-US" altLang="en-US" sz="1800" dirty="0">
                <a:solidFill>
                  <a:schemeClr val="tx1"/>
                </a:solidFill>
              </a:rPr>
              <a:t>Have a request from NCTA (Internet &amp; Television Association) of what we think of Google’s response to our comments on their request for waiver to increase their power at 60GHz, where we have standards.  NCTA agreed with us.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r>
              <a:rPr lang="en-US" altLang="en-US" sz="1800" dirty="0">
                <a:solidFill>
                  <a:schemeClr val="tx1"/>
                </a:solidFill>
              </a:rPr>
              <a:t>IEEE SA has more edits coming on their Position Statement on Additional Spectrum needed for us to review.  This is 3</a:t>
            </a:r>
            <a:r>
              <a:rPr lang="en-US" altLang="en-US" sz="1800" baseline="30000" dirty="0">
                <a:solidFill>
                  <a:schemeClr val="tx1"/>
                </a:solidFill>
              </a:rPr>
              <a:t>rd</a:t>
            </a:r>
            <a:r>
              <a:rPr lang="en-US" altLang="en-US" sz="1800" dirty="0">
                <a:solidFill>
                  <a:schemeClr val="tx1"/>
                </a:solidFill>
              </a:rPr>
              <a:t>/4</a:t>
            </a:r>
            <a:r>
              <a:rPr lang="en-US" altLang="en-US" sz="1800" baseline="30000" dirty="0">
                <a:solidFill>
                  <a:schemeClr val="tx1"/>
                </a:solidFill>
              </a:rPr>
              <a:t>th</a:t>
            </a:r>
            <a:r>
              <a:rPr lang="en-US" altLang="en-US" sz="1800" dirty="0">
                <a:solidFill>
                  <a:schemeClr val="tx1"/>
                </a:solidFill>
              </a:rPr>
              <a:t> time in the past few months. </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4143259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676275" y="383378"/>
            <a:ext cx="7770813" cy="1065213"/>
          </a:xfrm>
        </p:spPr>
        <p:txBody>
          <a:bodyPr/>
          <a:lstStyle/>
          <a:p>
            <a:pPr eaLnBrk="1" hangingPunct="1"/>
            <a:r>
              <a:rPr lang="en-US" sz="2400" dirty="0">
                <a:latin typeface="Times New Roman" charset="0"/>
              </a:rPr>
              <a:t>Agenda – wrap up </a:t>
            </a:r>
          </a:p>
        </p:txBody>
      </p:sp>
      <p:sp>
        <p:nvSpPr>
          <p:cNvPr id="31746" name="Content Placeholder 2"/>
          <p:cNvSpPr>
            <a:spLocks noGrp="1"/>
          </p:cNvSpPr>
          <p:nvPr>
            <p:ph idx="1"/>
          </p:nvPr>
        </p:nvSpPr>
        <p:spPr>
          <a:xfrm>
            <a:off x="696912" y="1524000"/>
            <a:ext cx="7772400" cy="4418015"/>
          </a:xfrm>
        </p:spPr>
        <p:txBody>
          <a:bodyPr/>
          <a:lstStyle/>
          <a:p>
            <a:pPr marL="228600" indent="-171450">
              <a:spcBef>
                <a:spcPts val="0"/>
              </a:spcBef>
              <a:buFont typeface="Arial" panose="020B0604020202020204" pitchFamily="34" charset="0"/>
              <a:buChar char="•"/>
            </a:pPr>
            <a:r>
              <a:rPr lang="en-US" altLang="en-US" sz="2000" dirty="0"/>
              <a:t>802.18 meeting discussion items, cont. </a:t>
            </a:r>
            <a:endParaRPr lang="en-US" altLang="en-US" sz="1800" b="0" dirty="0"/>
          </a:p>
          <a:p>
            <a:pPr>
              <a:spcBef>
                <a:spcPts val="0"/>
              </a:spcBef>
              <a:buFont typeface="Arial" panose="020B0604020202020204" pitchFamily="34" charset="0"/>
              <a:buChar char="•"/>
            </a:pPr>
            <a:r>
              <a:rPr lang="en-US" altLang="en-US" sz="1800" b="0" dirty="0"/>
              <a:t>Invite to TR-51 </a:t>
            </a:r>
            <a:r>
              <a:rPr lang="en-US" sz="1800" b="0" dirty="0"/>
              <a:t>Smart Utility Networks meeting 13 July </a:t>
            </a:r>
            <a:endParaRPr lang="en-US" altLang="en-US" sz="1800" b="0" dirty="0"/>
          </a:p>
          <a:p>
            <a:pPr lvl="1">
              <a:spcBef>
                <a:spcPts val="0"/>
              </a:spcBef>
              <a:buFont typeface="Arial" panose="020B0604020202020204" pitchFamily="34" charset="0"/>
              <a:buChar char="•"/>
            </a:pPr>
            <a:r>
              <a:rPr lang="en-US" altLang="en-US" sz="1800" dirty="0"/>
              <a:t>RSVP needed</a:t>
            </a:r>
          </a:p>
          <a:p>
            <a:pPr lvl="4">
              <a:buFont typeface="Arial" panose="020B0604020202020204" pitchFamily="34" charset="0"/>
              <a:buChar char="•"/>
            </a:pPr>
            <a:endParaRPr lang="en-US" altLang="en-US" sz="1200" dirty="0"/>
          </a:p>
          <a:p>
            <a:pPr>
              <a:buFont typeface="Arial" panose="020B0604020202020204" pitchFamily="34" charset="0"/>
              <a:buChar char="•"/>
            </a:pPr>
            <a:r>
              <a:rPr lang="en-US" altLang="en-US" sz="1800" dirty="0"/>
              <a:t>Thursday:</a:t>
            </a:r>
          </a:p>
          <a:p>
            <a:pPr lvl="4">
              <a:spcBef>
                <a:spcPts val="0"/>
              </a:spcBef>
              <a:buFont typeface="Arial" panose="020B0604020202020204" pitchFamily="34" charset="0"/>
              <a:buChar char="•"/>
            </a:pPr>
            <a:endParaRPr lang="en-US" sz="1000" dirty="0"/>
          </a:p>
          <a:p>
            <a:pPr lvl="1">
              <a:spcBef>
                <a:spcPts val="0"/>
              </a:spcBef>
              <a:buFont typeface="Arial" panose="020B0604020202020204" pitchFamily="34" charset="0"/>
              <a:buChar char="•"/>
            </a:pPr>
            <a:r>
              <a:rPr lang="en-US" sz="1600" dirty="0"/>
              <a:t>Planning to listen to first part of FCC Open Meeting 07:30 to after 08:00. </a:t>
            </a:r>
          </a:p>
          <a:p>
            <a:pPr lvl="1">
              <a:spcBef>
                <a:spcPts val="0"/>
              </a:spcBef>
              <a:buFont typeface="Arial" panose="020B0604020202020204" pitchFamily="34" charset="0"/>
              <a:buChar char="•"/>
            </a:pPr>
            <a:r>
              <a:rPr lang="en-US" altLang="en-US" sz="1600" dirty="0"/>
              <a:t>Topics brought up Tuesday </a:t>
            </a:r>
          </a:p>
          <a:p>
            <a:pPr lvl="1">
              <a:spcBef>
                <a:spcPts val="0"/>
              </a:spcBef>
              <a:buFont typeface="Arial" panose="020B0604020202020204" pitchFamily="34" charset="0"/>
              <a:buChar char="•"/>
            </a:pPr>
            <a:endParaRPr lang="en-US" altLang="en-US" sz="1600" b="0" dirty="0"/>
          </a:p>
          <a:p>
            <a:pPr lvl="1">
              <a:spcBef>
                <a:spcPts val="0"/>
              </a:spcBef>
              <a:buFont typeface="Arial" panose="020B0604020202020204" pitchFamily="34" charset="0"/>
              <a:buChar char="•"/>
            </a:pPr>
            <a:r>
              <a:rPr lang="en-US" altLang="en-US" sz="1600" b="0" dirty="0"/>
              <a:t>Adjust time for teleconferences</a:t>
            </a:r>
          </a:p>
          <a:p>
            <a:pPr lvl="1">
              <a:spcBef>
                <a:spcPts val="0"/>
              </a:spcBef>
              <a:buFont typeface="Arial" panose="020B0604020202020204" pitchFamily="34" charset="0"/>
              <a:buChar char="•"/>
            </a:pPr>
            <a:r>
              <a:rPr lang="en-US" altLang="en-US" sz="1600" b="0" dirty="0"/>
              <a:t>Motion for teleconferences though December 2018</a:t>
            </a:r>
          </a:p>
          <a:p>
            <a:pPr lvl="4">
              <a:buFont typeface="Arial" panose="020B0604020202020204" pitchFamily="34" charset="0"/>
              <a:buChar char="•"/>
            </a:pPr>
            <a:endParaRPr lang="en-US" altLang="en-US" dirty="0"/>
          </a:p>
          <a:p>
            <a:pPr>
              <a:buFont typeface="Arial" panose="020B0604020202020204" pitchFamily="34" charset="0"/>
              <a:buChar char="•"/>
            </a:pPr>
            <a:r>
              <a:rPr lang="en-US" altLang="en-US" sz="1800" dirty="0"/>
              <a:t>Actions required</a:t>
            </a:r>
          </a:p>
          <a:p>
            <a:pPr lvl="1">
              <a:buFont typeface="Arial" panose="020B0604020202020204" pitchFamily="34" charset="0"/>
              <a:buChar char="•"/>
            </a:pPr>
            <a:r>
              <a:rPr lang="en-US" altLang="en-US" sz="1800" dirty="0"/>
              <a:t>TBD – TAG to decide based on discussion items</a:t>
            </a:r>
          </a:p>
          <a:p>
            <a:pPr lvl="4">
              <a:buFont typeface="Arial" panose="020B0604020202020204" pitchFamily="34" charset="0"/>
              <a:buChar char="•"/>
            </a:pPr>
            <a:endParaRPr lang="en-US" altLang="en-US" dirty="0"/>
          </a:p>
          <a:p>
            <a:pPr>
              <a:buFont typeface="Arial" panose="020B0604020202020204" pitchFamily="34" charset="0"/>
              <a:buChar char="•"/>
            </a:pPr>
            <a:r>
              <a:rPr lang="en-US" altLang="en-US" sz="2000" b="0" dirty="0"/>
              <a:t>AOB and Adjourn</a:t>
            </a:r>
            <a:endParaRPr lang="en-US" altLang="en-US" b="0" dirty="0"/>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July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162758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802.19 and others met to discuss the topic.</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100" dirty="0">
                <a:hlinkClick r:id="rId2"/>
              </a:rPr>
              <a:t>https://mentor.ieee.org/802-ec/dcn/18/ec-18-0133-00-00EC-how-can-ieee-802-get-to-a-single-voice-for-6ghz-band.pptx</a:t>
            </a:r>
            <a:r>
              <a:rPr lang="en-US" sz="1100" dirty="0"/>
              <a:t> </a:t>
            </a:r>
          </a:p>
          <a:p>
            <a:pPr>
              <a:buFont typeface="Arial" panose="020B0604020202020204" pitchFamily="34" charset="0"/>
              <a:buChar char="•"/>
            </a:pPr>
            <a:r>
              <a:rPr lang="en-US" sz="1800" dirty="0"/>
              <a:t>Next steps </a:t>
            </a:r>
          </a:p>
          <a:p>
            <a:pPr>
              <a:buFont typeface="Arial" panose="020B0604020202020204" pitchFamily="34" charset="0"/>
              <a:buChar char="•"/>
            </a:pPr>
            <a:r>
              <a:rPr lang="en-US" sz="1600" dirty="0"/>
              <a:t>802.19/802.11ax, will work through the 802.11ax coexistence document through the process so it is updated, passes 802.19 and can be in an upcoming 802.11ax letter ballot.   (802.18 will stay involved) </a:t>
            </a:r>
          </a:p>
          <a:p>
            <a:pPr>
              <a:buFont typeface="Arial" panose="020B0604020202020204" pitchFamily="34" charset="0"/>
              <a:buChar char="•"/>
            </a:pPr>
            <a:endParaRPr lang="en-US" sz="1600" dirty="0"/>
          </a:p>
          <a:p>
            <a:pPr>
              <a:buFont typeface="Arial" panose="020B0604020202020204" pitchFamily="34" charset="0"/>
              <a:buChar char="•"/>
            </a:pPr>
            <a:r>
              <a:rPr lang="en-US" sz="1600" dirty="0"/>
              <a:t>Once the 802.11ax coexistence document is approved, 802.18 can work possible comments.</a:t>
            </a:r>
          </a:p>
          <a:p>
            <a:pPr lvl="1">
              <a:buFont typeface="Arial" panose="020B0604020202020204" pitchFamily="34" charset="0"/>
              <a:buChar char="•"/>
            </a:pPr>
            <a:r>
              <a:rPr lang="en-US" sz="1600" dirty="0"/>
              <a:t>However until the NPRM actually comes out, we will not be sure what is in them exactly to know just how to do final comments.</a:t>
            </a:r>
            <a:endParaRPr lang="en-US" sz="1050" dirty="0"/>
          </a:p>
          <a:p>
            <a:pPr lvl="5">
              <a:buFont typeface="Arial" panose="020B0604020202020204" pitchFamily="34" charset="0"/>
              <a:buChar char="•"/>
            </a:pPr>
            <a:endParaRPr lang="en-US" sz="800" dirty="0"/>
          </a:p>
          <a:p>
            <a:pPr>
              <a:buFont typeface="Arial" panose="020B0604020202020204" pitchFamily="34" charset="0"/>
              <a:buChar char="•"/>
            </a:pPr>
            <a:r>
              <a:rPr lang="en-US" sz="1600" dirty="0"/>
              <a:t>Timing?  Until the NPRM is published in the Federal Register, no way to speculate very close the date comments will be due.</a:t>
            </a:r>
          </a:p>
          <a:p>
            <a:pPr lvl="1">
              <a:buFont typeface="Arial" panose="020B0604020202020204" pitchFamily="34" charset="0"/>
              <a:buChar char="•"/>
            </a:pPr>
            <a:r>
              <a:rPr lang="en-US" sz="16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July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Next meetings</a:t>
            </a:r>
          </a:p>
        </p:txBody>
      </p:sp>
      <p:sp>
        <p:nvSpPr>
          <p:cNvPr id="3" name="Content Placeholder 2"/>
          <p:cNvSpPr>
            <a:spLocks noGrp="1"/>
          </p:cNvSpPr>
          <p:nvPr>
            <p:ph idx="1"/>
          </p:nvPr>
        </p:nvSpPr>
        <p:spPr>
          <a:xfrm>
            <a:off x="689994" y="1233646"/>
            <a:ext cx="8115301" cy="4113213"/>
          </a:xfrm>
        </p:spPr>
        <p:txBody>
          <a:bodyPr/>
          <a:lstStyle/>
          <a:p>
            <a:pPr>
              <a:buFont typeface="Arial" panose="020B0604020202020204" pitchFamily="34" charset="0"/>
              <a:buChar char="•"/>
            </a:pPr>
            <a:r>
              <a:rPr lang="en-US" sz="2000" dirty="0"/>
              <a:t>The next face to face meeting of the 802.18 RR-TAG will be at the IEEE 802 Interim 11-13 Sept 2018 at the Hilton Waikoloa Village, Kona, HI, USA</a:t>
            </a:r>
          </a:p>
          <a:p>
            <a:pPr lvl="1">
              <a:buFont typeface="Arial" panose="020B0604020202020204" pitchFamily="34" charset="0"/>
              <a:buChar char="•"/>
            </a:pPr>
            <a:r>
              <a:rPr lang="en-US" sz="1800" dirty="0"/>
              <a:t>Usual time slots, Tuesday AM2 and Thursday AM1 (-2)</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19 July 2018 – </a:t>
            </a:r>
            <a:r>
              <a:rPr lang="en-US" sz="2000" i="1" u="sng" dirty="0"/>
              <a:t>_</a:t>
            </a:r>
            <a:r>
              <a:rPr lang="en-US" sz="2000" i="1" u="sng" dirty="0">
                <a:highlight>
                  <a:srgbClr val="FFFF00"/>
                </a:highlight>
              </a:rPr>
              <a:t>tbd</a:t>
            </a:r>
            <a:r>
              <a:rPr lang="en-US" sz="2000" i="1" u="sng" dirty="0"/>
              <a:t>_</a:t>
            </a:r>
            <a:r>
              <a:rPr lang="en-US" sz="2000" dirty="0"/>
              <a:t> ET (14:30 or 15:00) </a:t>
            </a:r>
          </a:p>
          <a:p>
            <a:pPr lvl="1">
              <a:buFont typeface="Arial" panose="020B0604020202020204" pitchFamily="34" charset="0"/>
              <a:buChar char="•"/>
            </a:pPr>
            <a:r>
              <a:rPr lang="en-US" sz="1800" dirty="0"/>
              <a:t>Call in info: </a:t>
            </a:r>
            <a:r>
              <a:rPr lang="en-US" sz="1800" dirty="0">
                <a:hlinkClick r:id="rId2"/>
              </a:rPr>
              <a:t>https://mentor.ieee.org/802.18/dcn/16/18-16-0038-09-0000-teleconference-call-in-info.pptx</a:t>
            </a:r>
            <a:r>
              <a:rPr lang="en-US" sz="1800" dirty="0"/>
              <a:t>  or the latest. </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a:t>Jay Holcomb (Itron)</a:t>
            </a:r>
            <a:endParaRPr lang="en-GB" dirty="0"/>
          </a:p>
        </p:txBody>
      </p:sp>
      <p:sp>
        <p:nvSpPr>
          <p:cNvPr id="6" name="Date Placeholder 5"/>
          <p:cNvSpPr>
            <a:spLocks noGrp="1"/>
          </p:cNvSpPr>
          <p:nvPr>
            <p:ph type="dt" idx="15"/>
          </p:nvPr>
        </p:nvSpPr>
        <p:spPr/>
        <p:txBody>
          <a:bodyPr/>
          <a:lstStyle/>
          <a:p>
            <a:r>
              <a:rPr lang="en-US"/>
              <a:t>July 2018 Plenary</a:t>
            </a:r>
            <a:endParaRPr lang="en-GB" dirty="0"/>
          </a:p>
        </p:txBody>
      </p:sp>
    </p:spTree>
    <p:extLst>
      <p:ext uri="{BB962C8B-B14F-4D97-AF65-F5344CB8AC3E}">
        <p14:creationId xmlns:p14="http://schemas.microsoft.com/office/powerpoint/2010/main" val="2080679947"/>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66833</TotalTime>
  <Words>886</Words>
  <Application>Microsoft Office PowerPoint</Application>
  <PresentationFormat>On-screen Show (4:3)</PresentationFormat>
  <Paragraphs>126</Paragraphs>
  <Slides>8</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5" baseType="lpstr">
      <vt:lpstr>Arial Unicode MS</vt:lpstr>
      <vt:lpstr>MS Gothic</vt:lpstr>
      <vt:lpstr>Arial</vt:lpstr>
      <vt:lpstr>Times New Roman</vt:lpstr>
      <vt:lpstr>Wingdings</vt:lpstr>
      <vt:lpstr>Office Theme</vt:lpstr>
      <vt:lpstr>Document</vt:lpstr>
      <vt:lpstr>IEEE 802.18 RR-TAG EC Opening Report</vt:lpstr>
      <vt:lpstr>802.18 Radio Regulatory Advisory Group – RR-TAG</vt:lpstr>
      <vt:lpstr>Agenda - items</vt:lpstr>
      <vt:lpstr>Agenda – items </vt:lpstr>
      <vt:lpstr>Agenda – wrap up </vt:lpstr>
      <vt:lpstr>IEEE 802 – Can we get to a Single Voice on 6GHz?</vt:lpstr>
      <vt:lpstr>IEEE 802 – Can we get to a Single Voice on 6GHz?</vt:lpstr>
      <vt:lpstr>Next meetings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405</cp:revision>
  <cp:lastPrinted>2017-08-03T16:59:47Z</cp:lastPrinted>
  <dcterms:created xsi:type="dcterms:W3CDTF">2016-03-03T14:54:45Z</dcterms:created>
  <dcterms:modified xsi:type="dcterms:W3CDTF">2018-07-09T15:33:48Z</dcterms:modified>
</cp:coreProperties>
</file>