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374" r:id="rId2"/>
    <p:sldId id="423" r:id="rId3"/>
    <p:sldId id="454" r:id="rId4"/>
    <p:sldId id="489" r:id="rId5"/>
    <p:sldId id="421" r:id="rId6"/>
    <p:sldId id="479" r:id="rId7"/>
    <p:sldId id="417" r:id="rId8"/>
    <p:sldId id="487" r:id="rId9"/>
    <p:sldId id="430" r:id="rId10"/>
    <p:sldId id="422" r:id="rId11"/>
    <p:sldId id="465" r:id="rId12"/>
    <p:sldId id="259" r:id="rId13"/>
    <p:sldId id="432" r:id="rId14"/>
    <p:sldId id="488" r:id="rId15"/>
    <p:sldId id="434" r:id="rId16"/>
    <p:sldId id="459" r:id="rId17"/>
    <p:sldId id="473" r:id="rId18"/>
    <p:sldId id="474" r:id="rId19"/>
    <p:sldId id="278" r:id="rId20"/>
    <p:sldId id="280" r:id="rId21"/>
    <p:sldId id="279" r:id="rId22"/>
    <p:sldId id="483" r:id="rId23"/>
    <p:sldId id="484" r:id="rId24"/>
    <p:sldId id="283" r:id="rId25"/>
    <p:sldId id="462" r:id="rId26"/>
    <p:sldId id="463" r:id="rId27"/>
    <p:sldId id="416" r:id="rId28"/>
    <p:sldId id="431" r:id="rId29"/>
    <p:sldId id="429" r:id="rId30"/>
    <p:sldId id="449" r:id="rId31"/>
    <p:sldId id="464" r:id="rId32"/>
    <p:sldId id="461" r:id="rId33"/>
    <p:sldId id="400" r:id="rId34"/>
    <p:sldId id="450" r:id="rId35"/>
    <p:sldId id="451" r:id="rId36"/>
    <p:sldId id="443" r:id="rId37"/>
    <p:sldId id="460" r:id="rId38"/>
    <p:sldId id="48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76" autoAdjust="0"/>
    <p:restoredTop sz="94090" autoAdjust="0"/>
  </p:normalViewPr>
  <p:slideViewPr>
    <p:cSldViewPr showGuides="1">
      <p:cViewPr>
        <p:scale>
          <a:sx n="83" d="100"/>
          <a:sy n="83" d="100"/>
        </p:scale>
        <p:origin x="9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6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05.html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07.html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22624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Circulated to EC in http://www.ieee802.org/secmail/msg22575.html on July 3rd.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00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GB" dirty="0">
                <a:latin typeface="Times New Roman" charset="0"/>
              </a:rPr>
              <a:t>LLC Encapsulation </a:t>
            </a:r>
            <a:r>
              <a:rPr lang="en-GB" dirty="0" err="1">
                <a:latin typeface="Times New Roman" charset="0"/>
              </a:rPr>
              <a:t>EtherType</a:t>
            </a:r>
            <a:endParaRPr lang="en-GB" dirty="0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25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818010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Expecting final recirculation to be clean, as 100% approval.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859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P802.1CM TSN for Fronthaul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394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MEF CFM YANG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858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New liaison partner.  Subject: 60802 Joint Project on TSN Profile for Industrial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649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Response to their liaison LS123 on CFM Data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285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Circulated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http://www.ieee802.org/secmail/msg22605.html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Monday 9 July 18:04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743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eBlast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release circulation: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http://www.ieee802.org/secmail/msg22607.html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Monday 9 July 23:45 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859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5A4C3C9-BDA8-4C74-A171-C124D56F9A80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2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90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549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Responses to PAR comments: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http://www.ieee802.org/secmail/msg22624.html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Wednesday 17:02 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15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570464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807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report is for D1.3, and shows the unsatisfied comments from the initial sponsor ballot (which was D1.2).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893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231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Std 802 is referenced in the base. This amendment adds the missing entry in the normative references as a bugfix, allowed by PAR scope.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78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687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ec-18-0115-03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/>
                </a:solidFill>
              </a:rPr>
              <a:t>ec-18-0115-03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86-00-ecsg-proposed-par-and-5c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f-drafts/d2/802-1cf-d2-1-dis.pdf" TargetMode="External"/><Relationship Id="rId2" Type="http://schemas.openxmlformats.org/officeDocument/2006/relationships/hyperlink" Target="http://www.ieee802.org/1/files/private/cf-drafts/d2/802-1cf-d2-0-di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4/new-802-1AS-rev-draft-csd-1114-v2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s-rev-drafts/d7/802-1AS-rev-d7-0-dis-v0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emf"/><Relationship Id="rId4" Type="http://schemas.openxmlformats.org/officeDocument/2006/relationships/hyperlink" Target="http://www.ieee802.org/1/files/private/as-rev-drafts/d7/802-1AS-rev-d7-0-dis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e-rev-drafts/d1/802-1AE-rev-d1-3-di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0-00-ACSD-802-1xck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xck-drafts/d2/802-1Xck-d2-1-dis-v0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2-00-ACSD-802-1qcn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y-drafts/d2/802-1Qcy-d2-3-dis-v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3GPP-RAN3-0718-v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MEF-CFM-YANG-0718-v0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OPCF-0718-v01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ITU-T-SG15-LS123-CFM-Data-Models-0718-v01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cm-draft-press-release-0718-v01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60802-draft-cfp-0718-v01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cf-messenger-1st-par-extension-v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cr-PAR-modification-0718-v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056-00-ACSD-802-1qcr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cz-PAR-0718-v0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8/cz-CSD-0718-v0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d-PAR-0718-v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8/dd-CSD-0718-v0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802.1 consent agenda Motions for EC agenda, including supporting material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257800"/>
            <a:ext cx="6400800" cy="990600"/>
          </a:xfrm>
        </p:spPr>
        <p:txBody>
          <a:bodyPr/>
          <a:lstStyle/>
          <a:p>
            <a:pPr algn="l">
              <a:buFont typeface="Monotype Sorts"/>
              <a:buNone/>
            </a:pPr>
            <a:r>
              <a:rPr lang="en-US" altLang="en-US" sz="2400" i="1" dirty="0"/>
              <a:t>Closing IEEE 802 EC</a:t>
            </a:r>
            <a:br>
              <a:rPr lang="en-US" altLang="en-US" sz="2400" i="1" dirty="0"/>
            </a:br>
            <a:r>
              <a:rPr lang="en-US" altLang="en-US" sz="2400" i="1" dirty="0"/>
              <a:t>July 2018, San Diego</a:t>
            </a:r>
          </a:p>
        </p:txBody>
      </p:sp>
    </p:spTree>
    <p:extLst>
      <p:ext uri="{BB962C8B-B14F-4D97-AF65-F5344CB8AC3E}">
        <p14:creationId xmlns:p14="http://schemas.microsoft.com/office/powerpoint/2010/main" val="80569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Sponsor Ballot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619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r>
              <a:rPr lang="en-GB" dirty="0"/>
              <a:t>5.0205 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63040"/>
            <a:ext cx="7772400" cy="493776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Conditionally approve sending P802.1CF/D2.2 to Sponsor Ballot</a:t>
            </a:r>
          </a:p>
          <a:p>
            <a:r>
              <a:rPr lang="en-US" sz="2800" dirty="0"/>
              <a:t>Confirm the CSD for P802.1CF in </a:t>
            </a:r>
            <a:r>
              <a:rPr lang="en-US" sz="2800" dirty="0">
                <a:hlinkClick r:id="rId3"/>
              </a:rPr>
              <a:t>https://mentor.ieee.org/omniran/dcn/13/omniran-13-0086-00-ecsg-proposed-par-and-5c.docx</a:t>
            </a:r>
            <a:endParaRPr lang="en-US" sz="28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Max </a:t>
            </a:r>
            <a:r>
              <a:rPr lang="en-GB" sz="2200" dirty="0" err="1">
                <a:latin typeface="Arial" charset="0"/>
              </a:rPr>
              <a:t>Reigel</a:t>
            </a:r>
            <a:r>
              <a:rPr lang="en-GB" sz="2200" dirty="0">
                <a:latin typeface="Arial" charset="0"/>
              </a:rPr>
              <a:t>  Second: Hao Wang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	(y/n/a):     36, 0, 2 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Confirm the CSD 	(y/n/a):     38, 0, 2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200" dirty="0">
                <a:latin typeface="Arial" charset="0"/>
              </a:rPr>
              <a:t>In the EC, mover: John Messenger Second: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2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744B-5662-6E4F-A1CC-BB0BEA85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information P802.1CF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364D-998E-844D-B3BC-BAFF0FBF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137600" cy="511189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Last WG recirculation on D2.1 closed July 5</a:t>
            </a:r>
            <a:r>
              <a:rPr lang="en-US" sz="2800" baseline="30000" dirty="0"/>
              <a:t>th</a:t>
            </a:r>
            <a:endParaRPr lang="en-US" sz="2800" dirty="0"/>
          </a:p>
          <a:p>
            <a:pPr lvl="1"/>
            <a:r>
              <a:rPr lang="en-US" sz="2400" dirty="0"/>
              <a:t>100% approval (&gt; 75%),</a:t>
            </a:r>
          </a:p>
          <a:p>
            <a:pPr lvl="1"/>
            <a:r>
              <a:rPr lang="en-US" sz="2400" dirty="0"/>
              <a:t>80% response rate (&gt; 50%),</a:t>
            </a:r>
          </a:p>
          <a:p>
            <a:pPr lvl="1"/>
            <a:r>
              <a:rPr lang="en-US" sz="2400" dirty="0"/>
              <a:t>no technical, </a:t>
            </a:r>
            <a:br>
              <a:rPr lang="en-US" sz="2400" dirty="0"/>
            </a:br>
            <a:r>
              <a:rPr lang="en-US" sz="2400" dirty="0"/>
              <a:t>no technical required, </a:t>
            </a:r>
            <a:br>
              <a:rPr lang="en-US" sz="2400" dirty="0"/>
            </a:br>
            <a:r>
              <a:rPr lang="en-US" sz="2400" dirty="0"/>
              <a:t>no editorial required</a:t>
            </a:r>
            <a:br>
              <a:rPr lang="en-US" sz="2400" dirty="0"/>
            </a:br>
            <a:r>
              <a:rPr lang="en-US" sz="2400" dirty="0"/>
              <a:t>comments.</a:t>
            </a:r>
          </a:p>
          <a:p>
            <a:pPr lvl="1"/>
            <a:r>
              <a:rPr lang="en-US" sz="2400" dirty="0"/>
              <a:t>no unresolved comments</a:t>
            </a:r>
          </a:p>
          <a:p>
            <a:pPr lvl="1"/>
            <a:r>
              <a:rPr lang="en-US" sz="2400" dirty="0"/>
              <a:t>no DISAPPROVE vote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200" dirty="0"/>
              <a:t>D2.0 comment resolution:</a:t>
            </a:r>
          </a:p>
          <a:p>
            <a:pPr lvl="1"/>
            <a:r>
              <a:rPr lang="en-US" sz="1700" dirty="0">
                <a:hlinkClick r:id="rId2"/>
              </a:rPr>
              <a:t>http://www.ieee802.org/1/files/private/cf-drafts/d2/802-1cf-d2-0-dis.pdf</a:t>
            </a:r>
            <a:endParaRPr lang="en-US" sz="1700" dirty="0"/>
          </a:p>
          <a:p>
            <a:r>
              <a:rPr lang="en-US" sz="2200" dirty="0"/>
              <a:t>D2.1 comment resolution:</a:t>
            </a:r>
          </a:p>
          <a:p>
            <a:pPr lvl="1"/>
            <a:r>
              <a:rPr lang="en-US" sz="1700" dirty="0">
                <a:hlinkClick r:id="rId3"/>
              </a:rPr>
              <a:t>http://www.ieee802.org/1/files/private/cf-drafts/d2/802-1cf-d2-1-dis.pdf</a:t>
            </a:r>
            <a:endParaRPr lang="en-US" sz="1700" dirty="0"/>
          </a:p>
          <a:p>
            <a:r>
              <a:rPr lang="en-US" sz="2100" dirty="0"/>
              <a:t>WG Recirculation ballot in July; comment resolution July 30</a:t>
            </a:r>
            <a:r>
              <a:rPr lang="en-US" sz="2100" baseline="30000" dirty="0"/>
              <a:t>th</a:t>
            </a:r>
            <a:r>
              <a:rPr lang="en-US" sz="2100" dirty="0"/>
              <a:t> </a:t>
            </a:r>
            <a:r>
              <a:rPr lang="en-US" sz="2100" dirty="0" err="1"/>
              <a:t>concall</a:t>
            </a:r>
            <a:endParaRPr lang="en-US" sz="2100" dirty="0"/>
          </a:p>
          <a:p>
            <a:r>
              <a:rPr lang="en-US" sz="2100" dirty="0"/>
              <a:t>Possible second recirculation ballot in August with comment resolution at the September interim meeting if required.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5C74D7-58B3-6340-AA85-5771840204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60032" y="1772816"/>
          <a:ext cx="3581400" cy="3040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9150">
                  <a:extLst>
                    <a:ext uri="{9D8B030D-6E8A-4147-A177-3AD203B41FA5}">
                      <a16:colId xmlns:a16="http://schemas.microsoft.com/office/drawing/2014/main" val="3260488552"/>
                    </a:ext>
                  </a:extLst>
                </a:gridCol>
                <a:gridCol w="816811">
                  <a:extLst>
                    <a:ext uri="{9D8B030D-6E8A-4147-A177-3AD203B41FA5}">
                      <a16:colId xmlns:a16="http://schemas.microsoft.com/office/drawing/2014/main" val="3698106043"/>
                    </a:ext>
                  </a:extLst>
                </a:gridCol>
                <a:gridCol w="675439">
                  <a:extLst>
                    <a:ext uri="{9D8B030D-6E8A-4147-A177-3AD203B41FA5}">
                      <a16:colId xmlns:a16="http://schemas.microsoft.com/office/drawing/2014/main" val="1366179196"/>
                    </a:ext>
                  </a:extLst>
                </a:gridCol>
              </a:tblGrid>
              <a:tr h="1270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noProof="0">
                          <a:effectLst/>
                        </a:rPr>
                        <a:t>CATEGORY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All responses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259385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Total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% 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6872506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YES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22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100%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6833972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01251749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ABSTAIN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23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83070539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No. of voting members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55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Voters responding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44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80%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3390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 officio votes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2792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 of comments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48735035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991308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5600413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</a:rPr>
                        <a:t> 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41332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84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5.0206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P802.1AS-Rev D8.0 to Sponsor Ballot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Confirm the CSD for P802.1AS-Rev in </a:t>
            </a:r>
            <a:r>
              <a:rPr lang="en-US" sz="2800" dirty="0">
                <a:hlinkClick r:id="rId2"/>
              </a:rPr>
              <a:t>http://www.ieee802.org/1/files/public/docs2014/new-802-1AS-rev-draft-csd-1114-v2.pptx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P802.1AS-Rev D7.0 had 88% approval at the end of the last WG ballot</a:t>
            </a:r>
          </a:p>
          <a:p>
            <a:pPr fontAlgn="t"/>
            <a:r>
              <a:rPr lang="en-US" sz="2800" dirty="0"/>
              <a:t>In the WG (y/n/a): 38, 0, 1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Geoff Garner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49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15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WG ballot closed: 7 May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4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Response rate requirement met (75% &gt; 50%)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Comment resolution available here: </a:t>
            </a:r>
            <a:r>
              <a:rPr lang="en-US" sz="2000" dirty="0">
                <a:hlinkClick r:id="rId3"/>
              </a:rPr>
              <a:t>http://www.ieee802.org/1/files/private/as-rev-drafts/d7/802-1AS-rev-d7-0-dis-v01.pdf</a:t>
            </a:r>
            <a:r>
              <a:rPr lang="en-US" sz="2000" dirty="0"/>
              <a:t> </a:t>
            </a:r>
            <a:endParaRPr lang="en-US" sz="2000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during the September Interim and on the TSN TG calls. A possible final recirculation in September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0" y="163116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E8D8D5-6604-45CF-8DE1-D47BAE9326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490" y="2077591"/>
            <a:ext cx="3627915" cy="212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3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votes:</a:t>
            </a:r>
          </a:p>
          <a:p>
            <a:pPr lvl="1"/>
            <a:r>
              <a:rPr lang="en-US" dirty="0" err="1"/>
              <a:t>Boiger</a:t>
            </a:r>
            <a:r>
              <a:rPr lang="en-US" dirty="0"/>
              <a:t>, Christian</a:t>
            </a:r>
          </a:p>
          <a:p>
            <a:pPr lvl="1"/>
            <a:r>
              <a:rPr lang="en-US" dirty="0"/>
              <a:t>Cummings, Rodney</a:t>
            </a:r>
          </a:p>
          <a:p>
            <a:pPr lvl="1"/>
            <a:r>
              <a:rPr lang="en-US" dirty="0"/>
              <a:t>Gunther, Craig</a:t>
            </a:r>
          </a:p>
          <a:p>
            <a:pPr lvl="1"/>
            <a:r>
              <a:rPr lang="en-US" dirty="0"/>
              <a:t>Pannell, Don</a:t>
            </a:r>
          </a:p>
          <a:p>
            <a:pPr lvl="1"/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9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</a:t>
            </a:r>
            <a:r>
              <a:rPr lang="en-CA" altLang="en-US" sz="4800" dirty="0" err="1"/>
              <a:t>RevCom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7268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5.0207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sending P802.1AE-Rev D1.3 to RevCom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This maintenance PAR has no CSD.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P802.1AE-Rev D1.3 had 98% approval at the end of the last sponsor recirculation ballot </a:t>
            </a:r>
          </a:p>
          <a:p>
            <a:pPr fontAlgn="t"/>
            <a:endParaRPr lang="en-US" sz="2800" dirty="0"/>
          </a:p>
          <a:p>
            <a:pPr fontAlgn="t"/>
            <a:r>
              <a:rPr lang="en-US" sz="2800" dirty="0"/>
              <a:t>In the WG </a:t>
            </a:r>
            <a:r>
              <a:rPr lang="en-US" dirty="0"/>
              <a:t>(y/n/a): 39, 0, 0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Weis</a:t>
            </a:r>
            <a:r>
              <a:rPr lang="hu-HU" sz="2400" dirty="0"/>
              <a:t> </a:t>
            </a:r>
            <a:r>
              <a:rPr lang="en-GB" sz="2400" dirty="0"/>
              <a:t>	Second: McIntosh</a:t>
            </a:r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1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sz="3200" dirty="0"/>
              <a:t>for </a:t>
            </a:r>
            <a:br>
              <a:rPr lang="en-US" sz="3200" dirty="0"/>
            </a:br>
            <a:r>
              <a:rPr lang="en-US" sz="3200" dirty="0"/>
              <a:t>P802.1AE-Rev to RevCom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BDE83-3C3B-4790-A9B4-023B20A4426C}"/>
              </a:ext>
            </a:extLst>
          </p:cNvPr>
          <p:cNvSpPr/>
          <p:nvPr/>
        </p:nvSpPr>
        <p:spPr>
          <a:xfrm>
            <a:off x="228600" y="1676400"/>
            <a:ext cx="373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800" dirty="0"/>
              <a:t>See</a:t>
            </a:r>
            <a:r>
              <a:rPr lang="en-US" sz="3600" dirty="0"/>
              <a:t> 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dirty="0">
                <a:hlinkClick r:id="rId3"/>
              </a:rPr>
              <a:t>http://www.ieee802.org/1/files/private/ae-rev-drafts/d1/802-1AE-rev-d1-3-dis.pdf</a:t>
            </a:r>
            <a:br>
              <a:rPr lang="en-US" sz="1800" dirty="0"/>
            </a:br>
            <a:r>
              <a:rPr lang="en-US" sz="2800" dirty="0"/>
              <a:t>for supporting documentation.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000" dirty="0"/>
              <a:t>1 outstanding Disapprove with 4 Must Be Satisfied comments on initial Sponsor Ballot.</a:t>
            </a:r>
          </a:p>
        </p:txBody>
      </p:sp>
      <p:pic>
        <p:nvPicPr>
          <p:cNvPr id="7" name="Picture 6" descr="Screen Shot 2018-06-24 at 4.25.08 PM.png">
            <a:extLst>
              <a:ext uri="{FF2B5EF4-FFF2-40B4-BE49-F238E27FC236}">
                <a16:creationId xmlns:a16="http://schemas.microsoft.com/office/drawing/2014/main" id="{096E581C-468B-4D28-AF6D-49E693776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47800"/>
            <a:ext cx="433673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7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(1)</a:t>
            </a:r>
          </a:p>
        </p:txBody>
      </p:sp>
      <p:pic>
        <p:nvPicPr>
          <p:cNvPr id="4" name="Picture 3" descr="Screen Shot 2018-06-24 at 4.35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66294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5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/>
              <a:t>Agenda - 1</a:t>
            </a:r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PARs to </a:t>
            </a:r>
            <a:r>
              <a:rPr lang="en-US" sz="2000" dirty="0" err="1"/>
              <a:t>NesCom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5.0201 P802.1CF PAR extension: </a:t>
            </a:r>
            <a:r>
              <a:rPr lang="en-GB" sz="1400" dirty="0"/>
              <a:t>Recommended Practice for Network Reference Model and Functional Description of IEEE 802 Access Network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5.0202 P802.1Qcr PAR modification – Amendment: </a:t>
            </a:r>
            <a:r>
              <a:rPr lang="en-GB" sz="1400" dirty="0"/>
              <a:t>Asynchronous Traffic Shaping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5.0203 P802.1Qcz PAR – Amendment: </a:t>
            </a:r>
            <a:r>
              <a:rPr lang="en-GB" sz="1400" dirty="0"/>
              <a:t>Congestion Isolation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5.0204 P802.1Qdd PAR - </a:t>
            </a:r>
            <a:r>
              <a:rPr lang="en-GB" sz="1400" dirty="0"/>
              <a:t>Amendment: Resource Allocation Protocol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Sponsor ballot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5.0205 IEEE P802.1CF - </a:t>
            </a:r>
            <a:r>
              <a:rPr lang="en-GB" sz="1600" dirty="0"/>
              <a:t>Recommended Practice for Network Reference Model and Functional Description of IEEE 802 Access Network (conditional)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5.0206 IEEE P802.1AS-Rev - </a:t>
            </a:r>
            <a:r>
              <a:rPr lang="en-GB" sz="1600" dirty="0"/>
              <a:t>Timing and Synchronization for Time-Sensitive Applications (conditional)</a:t>
            </a:r>
            <a:endParaRPr lang="en-US" sz="16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129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(2)</a:t>
            </a:r>
          </a:p>
        </p:txBody>
      </p:sp>
      <p:pic>
        <p:nvPicPr>
          <p:cNvPr id="2" name="Picture 1" descr="Screen Shot 2018-06-24 at 4.37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6629400" cy="2432807"/>
          </a:xfrm>
          <a:prstGeom prst="rect">
            <a:avLst/>
          </a:prstGeom>
        </p:spPr>
      </p:pic>
      <p:pic>
        <p:nvPicPr>
          <p:cNvPr id="5" name="Picture 4" descr="Screen Shot 2018-06-24 at 4.36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17032"/>
            <a:ext cx="6629400" cy="26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(3)</a:t>
            </a:r>
          </a:p>
        </p:txBody>
      </p:sp>
      <p:pic>
        <p:nvPicPr>
          <p:cNvPr id="6" name="Picture 5" descr="Screen Shot 2018-06-24 at 4.36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6731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00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5.0208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r>
              <a:rPr lang="en-US" sz="2800" dirty="0"/>
              <a:t>Conditionally approve sending P802.1Xck D2.2 to RevCom</a:t>
            </a:r>
          </a:p>
          <a:p>
            <a:r>
              <a:rPr lang="en-US" sz="2800" dirty="0"/>
              <a:t>Approve CSD documentation in</a:t>
            </a:r>
            <a:endParaRPr lang="en-US" sz="1700" dirty="0"/>
          </a:p>
          <a:p>
            <a:pPr marL="400050" lvl="1" indent="0">
              <a:buNone/>
            </a:pPr>
            <a:r>
              <a:rPr lang="en-US" sz="1900" dirty="0">
                <a:hlinkClick r:id="rId2"/>
              </a:rPr>
              <a:t>https://mentor.ieee.org/802-ec/dcn/15/ec-15-0070-00-ACSD-802-1xck.docx</a:t>
            </a: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</a:p>
          <a:p>
            <a:pPr fontAlgn="t"/>
            <a:r>
              <a:rPr lang="en-US" sz="2800" dirty="0"/>
              <a:t>In the WG </a:t>
            </a:r>
            <a:r>
              <a:rPr lang="en-GB" sz="2400" dirty="0"/>
              <a:t>Proposed: Seaman</a:t>
            </a:r>
            <a:r>
              <a:rPr lang="hu-HU" sz="2400" dirty="0"/>
              <a:t> </a:t>
            </a:r>
            <a:r>
              <a:rPr lang="en-GB" sz="2400" dirty="0"/>
              <a:t>	Second: </a:t>
            </a:r>
            <a:r>
              <a:rPr lang="en-US" sz="2400" dirty="0"/>
              <a:t>Weis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RevCom	(y/n/a):   39, 0, 1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CSD 					(y/n/a):   38, 0, 1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625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altLang="en-US" sz="3200" dirty="0">
                <a:solidFill>
                  <a:schemeClr val="tx1"/>
                </a:solidFill>
              </a:rPr>
              <a:t>Supporting Information for P802.1Xck to RevCom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22A0A-24C9-4C06-84AE-63F4F9B51EDE}"/>
              </a:ext>
            </a:extLst>
          </p:cNvPr>
          <p:cNvSpPr/>
          <p:nvPr/>
        </p:nvSpPr>
        <p:spPr>
          <a:xfrm>
            <a:off x="228600" y="1676400"/>
            <a:ext cx="464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Ballot closed: 5 July 2018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No Disapprove votes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2 Must Be Satisfied comments (MEC) (no other comments)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Comment resolution available here:</a:t>
            </a:r>
          </a:p>
          <a:p>
            <a:pPr lvl="1">
              <a:tabLst>
                <a:tab pos="2795588" algn="l"/>
              </a:tabLst>
            </a:pPr>
            <a:r>
              <a:rPr lang="en-US" sz="2000" dirty="0">
                <a:hlinkClick r:id="rId3"/>
              </a:rPr>
              <a:t>http://www.ieee802.org/1/files/private/xck-drafts/d2/802-1Xck-d2-1-dis-v01.pdf</a:t>
            </a:r>
            <a:r>
              <a:rPr lang="en-US" sz="2000" dirty="0"/>
              <a:t>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Recirculation ballot will start immediately following this plenary meeting with resolution on the Security TG calls and a further recirculation if necessary</a:t>
            </a:r>
            <a:r>
              <a:rPr lang="en-US" dirty="0"/>
              <a:t>.</a:t>
            </a:r>
          </a:p>
        </p:txBody>
      </p:sp>
      <p:pic>
        <p:nvPicPr>
          <p:cNvPr id="6" name="Picture 5" descr="Screen Shot 2018-07-06 at 2.59.00 PM.png">
            <a:extLst>
              <a:ext uri="{FF2B5EF4-FFF2-40B4-BE49-F238E27FC236}">
                <a16:creationId xmlns:a16="http://schemas.microsoft.com/office/drawing/2014/main" id="{646C740A-2984-4542-B0E2-8CB0BB67D3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268760"/>
            <a:ext cx="30979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89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P802.1Xck outstanding comments</a:t>
            </a:r>
          </a:p>
        </p:txBody>
      </p:sp>
      <p:pic>
        <p:nvPicPr>
          <p:cNvPr id="2" name="Picture 1" descr="Screen Shot 2018-07-06 at 2.57.1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5976664" cy="49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6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r>
              <a:rPr lang="en-GB" dirty="0"/>
              <a:t>5.0209 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371600"/>
            <a:ext cx="7772400" cy="4937760"/>
          </a:xfrm>
        </p:spPr>
        <p:txBody>
          <a:bodyPr>
            <a:normAutofit/>
          </a:bodyPr>
          <a:lstStyle/>
          <a:p>
            <a:r>
              <a:rPr lang="en-US" sz="2800" dirty="0"/>
              <a:t>Approve sending P802.1AC-2016-Cor-1/D2.0 to RevCom</a:t>
            </a:r>
          </a:p>
          <a:p>
            <a:r>
              <a:rPr lang="en-US" sz="2800" dirty="0"/>
              <a:t>No CSD for this maintenance PAR</a:t>
            </a:r>
            <a:endParaRPr lang="en-US" sz="1500" dirty="0"/>
          </a:p>
          <a:p>
            <a:r>
              <a:rPr lang="en-US" sz="2400" dirty="0"/>
              <a:t>P802.1AC-2016-Cor-1/D2.0 </a:t>
            </a:r>
            <a:r>
              <a:rPr lang="en-US" sz="2200" dirty="0"/>
              <a:t>had 100% approval at the end of the last sponsor recirculation ballot.</a:t>
            </a:r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Congdon Second: Rouyer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RevCom (y/n/a): 39, 0, 0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03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E0CD906-BE51-4C6C-BB96-81052F153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Supporting material for P802.1AC-2016-Cor-1 to RevCom</a:t>
            </a:r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9F00EE-7F12-4C90-B009-99D37DD378BA}"/>
              </a:ext>
            </a:extLst>
          </p:cNvPr>
          <p:cNvSpPr txBox="1">
            <a:spLocks/>
          </p:cNvSpPr>
          <p:nvPr/>
        </p:nvSpPr>
        <p:spPr>
          <a:xfrm>
            <a:off x="518400" y="1533525"/>
            <a:ext cx="4413639" cy="46323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400" b="1" dirty="0"/>
              <a:t>Recirculation #1 </a:t>
            </a:r>
            <a:br>
              <a:rPr lang="en-GB" sz="1400" dirty="0"/>
            </a:br>
            <a:r>
              <a:rPr lang="en-GB" sz="1400" dirty="0"/>
              <a:t>Ballot Open Date: 	24-May-2018</a:t>
            </a:r>
            <a:br>
              <a:rPr lang="en-GB" sz="1400" dirty="0"/>
            </a:br>
            <a:r>
              <a:rPr lang="en-GB" sz="1400" dirty="0"/>
              <a:t>Ballot Close Date: 	03-Jun-2018</a:t>
            </a:r>
          </a:p>
          <a:p>
            <a:pPr marL="0" indent="0">
              <a:buFontTx/>
              <a:buNone/>
            </a:pPr>
            <a:r>
              <a:rPr lang="en-GB" sz="1400" dirty="0"/>
              <a:t>Type: 	New</a:t>
            </a:r>
            <a:br>
              <a:rPr lang="en-GB" sz="1400" dirty="0"/>
            </a:br>
            <a:r>
              <a:rPr lang="en-GB" sz="1400" dirty="0"/>
              <a:t>Draft #: 	2.0</a:t>
            </a:r>
            <a:br>
              <a:rPr lang="en-GB" sz="1400" dirty="0"/>
            </a:br>
            <a:r>
              <a:rPr lang="en-GB" sz="1400" dirty="0"/>
              <a:t>Ballots Received: 	1 (one additional approve)</a:t>
            </a:r>
          </a:p>
          <a:p>
            <a:pPr marL="0" indent="0">
              <a:buFontTx/>
              <a:buNone/>
            </a:pPr>
            <a:r>
              <a:rPr lang="en-GB" sz="1400" b="1" dirty="0"/>
              <a:t>RESPONSE RATE</a:t>
            </a: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This ballot has met the 75% returned ballot requirement.</a:t>
            </a:r>
            <a:br>
              <a:rPr lang="en-GB" sz="1400" dirty="0"/>
            </a:br>
            <a:r>
              <a:rPr lang="en-GB" sz="1400" dirty="0"/>
              <a:t>66 eligible people in this ballot group.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total negative votes with comments</a:t>
            </a:r>
            <a:br>
              <a:rPr lang="en-GB" sz="1400" dirty="0"/>
            </a:br>
            <a:r>
              <a:rPr lang="en-GB" sz="1400" dirty="0"/>
              <a:t>0 	negative votes with new comments</a:t>
            </a:r>
            <a:br>
              <a:rPr lang="en-GB" sz="1400" dirty="0"/>
            </a:br>
            <a:r>
              <a:rPr lang="en-GB" sz="1400" dirty="0"/>
              <a:t>0 	negative votes without comments</a:t>
            </a:r>
            <a:br>
              <a:rPr lang="en-GB" sz="1400" dirty="0"/>
            </a:br>
            <a:r>
              <a:rPr lang="en-GB" sz="1400" dirty="0"/>
              <a:t>0 	abstention votes</a:t>
            </a:r>
            <a:br>
              <a:rPr lang="en-GB" sz="1400" dirty="0"/>
            </a:br>
            <a:r>
              <a:rPr lang="en-GB" sz="1400" dirty="0"/>
              <a:t>60 	votes received = 90% returned</a:t>
            </a:r>
            <a:br>
              <a:rPr lang="en-GB" sz="1400" dirty="0"/>
            </a:br>
            <a:r>
              <a:rPr lang="en-GB" sz="1400" dirty="0"/>
              <a:t>  	                         0% abstention</a:t>
            </a:r>
          </a:p>
          <a:p>
            <a:pPr marL="0" indent="0">
              <a:buFontTx/>
              <a:buNone/>
            </a:pPr>
            <a:r>
              <a:rPr lang="en-GB" dirty="0"/>
              <a:t>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BBDDEC-416C-404F-BCFB-2449239A3537}"/>
              </a:ext>
            </a:extLst>
          </p:cNvPr>
          <p:cNvSpPr txBox="1">
            <a:spLocks/>
          </p:cNvSpPr>
          <p:nvPr/>
        </p:nvSpPr>
        <p:spPr bwMode="auto">
          <a:xfrm>
            <a:off x="5181600" y="2971800"/>
            <a:ext cx="3744416" cy="302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1600">
                <a:solidFill>
                  <a:srgbClr val="000000"/>
                </a:solidFill>
                <a:latin typeface="+mn-lt"/>
              </a:defRPr>
            </a:lvl2pPr>
            <a:lvl3pPr marL="1143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 sz="1400">
                <a:solidFill>
                  <a:srgbClr val="000000"/>
                </a:solidFill>
                <a:latin typeface="+mn-lt"/>
              </a:defRPr>
            </a:lvl3pPr>
            <a:lvl4pPr marL="137160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 sz="1200" baseline="0">
                <a:solidFill>
                  <a:srgbClr val="000000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b="1" dirty="0"/>
              <a:t>APPROVAL RATE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The 75% affirmation requirement is being met.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negative votes with comments</a:t>
            </a:r>
            <a:br>
              <a:rPr lang="en-GB" sz="1400" dirty="0"/>
            </a:br>
            <a:r>
              <a:rPr lang="en-GB" sz="1400" dirty="0"/>
              <a:t>60 	votes = 100% affirmative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2249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5.0210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066800"/>
            <a:ext cx="8893175" cy="5638800"/>
          </a:xfrm>
          <a:solidFill>
            <a:schemeClr val="bg1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P802.1Qcy D2.5 to </a:t>
            </a:r>
            <a:r>
              <a:rPr lang="en-US" sz="2800" dirty="0" err="1"/>
              <a:t>RevCom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documentation for P802.1Qcy in </a:t>
            </a:r>
            <a:r>
              <a:rPr lang="en-US" sz="2800" dirty="0">
                <a:hlinkClick r:id="rId2"/>
              </a:rPr>
              <a:t>https://mentor.ieee.org/802-ec/dcn/15/ec-15-0072-00-ACSD-802-1qcn.pdf</a:t>
            </a:r>
            <a:r>
              <a:rPr lang="en-US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P802.1Qcy D2.3 had 100% approval at the end of the last Sponsor recirculation ballot</a:t>
            </a:r>
          </a:p>
          <a:p>
            <a:pPr fontAlgn="t"/>
            <a:r>
              <a:rPr lang="en-US" sz="2800" dirty="0"/>
              <a:t>In the WG (y/n/a): 40, 0, 0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Paul Bottorff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  <a:p>
            <a:pPr marL="457200" lvl="1" indent="0">
              <a:buNone/>
            </a:pPr>
            <a:r>
              <a:rPr lang="en-US" sz="1600" dirty="0"/>
              <a:t>* Note that the designation has been changed from P802.1Qcn to P802.1Qcy because of confusion of </a:t>
            </a:r>
            <a:r>
              <a:rPr lang="en-US" sz="1600" dirty="0" err="1"/>
              <a:t>Qcn</a:t>
            </a:r>
            <a:r>
              <a:rPr lang="en-US" sz="1600" dirty="0"/>
              <a:t> with the acronym for Quantized Congestion Notification (QCN).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5863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P802.1Qcy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715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Ballot closed: 17 June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3"/>
              </a:rPr>
              <a:t>http://www.ieee802.org/1/files/private/cy-drafts/d2/802-1Qcy-d2-3-dis-v1.pdf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August with comment resolution during the September Interim and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65AA-353F-401F-AB16-E4BD71A16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597" y="1767427"/>
            <a:ext cx="3129966" cy="480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67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Liaisons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7583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- 2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</a:t>
            </a:r>
            <a:r>
              <a:rPr lang="en-US" sz="2000" dirty="0" err="1"/>
              <a:t>RevCom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5.0207 P802.1AE-Rev – </a:t>
            </a:r>
            <a:r>
              <a:rPr lang="en-GB" sz="1600" dirty="0"/>
              <a:t>Media Access Control (MAC) Security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sz="1600" dirty="0"/>
              <a:t>5.0208 P802.1Xck - Port-Based Network Access Control Amendment: YANG Data Model (conditional)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5.0209 P802.1AC-2016/Cor 1 - </a:t>
            </a:r>
            <a:r>
              <a:rPr lang="en-GB" sz="1600" dirty="0"/>
              <a:t>Media Access Control (MAC) Service Definition - Corrigendum 1: Logical Link Control (LLC) Encapsulation </a:t>
            </a:r>
            <a:r>
              <a:rPr lang="en-GB" sz="1600" dirty="0" err="1"/>
              <a:t>EtherType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5.0210 P802.1Qcy - </a:t>
            </a:r>
            <a:r>
              <a:rPr lang="en-GB" sz="1600" dirty="0"/>
              <a:t>Amendment: Virtual Station Interface (VSI) Discovery and Configuration Protocol (VDP) Extension to Support Network Virtualization Overlays Over Layer 3 (NVO3) (conditional)</a:t>
            </a:r>
            <a:endParaRPr 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2548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7.031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3GPP RAN3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http://www.ieee802.org/1/files/public/docs2018/liaison-response-3GPP-RAN3-0718-v01.pdf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507842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7.032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letter to MEF Forum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http://www.ieee802.org/1/files/public/docs2018/liaison-MEF-CFM-YANG-0718-v01.pdf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903704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7.033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OPC Foundation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http://www.ieee802.org/1/files/public/docs2018/liaison-response-OPCF-0718-v01.pdf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37,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82524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7.034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(to LS 123) to ITU-T SG15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http://www.ieee802.org/1/files/public/docs2018/liaison-response-ITU-T-SG15-LS123-CFM-Data-Models-0718-v01.pdf</a:t>
            </a:r>
            <a:r>
              <a:rPr lang="en-US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granting the IEEE LMSC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	(y/n/a):   ,   ,  </a:t>
            </a:r>
          </a:p>
        </p:txBody>
      </p:sp>
    </p:spTree>
    <p:extLst>
      <p:ext uri="{BB962C8B-B14F-4D97-AF65-F5344CB8AC3E}">
        <p14:creationId xmlns:p14="http://schemas.microsoft.com/office/powerpoint/2010/main" val="102531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7.035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press release on IEEE Std 802.1CM in </a:t>
            </a:r>
            <a:r>
              <a:rPr lang="en-US" dirty="0">
                <a:hlinkClick r:id="rId3"/>
              </a:rPr>
              <a:t>http://www.ieee802.org/1/files/public/docs2018/cm-draft-press-release-0718-v01.pdf</a:t>
            </a:r>
            <a:r>
              <a:rPr lang="en-US" dirty="0"/>
              <a:t>, to be released with editorial changes as deemed necessary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15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7.036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</a:t>
            </a:r>
            <a:r>
              <a:rPr lang="en-US" dirty="0" err="1"/>
              <a:t>eBlast</a:t>
            </a:r>
            <a:r>
              <a:rPr lang="en-US" dirty="0"/>
              <a:t> on the IEC/IEEE 60802 Joint Project</a:t>
            </a:r>
            <a:r>
              <a:rPr lang="hu-HU" dirty="0"/>
              <a:t> in </a:t>
            </a:r>
            <a:r>
              <a:rPr lang="hu-HU" dirty="0">
                <a:hlinkClick r:id="rId3"/>
              </a:rPr>
              <a:t>http://www.ieee802.org/1/files/public/docs2018/6</a:t>
            </a:r>
            <a:r>
              <a:rPr lang="en-US" dirty="0">
                <a:hlinkClick r:id="rId3"/>
              </a:rPr>
              <a:t>0802</a:t>
            </a:r>
            <a:r>
              <a:rPr lang="hu-HU" dirty="0">
                <a:hlinkClick r:id="rId3"/>
              </a:rPr>
              <a:t>-</a:t>
            </a:r>
            <a:r>
              <a:rPr lang="hu-HU" dirty="0" err="1">
                <a:hlinkClick r:id="rId3"/>
              </a:rPr>
              <a:t>draft</a:t>
            </a:r>
            <a:r>
              <a:rPr lang="hu-HU" dirty="0">
                <a:hlinkClick r:id="rId3"/>
              </a:rPr>
              <a:t>-</a:t>
            </a:r>
            <a:r>
              <a:rPr lang="en-US" dirty="0" err="1">
                <a:hlinkClick r:id="rId3"/>
              </a:rPr>
              <a:t>cfp</a:t>
            </a:r>
            <a:r>
              <a:rPr lang="hu-HU" dirty="0">
                <a:hlinkClick r:id="rId3"/>
              </a:rPr>
              <a:t>-0718-v01.pdf</a:t>
            </a:r>
            <a:r>
              <a:rPr lang="en-US" dirty="0"/>
              <a:t>, to be released with editorial changes as deemed necessary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38,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56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JTC1 SC6 PSDO items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5521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7.037 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8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Approve liaison of the following draft(s) to ISO/IEC JTC1/SC6 for information under the PSDO agreement</a:t>
            </a:r>
            <a:endParaRPr lang="en-GB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P802.1AS-Rev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Proposed:   Congdon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For_38_Against_0_Abstain_0__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/>
              <a:t>EC proposed:  John Messenger    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err="1"/>
              <a:t>For____Against___Abstain</a:t>
            </a:r>
            <a:r>
              <a:rPr lang="en-GB" altLang="en-US" sz="24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Monotype Sorts"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5605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568671-F83C-47B2-9F24-B6D5277B6A6A}"/>
              </a:ext>
            </a:extLst>
          </p:cNvPr>
          <p:cNvSpPr/>
          <p:nvPr/>
        </p:nvSpPr>
        <p:spPr>
          <a:xfrm>
            <a:off x="838200" y="1371600"/>
            <a:ext cx="7620000" cy="571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Approve submission of the following project(s) to ISO/IEC JTC1/SC6 for adoption under the PSDO agreement, once approved and published:</a:t>
            </a:r>
            <a:endParaRPr lang="en-GB" altLang="en-US" dirty="0"/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802.1CM-2018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802.1Qcc-2018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802.1Qcp-2018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802.1AR-2018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802.1AC-2016/Cor-1 (***)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802.1Qcy-2018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802.1Xck-2018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802.1AE-2018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In WG: Proposed: Congdon	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For_38_Against_0_Abstain_0__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/>
          </a:p>
          <a:p>
            <a:pPr eaLnBrk="1" hangingPunct="1">
              <a:lnSpc>
                <a:spcPct val="80000"/>
              </a:lnSpc>
            </a:pPr>
            <a:r>
              <a:rPr lang="en-GB" altLang="en-US" dirty="0"/>
              <a:t>EC proposed:  John Messenger	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/>
              <a:t>For____Against___Abstain</a:t>
            </a:r>
            <a:r>
              <a:rPr lang="en-GB" altLang="en-US" dirty="0"/>
              <a:t>____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000" dirty="0"/>
              <a:t>Note: *published; **approved; ***under corrigendum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216B46-6A4F-4278-88B0-6E394701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7.038 MOTION</a:t>
            </a:r>
          </a:p>
        </p:txBody>
      </p:sp>
    </p:spTree>
    <p:extLst>
      <p:ext uri="{BB962C8B-B14F-4D97-AF65-F5344CB8AC3E}">
        <p14:creationId xmlns:p14="http://schemas.microsoft.com/office/powerpoint/2010/main" val="28032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- 3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(II)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7.031 Liaison to </a:t>
            </a:r>
            <a:r>
              <a:rPr lang="en-US" sz="1600" dirty="0"/>
              <a:t>3GPP RAN3 on P802.1CM TSN for Fronthaul</a:t>
            </a:r>
            <a:endParaRPr lang="en-US" sz="1600" dirty="0">
              <a:highlight>
                <a:srgbClr val="FFFF00"/>
              </a:highligh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7.032 Liaison to MEF Forum on MEF CFM YANG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7.033 Liaison to OPC Foundation on IEC/IEEE 60802 Joint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7.034 Liaison response to ITU-T SG15 on CFM Data Models (re: LS123)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External Communications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7.035 Press release on 802.1CM-2018 publication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7.036 </a:t>
            </a:r>
            <a:r>
              <a:rPr lang="en-US" altLang="en-US" sz="1600" dirty="0" err="1"/>
              <a:t>eBlast</a:t>
            </a:r>
            <a:r>
              <a:rPr lang="en-US" altLang="en-US" sz="1600" dirty="0"/>
              <a:t> on IEC/IEEE 60802 Joint Project – TSN Industrial Profile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2000" dirty="0"/>
              <a:t>Items to SC6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7.037 Drafts to SC6 for information under the PSDO: P802.1AS-Rev</a:t>
            </a:r>
            <a:endParaRPr lang="en-US" altLang="en-US" sz="18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7.038 Standards to SC6 for adoption under the PSDO: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t-BR" altLang="en-US" sz="1400" dirty="0"/>
              <a:t>802.1CM-2018, 802.1Q-2018, 802.1Qcc-2018, 802.1Qcp-2018, 802.1AR-2018, 802.1AC-2016/Cor-1, 802.1Qcy-2018, 802.1Xck-2018, 802.1AE-2018</a:t>
            </a:r>
            <a:endParaRPr lang="en-US" altLang="en-US" sz="1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007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5400" dirty="0"/>
              <a:t>PARs to </a:t>
            </a:r>
            <a:r>
              <a:rPr lang="en-CA" altLang="en-US" sz="5400" dirty="0" err="1"/>
              <a:t>NesCom</a:t>
            </a:r>
            <a:endParaRPr lang="en-US" alt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958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5.0201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95400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P802.1CF PAR extension in </a:t>
            </a:r>
            <a:r>
              <a:rPr lang="en-US" sz="2400" dirty="0">
                <a:hlinkClick r:id="rId3"/>
              </a:rPr>
              <a:t>http://ieee802.org/1/files/public/docs2018/cf-messenger-1st-par-extension-v1.pdf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This PAR introduces no new functionality and is exempt from the CSD requirement (OM 9.2)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38, 1, 0</a:t>
            </a:r>
          </a:p>
          <a:p>
            <a:pPr lvl="1"/>
            <a:r>
              <a:rPr lang="en-US" sz="2400" dirty="0"/>
              <a:t>Proposed: </a:t>
            </a:r>
            <a:r>
              <a:rPr lang="de-DE" sz="2400" dirty="0"/>
              <a:t>Max Riegel </a:t>
            </a:r>
            <a:r>
              <a:rPr lang="en-US" sz="2400" dirty="0"/>
              <a:t>	Second: </a:t>
            </a:r>
            <a:r>
              <a:rPr lang="de-DE" sz="2400" dirty="0"/>
              <a:t>Hao Wang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01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5.0202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P802.1Qcr PAR modification in </a:t>
            </a:r>
            <a:r>
              <a:rPr lang="en-US" sz="2400" dirty="0">
                <a:hlinkClick r:id="rId3"/>
              </a:rPr>
              <a:t>http://www.ieee802.org/1/files/public/docs2018/cr-PAR-modification-0718-v01.pdf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https://mentor.ieee.org/802-ec/dcn/16/ec-16-0056-00-ACSD-802-1qcr.pdf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40, 0, 0</a:t>
            </a:r>
          </a:p>
          <a:p>
            <a:pPr lvl="1"/>
            <a:r>
              <a:rPr lang="en-US" sz="2400" dirty="0"/>
              <a:t>Proposed: Johannes Specht   Second: János Farkas</a:t>
            </a:r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330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5.0203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P802.1Qcz PAR documentation in </a:t>
            </a:r>
            <a:r>
              <a:rPr lang="en-US" sz="2400" dirty="0">
                <a:hlinkClick r:id="rId3"/>
              </a:rPr>
              <a:t>http://ieee802.org/1/files/public/docs2018/cz-PAR-0718-v01.pdf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http://www.ieee802.org/1/files/public/docs2018/cz-CSD-0718-v01.pdf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35, 0, 5</a:t>
            </a:r>
          </a:p>
          <a:p>
            <a:pPr lvl="1"/>
            <a:r>
              <a:rPr lang="en-US" sz="2400" dirty="0"/>
              <a:t>Proposed: Paul Congdon    Second: Geoff Garner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5.0204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P802.1Qdd PAR documentation in </a:t>
            </a:r>
            <a:r>
              <a:rPr lang="en-US" sz="2400" dirty="0">
                <a:hlinkClick r:id="rId3"/>
              </a:rPr>
              <a:t>http://www.ieee802.org/1/files/public/docs2018/dd-PAR-0718-v01.pdf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http://www.ieee802.org/1/files/public/docs2018/dd-CSD-0718-v01.pdf</a:t>
            </a:r>
            <a:r>
              <a:rPr lang="en-US" sz="2400" dirty="0"/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40, 0, 0</a:t>
            </a:r>
          </a:p>
          <a:p>
            <a:pPr lvl="1"/>
            <a:r>
              <a:rPr lang="en-US" sz="2400" dirty="0"/>
              <a:t>Proposed: Feng Chen 	Second: Mike Potts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63814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2185</Words>
  <Application>Microsoft Office PowerPoint</Application>
  <PresentationFormat>On-screen Show (4:3)</PresentationFormat>
  <Paragraphs>343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Monotype Sorts</vt:lpstr>
      <vt:lpstr>Times New Roman</vt:lpstr>
      <vt:lpstr>Wingdings</vt:lpstr>
      <vt:lpstr>Title slide</vt:lpstr>
      <vt:lpstr>802.1 consent agenda Motions for EC agenda, including supporting material</vt:lpstr>
      <vt:lpstr>Agenda - 1</vt:lpstr>
      <vt:lpstr>Agenda - 2</vt:lpstr>
      <vt:lpstr>Agenda - 3</vt:lpstr>
      <vt:lpstr>PARs to NesCom</vt:lpstr>
      <vt:lpstr>5.0201 Motion</vt:lpstr>
      <vt:lpstr>5.0202 Motion</vt:lpstr>
      <vt:lpstr>5.0203 Motion</vt:lpstr>
      <vt:lpstr>5.0204 Motion</vt:lpstr>
      <vt:lpstr>Drafts to Sponsor Ballot</vt:lpstr>
      <vt:lpstr>5.0205 MOTION</vt:lpstr>
      <vt:lpstr>Supporting information P802.1CF</vt:lpstr>
      <vt:lpstr>5.0206 Motion</vt:lpstr>
      <vt:lpstr>Supporting information P802.1AS-Rev</vt:lpstr>
      <vt:lpstr>Supporting information P802.1AS-Rev</vt:lpstr>
      <vt:lpstr>Drafts to RevCom</vt:lpstr>
      <vt:lpstr>5.0207 Motion</vt:lpstr>
      <vt:lpstr>Supporting information for  P802.1AE-Rev to RevCom</vt:lpstr>
      <vt:lpstr>PowerPoint Presentation</vt:lpstr>
      <vt:lpstr>PowerPoint Presentation</vt:lpstr>
      <vt:lpstr>PowerPoint Presentation</vt:lpstr>
      <vt:lpstr>5.0208 Motion</vt:lpstr>
      <vt:lpstr>Supporting Information for P802.1Xck to RevCom</vt:lpstr>
      <vt:lpstr>PowerPoint Presentation</vt:lpstr>
      <vt:lpstr>5.0209 MOTION</vt:lpstr>
      <vt:lpstr>PowerPoint Presentation</vt:lpstr>
      <vt:lpstr>5.0210 Motion</vt:lpstr>
      <vt:lpstr>Supporting information P802.1Qcy</vt:lpstr>
      <vt:lpstr>Liaisons</vt:lpstr>
      <vt:lpstr>7.031 Motion</vt:lpstr>
      <vt:lpstr>7.032 Motion</vt:lpstr>
      <vt:lpstr>7.033 Motion</vt:lpstr>
      <vt:lpstr>7.034 Motion</vt:lpstr>
      <vt:lpstr>7.035 Motion</vt:lpstr>
      <vt:lpstr>7.036 Motion</vt:lpstr>
      <vt:lpstr>JTC1 SC6 PSDO items</vt:lpstr>
      <vt:lpstr>7.037 MOTION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383</cp:revision>
  <dcterms:created xsi:type="dcterms:W3CDTF">2017-02-01T20:21:43Z</dcterms:created>
  <dcterms:modified xsi:type="dcterms:W3CDTF">2018-07-13T19:15:13Z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