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374" r:id="rId2"/>
    <p:sldId id="423" r:id="rId3"/>
    <p:sldId id="454" r:id="rId4"/>
    <p:sldId id="489" r:id="rId5"/>
    <p:sldId id="421" r:id="rId6"/>
    <p:sldId id="479" r:id="rId7"/>
    <p:sldId id="417" r:id="rId8"/>
    <p:sldId id="487" r:id="rId9"/>
    <p:sldId id="430" r:id="rId10"/>
    <p:sldId id="422" r:id="rId11"/>
    <p:sldId id="465" r:id="rId12"/>
    <p:sldId id="259" r:id="rId13"/>
    <p:sldId id="432" r:id="rId14"/>
    <p:sldId id="488" r:id="rId15"/>
    <p:sldId id="434" r:id="rId16"/>
    <p:sldId id="459" r:id="rId17"/>
    <p:sldId id="473" r:id="rId18"/>
    <p:sldId id="474" r:id="rId19"/>
    <p:sldId id="278" r:id="rId20"/>
    <p:sldId id="280" r:id="rId21"/>
    <p:sldId id="279" r:id="rId22"/>
    <p:sldId id="483" r:id="rId23"/>
    <p:sldId id="484" r:id="rId24"/>
    <p:sldId id="283" r:id="rId25"/>
    <p:sldId id="462" r:id="rId26"/>
    <p:sldId id="463" r:id="rId27"/>
    <p:sldId id="416" r:id="rId28"/>
    <p:sldId id="431" r:id="rId29"/>
    <p:sldId id="429" r:id="rId30"/>
    <p:sldId id="449" r:id="rId31"/>
    <p:sldId id="464" r:id="rId32"/>
    <p:sldId id="461" r:id="rId33"/>
    <p:sldId id="400" r:id="rId34"/>
    <p:sldId id="450" r:id="rId35"/>
    <p:sldId id="451" r:id="rId36"/>
    <p:sldId id="443" r:id="rId37"/>
    <p:sldId id="460" r:id="rId38"/>
    <p:sldId id="486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0" clrIdx="0">
    <p:extLst>
      <p:ext uri="{19B8F6BF-5375-455C-9EA6-DF929625EA0E}">
        <p15:presenceInfo xmlns:p15="http://schemas.microsoft.com/office/powerpoint/2012/main" userId="S-1-5-21-1538607324-3213881460-940295383-3117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76" autoAdjust="0"/>
    <p:restoredTop sz="94090" autoAdjust="0"/>
  </p:normalViewPr>
  <p:slideViewPr>
    <p:cSldViewPr showGuides="1">
      <p:cViewPr varScale="1">
        <p:scale>
          <a:sx n="83" d="100"/>
          <a:sy n="83" d="100"/>
        </p:scale>
        <p:origin x="9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6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secmail/msg22605.html" TargetMode="External"/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secmail/msg22607.html" TargetMode="External"/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secmail/msg22624.html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secmail/msg22624.html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secmail/msg22624.html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Circulated to EC in http://www.ieee802.org/secmail/msg22575.html on July 3rd.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24005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GB" dirty="0">
                <a:latin typeface="Times New Roman" charset="0"/>
              </a:rPr>
              <a:t>LLC Encapsulation </a:t>
            </a:r>
            <a:r>
              <a:rPr lang="en-GB" dirty="0" err="1">
                <a:latin typeface="Times New Roman" charset="0"/>
              </a:rPr>
              <a:t>EtherType</a:t>
            </a:r>
            <a:endParaRPr lang="en-GB" dirty="0">
              <a:latin typeface="Times New Roman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E4F0E-1EF6-844D-BC53-4636777E0F60}" type="slidenum">
              <a:rPr lang="en-GB" sz="1200"/>
              <a:pPr/>
              <a:t>25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8180107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Expecting final recirculation to be clean, as 100% approval.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98590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P802.1CM TSN for Fronthaul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63948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MEF CFM YANG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48581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New liaison partner.  Subject: 60802 Joint Project on TSN Profile for Industrial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6496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Response to their liaison LS123 on CFM Data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62854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Circulated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  <a:hlinkClick r:id="rId3"/>
              </a:rPr>
              <a:t>http://www.ieee802.org/secmail/msg22605.html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Monday 9 July 18:04 PT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07438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eBlast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release circulation: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  <a:hlinkClick r:id="rId3"/>
              </a:rPr>
              <a:t>http://www.ieee802.org/secmail/msg22607.html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Monday 9 July 23:45 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88593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F5A4C3C9-BDA8-4C74-A171-C124D56F9A80}" type="slidenum">
              <a:rPr lang="en-GB" altLang="en-US" smtClean="0"/>
              <a:pPr/>
              <a:t>37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0629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Responses to PAR comments: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  <a:hlinkClick r:id="rId3"/>
              </a:rPr>
              <a:t>http://www.ieee802.org/secmail/msg22624.html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Wednesday 17:02 PT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9901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Responses to PAR comments: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  <a:hlinkClick r:id="rId3"/>
              </a:rPr>
              <a:t>http://www.ieee802.org/secmail/msg22624.html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Wednesday 17:02 PT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549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Responses to PAR comments: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  <a:hlinkClick r:id="rId3"/>
              </a:rPr>
              <a:t>http://www.ieee802.org/secmail/msg22624.html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Wednesday 17:02 PT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1157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E4F0E-1EF6-844D-BC53-4636777E0F60}" type="slidenum">
              <a:rPr lang="en-GB" sz="1200"/>
              <a:pPr/>
              <a:t>11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570464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807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report is for D1.3, and shows the unsatisfied comments from the initial sponsor ballot (which was D1.2).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893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4231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Std 802 is referenced in the base. This amendment adds the missing entry in the normative references as a bugfix, allowed by PAR scope.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781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687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ec-18-0115-02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 userDrawn="1"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chemeClr val="bg1"/>
                </a:solidFill>
              </a:rPr>
              <a:t>ec-18-0115-02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3/omniran-13-0086-00-ecsg-proposed-par-and-5c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rivate/cf-drafts/d2/802-1cf-d2-1-dis.pdf" TargetMode="External"/><Relationship Id="rId2" Type="http://schemas.openxmlformats.org/officeDocument/2006/relationships/hyperlink" Target="http://www.ieee802.org/1/files/private/cf-drafts/d2/802-1cf-d2-0-dis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4/new-802-1AS-rev-draft-csd-1114-v2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rivate/as-rev-drafts/d7/802-1AS-rev-d7-0-dis-v01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emf"/><Relationship Id="rId4" Type="http://schemas.openxmlformats.org/officeDocument/2006/relationships/hyperlink" Target="http://www.ieee802.org/1/files/private/as-rev-drafts/d7/802-1AS-rev-d7-0-dis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rivate/ae-rev-drafts/d1/802-1AE-rev-d1-3-dis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5/ec-15-0070-00-ACSD-802-1xck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rivate/xck-drafts/d2/802-1Xck-d2-1-dis-v01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5/ec-15-0072-00-ACSD-802-1qcn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rivate/cy-drafts/d2/802-1Qcy-d2-3-dis-v1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liaison-response-3GPP-RAN3-0718-v01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liaison-MEF-CFM-YANG-0718-v01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liaison-response-OPCF-0718-v01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liaison-response-ITU-T-SG15-LS123-CFM-Data-Models-0718-v01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cm-draft-press-release-0718-v01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60802-draft-cfp-0718-v01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/files/public/docs2018/cf-messenger-1st-par-extension-v1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cr-PAR-modification-0718-v01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6/ec-16-0056-00-ACSD-802-1qcr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/files/public/docs2018/cz-PAR-0718-v01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1/files/public/docs2018/cz-CSD-0718-v01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dd-PAR-0718-v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1/files/public/docs2018/dd-CSD-0718-v0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dirty="0"/>
              <a:t>802.1 consent agenda Motions for EC agenda, including supporting material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257800"/>
            <a:ext cx="6400800" cy="990600"/>
          </a:xfrm>
        </p:spPr>
        <p:txBody>
          <a:bodyPr/>
          <a:lstStyle/>
          <a:p>
            <a:pPr algn="l">
              <a:buFont typeface="Monotype Sorts"/>
              <a:buNone/>
            </a:pPr>
            <a:r>
              <a:rPr lang="en-US" altLang="en-US" sz="2400" i="1" dirty="0"/>
              <a:t>Closing IEEE 802 EC</a:t>
            </a:r>
            <a:br>
              <a:rPr lang="en-US" altLang="en-US" sz="2400" i="1" dirty="0"/>
            </a:br>
            <a:r>
              <a:rPr lang="en-US" altLang="en-US" sz="2400" i="1" dirty="0"/>
              <a:t>July 2018, San Diego</a:t>
            </a:r>
          </a:p>
        </p:txBody>
      </p:sp>
    </p:spTree>
    <p:extLst>
      <p:ext uri="{BB962C8B-B14F-4D97-AF65-F5344CB8AC3E}">
        <p14:creationId xmlns:p14="http://schemas.microsoft.com/office/powerpoint/2010/main" val="805694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4800" dirty="0"/>
              <a:t>Drafts to Sponsor Ballot</a:t>
            </a:r>
            <a:endParaRPr lang="en-US" alt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4DE989A-C939-4D8E-8088-C169C085D442}" type="slidenum">
              <a:rPr kumimoji="0" lang="en-US" altLang="en-US" sz="1400" smtClean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10</a:t>
            </a:fld>
            <a:endParaRPr kumimoji="0"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096190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914400"/>
          </a:xfrm>
        </p:spPr>
        <p:txBody>
          <a:bodyPr/>
          <a:lstStyle/>
          <a:p>
            <a:pPr algn="l"/>
            <a:r>
              <a:rPr lang="en-GB" dirty="0"/>
              <a:t>MOTION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463040"/>
            <a:ext cx="7772400" cy="493776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Conditionally approve sending P802.1CF/D2.2 to Sponsor Ballot</a:t>
            </a:r>
          </a:p>
          <a:p>
            <a:r>
              <a:rPr lang="en-US" sz="2800" dirty="0"/>
              <a:t>Confirm the CSD for P802.1CF in </a:t>
            </a:r>
            <a:r>
              <a:rPr lang="en-US" sz="2800" dirty="0">
                <a:hlinkClick r:id="rId3"/>
              </a:rPr>
              <a:t>https://mentor.ieee.org/omniran/dcn/13/omniran-13-0086-00-ecsg-proposed-par-and-5c.docx</a:t>
            </a:r>
            <a:endParaRPr lang="en-US" sz="2800" dirty="0"/>
          </a:p>
          <a:p>
            <a:pPr eaLnBrk="1" hangingPunct="1">
              <a:spcBef>
                <a:spcPts val="1800"/>
              </a:spcBef>
              <a:tabLst>
                <a:tab pos="2000250" algn="l"/>
              </a:tabLst>
            </a:pPr>
            <a:r>
              <a:rPr lang="en-GB" sz="2600" dirty="0">
                <a:latin typeface="Arial" charset="0"/>
              </a:rPr>
              <a:t>In the WG, </a:t>
            </a:r>
            <a:r>
              <a:rPr lang="en-GB" sz="2200" dirty="0">
                <a:latin typeface="Arial" charset="0"/>
              </a:rPr>
              <a:t>mover: Max </a:t>
            </a:r>
            <a:r>
              <a:rPr lang="en-GB" sz="2200" dirty="0" err="1">
                <a:latin typeface="Arial" charset="0"/>
              </a:rPr>
              <a:t>Reigel</a:t>
            </a:r>
            <a:r>
              <a:rPr lang="en-GB" sz="2200" dirty="0">
                <a:latin typeface="Arial" charset="0"/>
              </a:rPr>
              <a:t>  Second: Hao Wang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Forwarding draft 	(y/n/a):     36, 0, 2 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Confirm the CSD 	(y/n/a):     38, 0, 2</a:t>
            </a:r>
          </a:p>
          <a:p>
            <a:pPr>
              <a:spcBef>
                <a:spcPts val="1800"/>
              </a:spcBef>
              <a:buFont typeface="Arial"/>
              <a:buChar char="•"/>
            </a:pPr>
            <a:r>
              <a:rPr lang="en-GB" sz="2200" dirty="0">
                <a:latin typeface="Arial" charset="0"/>
              </a:rPr>
              <a:t>In the EC, mover: John Messenger Second: David Law</a:t>
            </a:r>
          </a:p>
          <a:p>
            <a:pPr lvl="1">
              <a:buFont typeface="Arial"/>
              <a:buChar char="•"/>
            </a:pPr>
            <a:r>
              <a:rPr lang="en-GB" sz="2200" dirty="0">
                <a:latin typeface="Arial" charset="0"/>
              </a:rPr>
              <a:t>(y/n/a):   ,   ,  </a:t>
            </a: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720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D744B-5662-6E4F-A1CC-BB0BEA855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information P802.1CF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3364D-998E-844D-B3BC-BAFF0FBF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137600" cy="5111898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Last WG recirculation on D2.1 closed July 5</a:t>
            </a:r>
            <a:r>
              <a:rPr lang="en-US" sz="2800" baseline="30000" dirty="0"/>
              <a:t>th</a:t>
            </a:r>
            <a:endParaRPr lang="en-US" sz="2800" dirty="0"/>
          </a:p>
          <a:p>
            <a:pPr lvl="1"/>
            <a:r>
              <a:rPr lang="en-US" sz="2400" dirty="0"/>
              <a:t>100% approval (&gt; 75%),</a:t>
            </a:r>
          </a:p>
          <a:p>
            <a:pPr lvl="1"/>
            <a:r>
              <a:rPr lang="en-US" sz="2400" dirty="0"/>
              <a:t>80% response rate (&gt; 50%),</a:t>
            </a:r>
          </a:p>
          <a:p>
            <a:pPr lvl="1"/>
            <a:r>
              <a:rPr lang="en-US" sz="2400" dirty="0"/>
              <a:t>no technical, </a:t>
            </a:r>
            <a:br>
              <a:rPr lang="en-US" sz="2400" dirty="0"/>
            </a:br>
            <a:r>
              <a:rPr lang="en-US" sz="2400" dirty="0"/>
              <a:t>no technical required, </a:t>
            </a:r>
            <a:br>
              <a:rPr lang="en-US" sz="2400" dirty="0"/>
            </a:br>
            <a:r>
              <a:rPr lang="en-US" sz="2400" dirty="0"/>
              <a:t>no editorial required</a:t>
            </a:r>
            <a:br>
              <a:rPr lang="en-US" sz="2400" dirty="0"/>
            </a:br>
            <a:r>
              <a:rPr lang="en-US" sz="2400" dirty="0"/>
              <a:t>comments.</a:t>
            </a:r>
          </a:p>
          <a:p>
            <a:pPr lvl="1"/>
            <a:r>
              <a:rPr lang="en-US" sz="2400" dirty="0"/>
              <a:t>no unresolved comments</a:t>
            </a:r>
          </a:p>
          <a:p>
            <a:pPr lvl="1"/>
            <a:r>
              <a:rPr lang="en-US" sz="2400" dirty="0"/>
              <a:t>no DISAPPROVE vote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200" dirty="0"/>
              <a:t>D2.0 comment resolution:</a:t>
            </a:r>
          </a:p>
          <a:p>
            <a:pPr lvl="1"/>
            <a:r>
              <a:rPr lang="en-US" sz="1700" dirty="0">
                <a:hlinkClick r:id="rId2"/>
              </a:rPr>
              <a:t>http://www.ieee802.org/1/files/private/cf-drafts/d2/802-1cf-d2-0-dis.pdf</a:t>
            </a:r>
            <a:endParaRPr lang="en-US" sz="1700" dirty="0"/>
          </a:p>
          <a:p>
            <a:r>
              <a:rPr lang="en-US" sz="2200" dirty="0"/>
              <a:t>D2.1 comment resolution:</a:t>
            </a:r>
          </a:p>
          <a:p>
            <a:pPr lvl="1"/>
            <a:r>
              <a:rPr lang="en-US" sz="1700" dirty="0">
                <a:hlinkClick r:id="rId3"/>
              </a:rPr>
              <a:t>http://www.ieee802.org/1/files/private/cf-drafts/d2/802-1cf-d2-1-dis.pdf</a:t>
            </a:r>
            <a:endParaRPr lang="en-US" sz="1700" dirty="0"/>
          </a:p>
          <a:p>
            <a:r>
              <a:rPr lang="en-US" sz="2100" dirty="0"/>
              <a:t>WG Recirculation ballot in July; comment resolution July 30</a:t>
            </a:r>
            <a:r>
              <a:rPr lang="en-US" sz="2100" baseline="30000" dirty="0"/>
              <a:t>th</a:t>
            </a:r>
            <a:r>
              <a:rPr lang="en-US" sz="2100" dirty="0"/>
              <a:t> </a:t>
            </a:r>
            <a:r>
              <a:rPr lang="en-US" sz="2100" dirty="0" err="1"/>
              <a:t>concall</a:t>
            </a:r>
            <a:endParaRPr lang="en-US" sz="2100" dirty="0"/>
          </a:p>
          <a:p>
            <a:r>
              <a:rPr lang="en-US" sz="2100" dirty="0"/>
              <a:t>Possible second recirculation ballot in August with comment resolution at the September interim meeting if required.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45C74D7-58B3-6340-AA85-57718402040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60032" y="1772816"/>
          <a:ext cx="3581400" cy="3040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9150">
                  <a:extLst>
                    <a:ext uri="{9D8B030D-6E8A-4147-A177-3AD203B41FA5}">
                      <a16:colId xmlns:a16="http://schemas.microsoft.com/office/drawing/2014/main" val="3260488552"/>
                    </a:ext>
                  </a:extLst>
                </a:gridCol>
                <a:gridCol w="816811">
                  <a:extLst>
                    <a:ext uri="{9D8B030D-6E8A-4147-A177-3AD203B41FA5}">
                      <a16:colId xmlns:a16="http://schemas.microsoft.com/office/drawing/2014/main" val="3698106043"/>
                    </a:ext>
                  </a:extLst>
                </a:gridCol>
                <a:gridCol w="675439">
                  <a:extLst>
                    <a:ext uri="{9D8B030D-6E8A-4147-A177-3AD203B41FA5}">
                      <a16:colId xmlns:a16="http://schemas.microsoft.com/office/drawing/2014/main" val="1366179196"/>
                    </a:ext>
                  </a:extLst>
                </a:gridCol>
              </a:tblGrid>
              <a:tr h="1270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noProof="0">
                          <a:effectLst/>
                        </a:rPr>
                        <a:t>CATEGORY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0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All responses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259385"/>
                  </a:ext>
                </a:extLst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Total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% 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168725068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YES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22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 dirty="0">
                          <a:effectLst/>
                        </a:rPr>
                        <a:t>100%</a:t>
                      </a:r>
                      <a:endParaRPr lang="en-US" sz="16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6833972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NO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0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301251749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ABSTAIN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23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2830705399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No. of voting members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55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496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Voters responding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44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 dirty="0">
                          <a:effectLst/>
                        </a:rPr>
                        <a:t>80%</a:t>
                      </a:r>
                      <a:endParaRPr lang="en-US" sz="16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233909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Ex officio votes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1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02792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No of comments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10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487350359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TR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0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399130874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T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0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156004136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ER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0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>
                          <a:effectLst/>
                        </a:rPr>
                        <a:t> </a:t>
                      </a:r>
                      <a:endParaRPr lang="en-US" sz="16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2413322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848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Conditionally approve sending P802.1AS-Rev D8.0 to Sponsor Ballot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Confirm the CSD for P802.1AS-Rev in </a:t>
            </a:r>
            <a:r>
              <a:rPr lang="en-US" sz="2800" dirty="0">
                <a:hlinkClick r:id="rId2"/>
              </a:rPr>
              <a:t>http://www.ieee802.org/1/files/public/docs2014/new-802-1AS-rev-draft-csd-1114-v2.pptx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P802.1AS-Rev D7.0 had 88% approval at the end of the last WG ballot</a:t>
            </a:r>
          </a:p>
          <a:p>
            <a:pPr fontAlgn="t"/>
            <a:r>
              <a:rPr lang="en-US" sz="2800" dirty="0"/>
              <a:t>In the WG (y/n/a): 38, 0, 1</a:t>
            </a:r>
          </a:p>
          <a:p>
            <a:pPr lvl="1"/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 </a:t>
            </a:r>
            <a:r>
              <a:rPr lang="en-GB" sz="2400" dirty="0"/>
              <a:t>	Second: </a:t>
            </a:r>
            <a:r>
              <a:rPr lang="en-US" sz="2400" dirty="0"/>
              <a:t>Geoff Garner</a:t>
            </a:r>
            <a:endParaRPr lang="en-GB" sz="2400" dirty="0"/>
          </a:p>
          <a:p>
            <a:r>
              <a:rPr lang="en-GB" sz="2800" dirty="0"/>
              <a:t>In EC, mover: John Messenger	Second:</a:t>
            </a:r>
            <a:r>
              <a:rPr lang="hu-HU" sz="2800" dirty="0"/>
              <a:t> </a:t>
            </a:r>
            <a:r>
              <a:rPr lang="en-US" sz="2800" dirty="0"/>
              <a:t>David Law</a:t>
            </a:r>
            <a:endParaRPr lang="en-GB" sz="2800" dirty="0"/>
          </a:p>
          <a:p>
            <a:pPr lvl="1"/>
            <a:r>
              <a:rPr lang="en-GB" sz="2400" dirty="0"/>
              <a:t>(y/n/a): &lt;y&gt;,&lt;n&gt;,&lt;a&gt;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490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sz="3200" dirty="0"/>
              <a:t>Supporting information </a:t>
            </a:r>
            <a:r>
              <a:rPr lang="en-US" dirty="0"/>
              <a:t>P802.1AS-Rev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76200" y="1219200"/>
            <a:ext cx="5715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WG ballot closed: 7 May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1 vote changed during the ballot comment resolution, resulting in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4 outstanding Disapprove votes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0 outstanding Must Be satisfied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Response rate requirement met (75% &gt; 50%)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Comment resolution available here: </a:t>
            </a:r>
            <a:r>
              <a:rPr lang="en-US" sz="2000" dirty="0">
                <a:hlinkClick r:id="rId3"/>
              </a:rPr>
              <a:t>http://www.ieee802.org/1/files/private/as-rev-drafts/d7/802-1AS-rev-d7-0-dis-v01.pdf</a:t>
            </a:r>
            <a:r>
              <a:rPr lang="en-US" sz="2000" dirty="0"/>
              <a:t> </a:t>
            </a:r>
            <a:endParaRPr lang="en-US" sz="2000" dirty="0">
              <a:hlinkClick r:id="rId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Recirculation ballot will be conducted during August with comment resolution during the September Interim and on the TSN TG calls. A possible final recirculation in September if required with comment resolution on the TSN TG calls.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3870" y="1631165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results: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E8D8D5-6604-45CF-8DE1-D47BAE9326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5490" y="2077591"/>
            <a:ext cx="3627915" cy="212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223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Voters with outstanding Disapprove votes:</a:t>
            </a:r>
          </a:p>
          <a:p>
            <a:pPr lvl="1"/>
            <a:r>
              <a:rPr lang="en-US" dirty="0" err="1"/>
              <a:t>Boiger</a:t>
            </a:r>
            <a:r>
              <a:rPr lang="en-US" dirty="0"/>
              <a:t>, Christian</a:t>
            </a:r>
          </a:p>
          <a:p>
            <a:pPr lvl="1"/>
            <a:r>
              <a:rPr lang="en-US" dirty="0"/>
              <a:t>Cummings, Rodney</a:t>
            </a:r>
          </a:p>
          <a:p>
            <a:pPr lvl="1"/>
            <a:r>
              <a:rPr lang="en-US" dirty="0"/>
              <a:t>Gunther, Craig</a:t>
            </a:r>
          </a:p>
          <a:p>
            <a:pPr lvl="1"/>
            <a:r>
              <a:rPr lang="en-US" dirty="0"/>
              <a:t>Pannell, Don</a:t>
            </a:r>
          </a:p>
          <a:p>
            <a:pPr lvl="1"/>
            <a:endParaRPr lang="en-US" dirty="0"/>
          </a:p>
          <a:p>
            <a:r>
              <a:rPr lang="en-US" dirty="0"/>
              <a:t>These voters have indicated that they are satisfied with the disposition of their comments, but they would like to see the next draft.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390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4800" dirty="0"/>
              <a:t>Drafts to </a:t>
            </a:r>
            <a:r>
              <a:rPr lang="en-CA" altLang="en-US" sz="4800" dirty="0" err="1"/>
              <a:t>RevCom</a:t>
            </a:r>
            <a:endParaRPr lang="en-US" alt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4DE989A-C939-4D8E-8088-C169C085D442}" type="slidenum">
              <a:rPr kumimoji="0" lang="en-US" altLang="en-US" sz="1400" smtClean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16</a:t>
            </a:fld>
            <a:endParaRPr kumimoji="0"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557268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sending P802.1AE-Rev D1.3 to RevCom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400" dirty="0"/>
              <a:t>This maintenance PAR has no CSD.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400" dirty="0"/>
              <a:t>P802.1AE-Rev D1.3 had 98% approval at the end of the last sponsor recirculation ballot </a:t>
            </a:r>
          </a:p>
          <a:p>
            <a:pPr fontAlgn="t"/>
            <a:endParaRPr lang="en-US" sz="2800" dirty="0"/>
          </a:p>
          <a:p>
            <a:pPr fontAlgn="t"/>
            <a:r>
              <a:rPr lang="en-US" sz="2800" dirty="0"/>
              <a:t>In the WG </a:t>
            </a:r>
            <a:r>
              <a:rPr lang="en-US" dirty="0"/>
              <a:t>(y/n/a): 39, 0, 0</a:t>
            </a:r>
          </a:p>
          <a:p>
            <a:pPr lvl="1"/>
            <a:r>
              <a:rPr lang="en-GB" sz="2400" dirty="0"/>
              <a:t>Proposed: </a:t>
            </a:r>
            <a:r>
              <a:rPr lang="en-US" sz="2400" dirty="0"/>
              <a:t>Weis</a:t>
            </a:r>
            <a:r>
              <a:rPr lang="hu-HU" sz="2400" dirty="0"/>
              <a:t> </a:t>
            </a:r>
            <a:r>
              <a:rPr lang="en-GB" sz="2400" dirty="0"/>
              <a:t>	Second: McIntosh</a:t>
            </a:r>
          </a:p>
          <a:p>
            <a:r>
              <a:rPr lang="en-GB" sz="2800" dirty="0"/>
              <a:t>In EC, mover: John Messenger	Second:</a:t>
            </a:r>
            <a:r>
              <a:rPr lang="hu-HU" sz="2800" dirty="0"/>
              <a:t> </a:t>
            </a:r>
            <a:r>
              <a:rPr lang="en-GB" sz="2800" dirty="0"/>
              <a:t>David Law</a:t>
            </a:r>
          </a:p>
          <a:p>
            <a:pPr lvl="1"/>
            <a:r>
              <a:rPr lang="en-GB" dirty="0"/>
              <a:t>(y/n/a): &lt;y&gt;,&lt;n&gt;,&lt;a&gt;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913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sz="3200" dirty="0"/>
              <a:t>Supporting information </a:t>
            </a:r>
            <a:r>
              <a:rPr lang="en-US" sz="3200" dirty="0"/>
              <a:t>for </a:t>
            </a:r>
            <a:br>
              <a:rPr lang="en-US" sz="3200" dirty="0"/>
            </a:br>
            <a:r>
              <a:rPr lang="en-US" sz="3200" dirty="0"/>
              <a:t>P802.1AE-Rev to RevCom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FBDE83-3C3B-4790-A9B4-023B20A4426C}"/>
              </a:ext>
            </a:extLst>
          </p:cNvPr>
          <p:cNvSpPr/>
          <p:nvPr/>
        </p:nvSpPr>
        <p:spPr>
          <a:xfrm>
            <a:off x="228600" y="1676400"/>
            <a:ext cx="37338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0"/>
              </a:spcBef>
              <a:tabLst>
                <a:tab pos="2795588" algn="l"/>
              </a:tabLst>
            </a:pPr>
            <a:r>
              <a:rPr lang="en-US" sz="2800" dirty="0"/>
              <a:t>See</a:t>
            </a:r>
            <a:r>
              <a:rPr lang="en-US" sz="3600" dirty="0"/>
              <a:t> </a:t>
            </a:r>
          </a:p>
          <a:p>
            <a:pPr lvl="1">
              <a:spcBef>
                <a:spcPts val="0"/>
              </a:spcBef>
              <a:tabLst>
                <a:tab pos="2795588" algn="l"/>
              </a:tabLst>
            </a:pPr>
            <a:r>
              <a:rPr lang="en-US" dirty="0">
                <a:hlinkClick r:id="rId3"/>
              </a:rPr>
              <a:t>http://www.ieee802.org/1/files/private/ae-rev-drafts/d1/802-1AE-rev-d1-3-dis.pdf</a:t>
            </a:r>
            <a:br>
              <a:rPr lang="en-US" sz="1800" dirty="0"/>
            </a:br>
            <a:r>
              <a:rPr lang="en-US" sz="2800" dirty="0"/>
              <a:t>for supporting documentation.</a:t>
            </a:r>
          </a:p>
          <a:p>
            <a:pPr lvl="1">
              <a:spcBef>
                <a:spcPts val="0"/>
              </a:spcBef>
              <a:tabLst>
                <a:tab pos="2795588" algn="l"/>
              </a:tabLst>
            </a:pPr>
            <a:r>
              <a:rPr lang="en-US" sz="2000" dirty="0"/>
              <a:t>1 outstanding Disapprove with 4 Must Be Satisfied comments on initial Sponsor Ballot.</a:t>
            </a:r>
          </a:p>
        </p:txBody>
      </p:sp>
      <p:pic>
        <p:nvPicPr>
          <p:cNvPr id="7" name="Picture 6" descr="Screen Shot 2018-06-24 at 4.25.08 PM.png">
            <a:extLst>
              <a:ext uri="{FF2B5EF4-FFF2-40B4-BE49-F238E27FC236}">
                <a16:creationId xmlns:a16="http://schemas.microsoft.com/office/drawing/2014/main" id="{096E581C-468B-4D28-AF6D-49E6937760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447800"/>
            <a:ext cx="4336734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575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348DF4D-1D76-4EEC-88F9-E9436AC0A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3200" dirty="0"/>
              <a:t>P802.1AE-REV outstanding comments (1)</a:t>
            </a:r>
          </a:p>
        </p:txBody>
      </p:sp>
      <p:pic>
        <p:nvPicPr>
          <p:cNvPr id="4" name="Picture 3" descr="Screen Shot 2018-06-24 at 4.35.5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96752"/>
            <a:ext cx="6629400" cy="515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51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/>
              <a:t>Agenda - 1</a:t>
            </a:r>
            <a:endParaRPr lang="en-US" altLang="en-US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4213" y="1462087"/>
            <a:ext cx="8135937" cy="54721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PARs to </a:t>
            </a:r>
            <a:r>
              <a:rPr lang="en-US" sz="2000" dirty="0" err="1"/>
              <a:t>NesCom</a:t>
            </a:r>
            <a:r>
              <a:rPr lang="en-US" sz="2000" dirty="0"/>
              <a:t> (ME)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400" dirty="0"/>
              <a:t>P802.1CF PAR extension: </a:t>
            </a:r>
            <a:r>
              <a:rPr lang="en-GB" sz="1400" dirty="0"/>
              <a:t>Recommended Practice for Network Reference Model and Functional Description of IEEE 802 Access Network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400" dirty="0"/>
              <a:t>P802.1Qcr PAR modification – Amendment: </a:t>
            </a:r>
            <a:r>
              <a:rPr lang="en-GB" sz="1400" dirty="0"/>
              <a:t>Asynchronous Traffic Shaping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400" dirty="0"/>
              <a:t>P802.1Qcz PAR – Amendment: </a:t>
            </a:r>
            <a:r>
              <a:rPr lang="en-GB" sz="1400" dirty="0"/>
              <a:t>Congestion Isolation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400" dirty="0"/>
              <a:t>P802.1Qdd PAR - </a:t>
            </a:r>
            <a:r>
              <a:rPr lang="en-GB" sz="1400" dirty="0"/>
              <a:t>Amendment: Resource Allocation Protocol</a:t>
            </a:r>
            <a:endParaRPr lang="en-US" sz="14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Drafts to Sponsor ballot (ME)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IEEE P802.1CF - </a:t>
            </a:r>
            <a:r>
              <a:rPr lang="en-GB" sz="1600" dirty="0"/>
              <a:t>Recommended Practice for Network Reference Model and Functional Description of IEEE 802 Access Network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IEEE P802.1AS-Rev - </a:t>
            </a:r>
            <a:r>
              <a:rPr lang="en-GB" sz="1600" dirty="0"/>
              <a:t>Timing and Synchronization for Time-Sensitive Applications</a:t>
            </a:r>
            <a:endParaRPr lang="en-US" sz="1600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2129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348DF4D-1D76-4EEC-88F9-E9436AC0A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3200" dirty="0"/>
              <a:t>P802.1AE-REV outstanding comments (2)</a:t>
            </a:r>
          </a:p>
        </p:txBody>
      </p:sp>
      <p:pic>
        <p:nvPicPr>
          <p:cNvPr id="2" name="Picture 1" descr="Screen Shot 2018-06-24 at 4.37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68760"/>
            <a:ext cx="6629400" cy="2432807"/>
          </a:xfrm>
          <a:prstGeom prst="rect">
            <a:avLst/>
          </a:prstGeom>
        </p:spPr>
      </p:pic>
      <p:pic>
        <p:nvPicPr>
          <p:cNvPr id="5" name="Picture 4" descr="Screen Shot 2018-06-24 at 4.36.2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717032"/>
            <a:ext cx="6629400" cy="265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8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348DF4D-1D76-4EEC-88F9-E9436AC0A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3200" dirty="0"/>
              <a:t>P802.1AE-REV outstanding comments (3)</a:t>
            </a:r>
          </a:p>
        </p:txBody>
      </p:sp>
      <p:pic>
        <p:nvPicPr>
          <p:cNvPr id="6" name="Picture 5" descr="Screen Shot 2018-06-24 at 4.36.5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6731000" cy="336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400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r>
              <a:rPr lang="en-US" sz="2800" dirty="0"/>
              <a:t>Conditionally approve sending P802.1Xck D2.2 to RevCom</a:t>
            </a:r>
          </a:p>
          <a:p>
            <a:r>
              <a:rPr lang="en-US" sz="2800" dirty="0"/>
              <a:t>Approve CSD documentation in</a:t>
            </a:r>
            <a:endParaRPr lang="en-US" sz="1700" dirty="0"/>
          </a:p>
          <a:p>
            <a:pPr marL="400050" lvl="1" indent="0">
              <a:buNone/>
            </a:pPr>
            <a:r>
              <a:rPr lang="en-US" sz="1900" dirty="0">
                <a:hlinkClick r:id="rId2"/>
              </a:rPr>
              <a:t>https://mentor.ieee.org/802-ec/dcn/15/ec-15-0070-00-ACSD-802-1xck.docx</a:t>
            </a:r>
            <a:endParaRPr lang="en-US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</a:p>
          <a:p>
            <a:pPr fontAlgn="t"/>
            <a:r>
              <a:rPr lang="en-US" sz="2800" dirty="0"/>
              <a:t>In the WG </a:t>
            </a:r>
            <a:r>
              <a:rPr lang="en-GB" sz="2400" dirty="0"/>
              <a:t>Proposed: Seaman</a:t>
            </a:r>
            <a:r>
              <a:rPr lang="hu-HU" sz="2400" dirty="0"/>
              <a:t> </a:t>
            </a:r>
            <a:r>
              <a:rPr lang="en-GB" sz="2400" dirty="0"/>
              <a:t>	Second: </a:t>
            </a:r>
            <a:r>
              <a:rPr lang="en-US" sz="2400" dirty="0"/>
              <a:t>Weis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Forwarding draft to RevCom	(y/n/a):   39, 0, 1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CSD 					(y/n/a):   38, 0, 1</a:t>
            </a:r>
            <a:endParaRPr lang="en-GB" sz="2400" dirty="0"/>
          </a:p>
          <a:p>
            <a:r>
              <a:rPr lang="en-GB" sz="2800" dirty="0"/>
              <a:t>In EC, mover: John Messenger	Second:</a:t>
            </a:r>
            <a:r>
              <a:rPr lang="hu-HU" sz="2800" dirty="0"/>
              <a:t> </a:t>
            </a:r>
            <a:r>
              <a:rPr lang="en-GB" sz="2800" dirty="0"/>
              <a:t>David Law</a:t>
            </a:r>
          </a:p>
          <a:p>
            <a:pPr lvl="1"/>
            <a:r>
              <a:rPr lang="en-GB" sz="2400" dirty="0"/>
              <a:t>(y/n/a): &lt;y&gt;,&lt;n&gt;,&lt;a&gt;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16259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GB" altLang="en-US" sz="3200" dirty="0">
                <a:solidFill>
                  <a:schemeClr val="tx1"/>
                </a:solidFill>
              </a:rPr>
              <a:t>Supporting Information for P802.1Xck to RevCom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922A0A-24C9-4C06-84AE-63F4F9B51EDE}"/>
              </a:ext>
            </a:extLst>
          </p:cNvPr>
          <p:cNvSpPr/>
          <p:nvPr/>
        </p:nvSpPr>
        <p:spPr>
          <a:xfrm>
            <a:off x="228600" y="1676400"/>
            <a:ext cx="4648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  <a:tabLst>
                <a:tab pos="2795588" algn="l"/>
              </a:tabLst>
            </a:pPr>
            <a:r>
              <a:rPr lang="en-US" sz="2000" dirty="0"/>
              <a:t>Ballot closed: 5 July 2018 </a:t>
            </a:r>
          </a:p>
          <a:p>
            <a:pPr marL="457200" indent="-457200">
              <a:buFont typeface="Arial"/>
              <a:buChar char="•"/>
              <a:tabLst>
                <a:tab pos="2795588" algn="l"/>
              </a:tabLst>
            </a:pPr>
            <a:r>
              <a:rPr lang="en-US" sz="2000" dirty="0"/>
              <a:t>No Disapprove votes</a:t>
            </a:r>
          </a:p>
          <a:p>
            <a:pPr marL="457200" indent="-457200">
              <a:buFont typeface="Arial"/>
              <a:buChar char="•"/>
              <a:tabLst>
                <a:tab pos="2795588" algn="l"/>
              </a:tabLst>
            </a:pPr>
            <a:r>
              <a:rPr lang="en-US" sz="2000" dirty="0"/>
              <a:t>2 Must Be Satisfied comments (MEC) (no other comments)</a:t>
            </a:r>
          </a:p>
          <a:p>
            <a:pPr marL="457200" indent="-457200">
              <a:buFont typeface="Arial"/>
              <a:buChar char="•"/>
              <a:tabLst>
                <a:tab pos="2795588" algn="l"/>
              </a:tabLst>
            </a:pPr>
            <a:r>
              <a:rPr lang="en-US" sz="2000" dirty="0"/>
              <a:t>Comment resolution available here:</a:t>
            </a:r>
          </a:p>
          <a:p>
            <a:pPr lvl="1">
              <a:tabLst>
                <a:tab pos="2795588" algn="l"/>
              </a:tabLst>
            </a:pPr>
            <a:r>
              <a:rPr lang="en-US" sz="2000" dirty="0">
                <a:hlinkClick r:id="rId3"/>
              </a:rPr>
              <a:t>http://www.ieee802.org/1/files/private/xck-drafts/d2/802-1Xck-d2-1-dis-v01.pdf</a:t>
            </a:r>
            <a:r>
              <a:rPr lang="en-US" sz="2000" dirty="0"/>
              <a:t> </a:t>
            </a:r>
          </a:p>
          <a:p>
            <a:pPr marL="457200" indent="-457200">
              <a:buFont typeface="Arial"/>
              <a:buChar char="•"/>
              <a:tabLst>
                <a:tab pos="2795588" algn="l"/>
              </a:tabLst>
            </a:pPr>
            <a:r>
              <a:rPr lang="en-US" sz="2000" dirty="0"/>
              <a:t>Recirculation ballot will start immediately following this plenary meeting with resolution on the Security TG calls and a further recirculation if necessary</a:t>
            </a:r>
            <a:r>
              <a:rPr lang="en-US" dirty="0"/>
              <a:t>.</a:t>
            </a:r>
          </a:p>
        </p:txBody>
      </p:sp>
      <p:pic>
        <p:nvPicPr>
          <p:cNvPr id="6" name="Picture 5" descr="Screen Shot 2018-07-06 at 2.59.00 PM.png">
            <a:extLst>
              <a:ext uri="{FF2B5EF4-FFF2-40B4-BE49-F238E27FC236}">
                <a16:creationId xmlns:a16="http://schemas.microsoft.com/office/drawing/2014/main" id="{646C740A-2984-4542-B0E2-8CB0BB67D3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268760"/>
            <a:ext cx="3097952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089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348DF4D-1D76-4EEC-88F9-E9436AC0A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P802.1Xck outstanding comments</a:t>
            </a:r>
          </a:p>
        </p:txBody>
      </p:sp>
      <p:pic>
        <p:nvPicPr>
          <p:cNvPr id="2" name="Picture 1" descr="Screen Shot 2018-07-06 at 2.57.1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371600"/>
            <a:ext cx="5976664" cy="4995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568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914400"/>
          </a:xfrm>
        </p:spPr>
        <p:txBody>
          <a:bodyPr/>
          <a:lstStyle/>
          <a:p>
            <a:pPr algn="l"/>
            <a:r>
              <a:rPr lang="en-GB" dirty="0"/>
              <a:t>MOTION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371600"/>
            <a:ext cx="7772400" cy="4937760"/>
          </a:xfrm>
        </p:spPr>
        <p:txBody>
          <a:bodyPr>
            <a:normAutofit/>
          </a:bodyPr>
          <a:lstStyle/>
          <a:p>
            <a:r>
              <a:rPr lang="en-US" sz="2800" dirty="0"/>
              <a:t>Approve sending P802.1AC-2016-Cor-1/D2.0 to RevCom</a:t>
            </a:r>
          </a:p>
          <a:p>
            <a:r>
              <a:rPr lang="en-US" sz="2800" dirty="0"/>
              <a:t>No CSD for this maintenance PAR</a:t>
            </a:r>
            <a:endParaRPr lang="en-US" sz="1500" dirty="0"/>
          </a:p>
          <a:p>
            <a:r>
              <a:rPr lang="en-US" sz="2400" dirty="0"/>
              <a:t>P802.1AC-2016-Cor-1/D2.0 </a:t>
            </a:r>
            <a:r>
              <a:rPr lang="en-US" sz="2200" dirty="0"/>
              <a:t>had 100% approval at the end of the last sponsor recirculation ballot.</a:t>
            </a:r>
          </a:p>
          <a:p>
            <a:pPr eaLnBrk="1" hangingPunct="1">
              <a:spcBef>
                <a:spcPts val="1800"/>
              </a:spcBef>
              <a:tabLst>
                <a:tab pos="2000250" algn="l"/>
              </a:tabLst>
            </a:pPr>
            <a:r>
              <a:rPr lang="en-GB" sz="2600" dirty="0">
                <a:latin typeface="Arial" charset="0"/>
              </a:rPr>
              <a:t>In the WG, </a:t>
            </a:r>
            <a:r>
              <a:rPr lang="en-GB" sz="2200" dirty="0">
                <a:latin typeface="Arial" charset="0"/>
              </a:rPr>
              <a:t>mover: Congdon Second: Rouyer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Forwarding draft to RevCom (y/n/a): 39, 0, 0</a:t>
            </a:r>
          </a:p>
          <a:p>
            <a:pPr>
              <a:spcBef>
                <a:spcPts val="1800"/>
              </a:spcBef>
              <a:buFont typeface="Arial"/>
              <a:buChar char="•"/>
            </a:pPr>
            <a:r>
              <a:rPr lang="en-GB" sz="2600" dirty="0">
                <a:latin typeface="Arial" charset="0"/>
              </a:rPr>
              <a:t>In the EC, mover: Messenger Second: Law</a:t>
            </a:r>
          </a:p>
          <a:p>
            <a:pPr lvl="1">
              <a:buFont typeface="Arial"/>
              <a:buChar char="•"/>
            </a:pPr>
            <a:r>
              <a:rPr lang="en-GB" sz="2200" dirty="0">
                <a:latin typeface="Arial" charset="0"/>
              </a:rPr>
              <a:t>(y/n/a):   ,   ,  </a:t>
            </a: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033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8E0CD906-BE51-4C6C-BB96-81052F153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dirty="0"/>
              <a:t>Supporting material for P802.1AC-2016-Cor-1 to RevCom</a:t>
            </a:r>
            <a:endParaRPr lang="en-GB" alt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49F00EE-7F12-4C90-B009-99D37DD378BA}"/>
              </a:ext>
            </a:extLst>
          </p:cNvPr>
          <p:cNvSpPr txBox="1">
            <a:spLocks/>
          </p:cNvSpPr>
          <p:nvPr/>
        </p:nvSpPr>
        <p:spPr>
          <a:xfrm>
            <a:off x="518400" y="1533525"/>
            <a:ext cx="4413639" cy="46323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sz="1400" b="1" dirty="0"/>
              <a:t>Recirculation #1 </a:t>
            </a:r>
            <a:br>
              <a:rPr lang="en-GB" sz="1400" dirty="0"/>
            </a:br>
            <a:r>
              <a:rPr lang="en-GB" sz="1400" dirty="0"/>
              <a:t>Ballot Open Date: 	24-May-2018</a:t>
            </a:r>
            <a:br>
              <a:rPr lang="en-GB" sz="1400" dirty="0"/>
            </a:br>
            <a:r>
              <a:rPr lang="en-GB" sz="1400" dirty="0"/>
              <a:t>Ballot Close Date: 	03-Jun-2018</a:t>
            </a:r>
          </a:p>
          <a:p>
            <a:pPr marL="0" indent="0">
              <a:buFontTx/>
              <a:buNone/>
            </a:pPr>
            <a:r>
              <a:rPr lang="en-GB" sz="1400" dirty="0"/>
              <a:t>Type: 	New</a:t>
            </a:r>
            <a:br>
              <a:rPr lang="en-GB" sz="1400" dirty="0"/>
            </a:br>
            <a:r>
              <a:rPr lang="en-GB" sz="1400" dirty="0"/>
              <a:t>Draft #: 	2.0</a:t>
            </a:r>
            <a:br>
              <a:rPr lang="en-GB" sz="1400" dirty="0"/>
            </a:br>
            <a:r>
              <a:rPr lang="en-GB" sz="1400" dirty="0"/>
              <a:t>Ballots Received: 	1 (one additional approve)</a:t>
            </a:r>
          </a:p>
          <a:p>
            <a:pPr marL="0" indent="0">
              <a:buFontTx/>
              <a:buNone/>
            </a:pPr>
            <a:r>
              <a:rPr lang="en-GB" sz="1400" b="1" dirty="0"/>
              <a:t>RESPONSE RATE</a:t>
            </a:r>
            <a:br>
              <a:rPr lang="en-GB" sz="1400" dirty="0"/>
            </a:br>
            <a:br>
              <a:rPr lang="en-GB" sz="1400" dirty="0"/>
            </a:br>
            <a:r>
              <a:rPr lang="en-GB" sz="1400" dirty="0"/>
              <a:t>This ballot has met the 75% returned ballot requirement.</a:t>
            </a:r>
            <a:br>
              <a:rPr lang="en-GB" sz="1400" dirty="0"/>
            </a:br>
            <a:r>
              <a:rPr lang="en-GB" sz="1400" dirty="0"/>
              <a:t>66 eligible people in this ballot group.</a:t>
            </a:r>
            <a:br>
              <a:rPr lang="en-GB" sz="1400" dirty="0"/>
            </a:br>
            <a:r>
              <a:rPr lang="en-GB" sz="1400" dirty="0"/>
              <a:t>60 	affirmative votes</a:t>
            </a:r>
            <a:br>
              <a:rPr lang="en-GB" sz="1400" dirty="0"/>
            </a:br>
            <a:r>
              <a:rPr lang="en-GB" sz="1400" dirty="0"/>
              <a:t>0 	total negative votes with comments</a:t>
            </a:r>
            <a:br>
              <a:rPr lang="en-GB" sz="1400" dirty="0"/>
            </a:br>
            <a:r>
              <a:rPr lang="en-GB" sz="1400" dirty="0"/>
              <a:t>0 	negative votes with new comments</a:t>
            </a:r>
            <a:br>
              <a:rPr lang="en-GB" sz="1400" dirty="0"/>
            </a:br>
            <a:r>
              <a:rPr lang="en-GB" sz="1400" dirty="0"/>
              <a:t>0 	negative votes without comments</a:t>
            </a:r>
            <a:br>
              <a:rPr lang="en-GB" sz="1400" dirty="0"/>
            </a:br>
            <a:r>
              <a:rPr lang="en-GB" sz="1400" dirty="0"/>
              <a:t>0 	abstention votes</a:t>
            </a:r>
            <a:br>
              <a:rPr lang="en-GB" sz="1400" dirty="0"/>
            </a:br>
            <a:r>
              <a:rPr lang="en-GB" sz="1400" dirty="0"/>
              <a:t>60 	votes received = 90% returned</a:t>
            </a:r>
            <a:br>
              <a:rPr lang="en-GB" sz="1400" dirty="0"/>
            </a:br>
            <a:r>
              <a:rPr lang="en-GB" sz="1400" dirty="0"/>
              <a:t>  	                         0% abstention</a:t>
            </a:r>
          </a:p>
          <a:p>
            <a:pPr marL="0" indent="0">
              <a:buFontTx/>
              <a:buNone/>
            </a:pPr>
            <a:r>
              <a:rPr lang="en-GB" dirty="0"/>
              <a:t>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FBBDDEC-416C-404F-BCFB-2449239A3537}"/>
              </a:ext>
            </a:extLst>
          </p:cNvPr>
          <p:cNvSpPr txBox="1">
            <a:spLocks/>
          </p:cNvSpPr>
          <p:nvPr/>
        </p:nvSpPr>
        <p:spPr bwMode="auto">
          <a:xfrm>
            <a:off x="5181600" y="2971800"/>
            <a:ext cx="3744416" cy="3024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 sz="1600">
                <a:solidFill>
                  <a:srgbClr val="000000"/>
                </a:solidFill>
                <a:latin typeface="+mn-lt"/>
              </a:defRPr>
            </a:lvl2pPr>
            <a:lvl3pPr marL="114300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Arial" pitchFamily="34" charset="0"/>
              <a:buChar char="•"/>
              <a:tabLst/>
              <a:defRPr sz="1400">
                <a:solidFill>
                  <a:srgbClr val="000000"/>
                </a:solidFill>
                <a:latin typeface="+mn-lt"/>
              </a:defRPr>
            </a:lvl3pPr>
            <a:lvl4pPr marL="137160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 sz="1200" baseline="0">
                <a:solidFill>
                  <a:srgbClr val="000000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ebdings" pitchFamily="18" charset="2"/>
              <a:buChar char="4"/>
              <a:defRPr sz="1200">
                <a:solidFill>
                  <a:srgbClr val="000000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ebdings" pitchFamily="18" charset="2"/>
              <a:buChar char="4"/>
              <a:defRPr sz="1200">
                <a:solidFill>
                  <a:srgbClr val="000000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ebdings" pitchFamily="18" charset="2"/>
              <a:buChar char="4"/>
              <a:defRPr sz="1200">
                <a:solidFill>
                  <a:srgbClr val="000000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ebdings" pitchFamily="18" charset="2"/>
              <a:buChar char="4"/>
              <a:defRPr sz="1200">
                <a:solidFill>
                  <a:srgbClr val="000000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ebdings" pitchFamily="18" charset="2"/>
              <a:buChar char="4"/>
              <a:defRPr sz="12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Clr>
                <a:srgbClr val="9BBB59"/>
              </a:buClr>
              <a:buFont typeface="Arial" pitchFamily="34" charset="0"/>
              <a:buNone/>
            </a:pPr>
            <a:r>
              <a:rPr lang="en-GB" sz="1400" b="1" dirty="0"/>
              <a:t>APPROVAL RATE</a:t>
            </a:r>
          </a:p>
          <a:p>
            <a:pPr marL="0" indent="0">
              <a:buClr>
                <a:srgbClr val="9BBB59"/>
              </a:buClr>
              <a:buFont typeface="Arial" pitchFamily="34" charset="0"/>
              <a:buNone/>
            </a:pPr>
            <a:r>
              <a:rPr lang="en-GB" sz="1400" dirty="0"/>
              <a:t>The 75% affirmation requirement is being met.</a:t>
            </a:r>
            <a:br>
              <a:rPr lang="en-GB" sz="1400" dirty="0"/>
            </a:br>
            <a:r>
              <a:rPr lang="en-GB" sz="1400" dirty="0"/>
              <a:t>60 	affirmative votes</a:t>
            </a:r>
            <a:br>
              <a:rPr lang="en-GB" sz="1400" dirty="0"/>
            </a:br>
            <a:r>
              <a:rPr lang="en-GB" sz="1400" dirty="0"/>
              <a:t>0 	negative votes with comments</a:t>
            </a:r>
            <a:br>
              <a:rPr lang="en-GB" sz="1400" dirty="0"/>
            </a:br>
            <a:r>
              <a:rPr lang="en-GB" sz="1400" dirty="0"/>
              <a:t>60 	votes = 100% affirmative</a:t>
            </a:r>
          </a:p>
          <a:p>
            <a:pPr marL="0" indent="0">
              <a:buClr>
                <a:srgbClr val="9BBB59"/>
              </a:buClr>
              <a:buFont typeface="Arial" pitchFamily="34" charset="0"/>
              <a:buNone/>
            </a:pPr>
            <a:r>
              <a:rPr lang="en-GB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22496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066800"/>
            <a:ext cx="8893175" cy="5638800"/>
          </a:xfrm>
          <a:solidFill>
            <a:schemeClr val="bg1"/>
          </a:solidFill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Conditionally approve sending P802.1Qcy D2.5 to </a:t>
            </a:r>
            <a:r>
              <a:rPr lang="en-US" sz="2800" dirty="0" err="1"/>
              <a:t>RevCom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CSD documentation for P802.1Qcy in </a:t>
            </a:r>
            <a:r>
              <a:rPr lang="en-US" sz="2800" dirty="0">
                <a:hlinkClick r:id="rId2"/>
              </a:rPr>
              <a:t>https://mentor.ieee.org/802-ec/dcn/15/ec-15-0072-00-ACSD-802-1qcn.pdf</a:t>
            </a:r>
            <a:r>
              <a:rPr lang="en-US" sz="28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P802.1Qcy D2.3 had 100% approval at the end of the last Sponsor recirculation ballot</a:t>
            </a:r>
          </a:p>
          <a:p>
            <a:pPr fontAlgn="t"/>
            <a:r>
              <a:rPr lang="en-US" sz="2800" dirty="0"/>
              <a:t>In the WG (y/n/a): 40, 0, 0</a:t>
            </a:r>
          </a:p>
          <a:p>
            <a:pPr lvl="1"/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 </a:t>
            </a:r>
            <a:r>
              <a:rPr lang="en-GB" sz="2400" dirty="0"/>
              <a:t>	Second: </a:t>
            </a:r>
            <a:r>
              <a:rPr lang="en-US" sz="2400" dirty="0"/>
              <a:t>Paul Bottorff</a:t>
            </a:r>
            <a:endParaRPr lang="en-GB" sz="2400" dirty="0"/>
          </a:p>
          <a:p>
            <a:r>
              <a:rPr lang="en-GB" sz="2800" dirty="0"/>
              <a:t>In EC, mover: John Messenger	Second:</a:t>
            </a:r>
            <a:r>
              <a:rPr lang="hu-HU" sz="2800" dirty="0"/>
              <a:t> </a:t>
            </a:r>
            <a:r>
              <a:rPr lang="en-US" sz="2800" dirty="0"/>
              <a:t>David Law</a:t>
            </a:r>
            <a:endParaRPr lang="en-GB" sz="2800" dirty="0"/>
          </a:p>
          <a:p>
            <a:pPr lvl="1"/>
            <a:r>
              <a:rPr lang="en-GB" sz="2400" dirty="0"/>
              <a:t>(y/n/a): &lt;y&gt;,&lt;n&gt;,&lt;a&gt;</a:t>
            </a:r>
            <a:endParaRPr lang="en-US" sz="2400" dirty="0"/>
          </a:p>
          <a:p>
            <a:pPr marL="457200" lvl="1" indent="0">
              <a:buNone/>
            </a:pPr>
            <a:r>
              <a:rPr lang="en-US" sz="1600" dirty="0"/>
              <a:t>* Note that the designation has been changed from P802.1Qcn to P802.1Qcy because of confusion of </a:t>
            </a:r>
            <a:r>
              <a:rPr lang="en-US" sz="1600" dirty="0" err="1"/>
              <a:t>Qcn</a:t>
            </a:r>
            <a:r>
              <a:rPr lang="en-US" sz="1600" dirty="0"/>
              <a:t> with the acronym for Quantized Congestion Notification (QCN).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858638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P802.1Qcy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228600" y="1371600"/>
            <a:ext cx="5715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Ballot closed: 17 June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1 vote changed during the ballot comment resolution, resulting in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0 outstanding Disapprove votes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0 outstanding Must Be satisfied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Comment resolution available here: </a:t>
            </a:r>
            <a:r>
              <a:rPr lang="en-US" sz="2200" dirty="0">
                <a:hlinkClick r:id="rId3"/>
              </a:rPr>
              <a:t>http://www.ieee802.org/1/files/private/cy-drafts/d2/802-1Qcy-d2-3-dis-v1.pdf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Recirculation ballot will be conducted during August with comment resolution during the September Interim and on the TSN TG calls. A possible final recirculation in October if required with comment resolution on the TSN TG calls.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77597" y="1260832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results: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8D65AA-353F-401F-AB16-E4BD71A16C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7597" y="1767427"/>
            <a:ext cx="3129966" cy="480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8673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/>
              <a:t>Liaisons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200BA7D3-C66B-47B4-87DF-29F29CAD4D4F}" type="slidenum">
              <a:rPr kumimoji="0" lang="en-US" altLang="en-US" sz="1400" smtClean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29</a:t>
            </a:fld>
            <a:endParaRPr kumimoji="0"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7583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 dirty="0"/>
              <a:t>Agenda - 2</a:t>
            </a:r>
            <a:endParaRPr lang="en-US" alt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4213" y="1462087"/>
            <a:ext cx="8135937" cy="54721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Drafts to </a:t>
            </a:r>
            <a:r>
              <a:rPr lang="en-US" sz="2000" dirty="0" err="1"/>
              <a:t>RevCom</a:t>
            </a:r>
            <a:r>
              <a:rPr lang="en-US" sz="2000" dirty="0"/>
              <a:t> (ME)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P802.1AE-Rev – </a:t>
            </a:r>
            <a:r>
              <a:rPr lang="en-GB" sz="1600" dirty="0"/>
              <a:t>Media Access Control (MAC) Security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GB" sz="1600" dirty="0"/>
              <a:t>P802.1Xck - Port-Based Network Access Control Amendment: YANG Data Model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P802.1AC-2016/Cor 1 - </a:t>
            </a:r>
            <a:r>
              <a:rPr lang="en-GB" sz="1600" dirty="0"/>
              <a:t>Media Access Control (MAC) Service Definition - Corrigendum 1: Logical Link Control (LLC) Encapsulation </a:t>
            </a:r>
            <a:r>
              <a:rPr lang="en-GB" sz="1600" dirty="0" err="1"/>
              <a:t>EtherType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P802.1Qcy - </a:t>
            </a:r>
            <a:r>
              <a:rPr lang="en-GB" sz="1600" dirty="0"/>
              <a:t>Amendment: Virtual Station Interface (VSI) Discovery and Configuration Protocol (VDP) Extension to Support Network Virtualization Overlays Over Layer 3 (NVO3)</a:t>
            </a:r>
            <a:endParaRPr lang="en-US" sz="1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endParaRPr lang="en-US" altLang="en-US" sz="2200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025481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liaison of the following response to 3GPP RAN3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http://www.ieee802.org/1/files/public/docs2018/liaison-response-3GPP-RAN3-0718-v01.pdf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38, 0, 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</a:t>
            </a:r>
            <a:r>
              <a:rPr lang="en-GB" dirty="0"/>
              <a:t>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5078427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liaison of the following letter to MEF Forum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http://www.ieee802.org/1/files/public/docs2018/liaison-MEF-CFM-YANG-0718-v01.pdf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38, 0, 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Scott Mansfield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9037041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liaison of the following response to OPC Foundation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http://www.ieee802.org/1/files/public/docs2018/liaison-response-OPCF-0718-v01.pdf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37, 0, 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GB" dirty="0"/>
              <a:t>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1825242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liaison of the following response (to LS 123) to ITU-T SG15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3"/>
              </a:rPr>
              <a:t>http://www.ieee802.org/1/files/public/docs2018/liaison-response-ITU-T-SG15-LS123-CFM-Data-Models-0718-v01.pdf</a:t>
            </a:r>
            <a:r>
              <a:rPr lang="en-US" sz="20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granting the IEEE LMSC chair (or his delegate) editorial license.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This approval is under LMSC OM “Procedure for communication with government bodies”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38, 0, 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Scott Mansfield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>
                <a:latin typeface="Arial" charset="0"/>
              </a:rPr>
              <a:t>In the EC, mover: Messenger Second: Law</a:t>
            </a:r>
          </a:p>
          <a:p>
            <a:pPr lvl="1">
              <a:buFont typeface="Arial"/>
              <a:buChar char="•"/>
            </a:pPr>
            <a:r>
              <a:rPr lang="en-GB" sz="2200" dirty="0">
                <a:latin typeface="Arial" charset="0"/>
              </a:rPr>
              <a:t>	(y/n/a):   ,   ,  </a:t>
            </a:r>
          </a:p>
        </p:txBody>
      </p:sp>
    </p:spTree>
    <p:extLst>
      <p:ext uri="{BB962C8B-B14F-4D97-AF65-F5344CB8AC3E}">
        <p14:creationId xmlns:p14="http://schemas.microsoft.com/office/powerpoint/2010/main" val="1025317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the press release on IEEE Std 802.1CM in </a:t>
            </a:r>
            <a:r>
              <a:rPr lang="en-US" dirty="0">
                <a:hlinkClick r:id="rId3"/>
              </a:rPr>
              <a:t>http://www.ieee802.org/1/files/public/docs2018/cm-draft-press-release-0718-v01.pdf</a:t>
            </a:r>
            <a:r>
              <a:rPr lang="en-US" dirty="0"/>
              <a:t>, to be released with editorial changes as deemed necessary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39, 0, 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</a:t>
            </a:r>
            <a:r>
              <a:rPr lang="en-GB" dirty="0"/>
              <a:t>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EC, mover: John Messenger  Second:</a:t>
            </a:r>
            <a:r>
              <a:rPr lang="en-US" dirty="0"/>
              <a:t> David Law</a:t>
            </a: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(y/n/a): &lt;y&gt;,&lt;n&gt;,&lt;a&gt;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0157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the eblast on the IEC/IEEE 60802 Joint Project</a:t>
            </a:r>
            <a:r>
              <a:rPr lang="hu-HU" dirty="0"/>
              <a:t> in </a:t>
            </a:r>
            <a:r>
              <a:rPr lang="hu-HU" dirty="0">
                <a:hlinkClick r:id="rId3"/>
              </a:rPr>
              <a:t>http://www.ieee802.org/1/files/public/docs2018/6</a:t>
            </a:r>
            <a:r>
              <a:rPr lang="en-US" dirty="0">
                <a:hlinkClick r:id="rId3"/>
              </a:rPr>
              <a:t>0802</a:t>
            </a:r>
            <a:r>
              <a:rPr lang="hu-HU" dirty="0">
                <a:hlinkClick r:id="rId3"/>
              </a:rPr>
              <a:t>-</a:t>
            </a:r>
            <a:r>
              <a:rPr lang="hu-HU" dirty="0" err="1">
                <a:hlinkClick r:id="rId3"/>
              </a:rPr>
              <a:t>draft</a:t>
            </a:r>
            <a:r>
              <a:rPr lang="hu-HU" dirty="0">
                <a:hlinkClick r:id="rId3"/>
              </a:rPr>
              <a:t>-</a:t>
            </a:r>
            <a:r>
              <a:rPr lang="en-US" dirty="0" err="1">
                <a:hlinkClick r:id="rId3"/>
              </a:rPr>
              <a:t>cfp</a:t>
            </a:r>
            <a:r>
              <a:rPr lang="hu-HU" dirty="0">
                <a:hlinkClick r:id="rId3"/>
              </a:rPr>
              <a:t>-0718-v01.pdf</a:t>
            </a:r>
            <a:r>
              <a:rPr lang="en-US" dirty="0"/>
              <a:t>, to be released with editorial changes as deemed necessary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38, 0, 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</a:t>
            </a:r>
            <a:r>
              <a:rPr lang="en-GB" dirty="0"/>
              <a:t>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EC, mover: John Messenger  Second:</a:t>
            </a:r>
            <a:r>
              <a:rPr lang="en-US" dirty="0"/>
              <a:t> David Law</a:t>
            </a: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(y/n/a): &lt;y&gt;,&lt;n&gt;,&lt;a&gt;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561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/>
              <a:t>JTC1 SC6 PSDO items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200BA7D3-C66B-47B4-87DF-29F29CAD4D4F}" type="slidenum">
              <a:rPr kumimoji="0" lang="en-US" altLang="en-US" sz="1400" smtClean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36</a:t>
            </a:fld>
            <a:endParaRPr kumimoji="0"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455215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MOTION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22338" y="1484313"/>
            <a:ext cx="7772400" cy="4611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Approve liaison of the following draft(s) to ISO/IEC JTC1/SC6 for information under the PSDO agreement</a:t>
            </a:r>
            <a:endParaRPr lang="en-GB" altLang="en-US" sz="2800" dirty="0"/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/>
              <a:t>P802.1AS-Rev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1600" dirty="0"/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Proposed:   Congdon Second: Rouyer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For_38_Against_0_Abstain_0__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GB" altLang="en-US" sz="2000" dirty="0"/>
              <a:t>EC proposed:  John Messenger    Second: David Law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 err="1"/>
              <a:t>For____Against___Abstain</a:t>
            </a:r>
            <a:r>
              <a:rPr lang="en-GB" altLang="en-US" sz="2400" dirty="0"/>
              <a:t>____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Monotype Sorts"/>
              <a:buNone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05605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568671-F83C-47B2-9F24-B6D5277B6A6A}"/>
              </a:ext>
            </a:extLst>
          </p:cNvPr>
          <p:cNvSpPr/>
          <p:nvPr/>
        </p:nvSpPr>
        <p:spPr>
          <a:xfrm>
            <a:off x="838200" y="1371600"/>
            <a:ext cx="7620000" cy="571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Approve submission of the following project(s) to ISO/IEC JTC1/SC6 for adoption under the PSDO agreement, once approved and published:</a:t>
            </a:r>
            <a:endParaRPr lang="en-GB" altLang="en-US" dirty="0"/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802.1CM-2018 (*)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802.1Q-2018 (*)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802.1Qcc-2018 (**)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802.1Qcp-2018 (**)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802.1AR-2018 (**)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802.1AC-2016/Cor-1 (***)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802.1Qcy-2018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802.1Xck-2018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802.1AE-2018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In WG: Proposed: Congdon	 Second: Rouyer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For_38_Against_0_Abstain_0__</a:t>
            </a:r>
          </a:p>
          <a:p>
            <a:pPr eaLnBrk="1" hangingPunct="1">
              <a:lnSpc>
                <a:spcPct val="80000"/>
              </a:lnSpc>
            </a:pPr>
            <a:endParaRPr lang="en-GB" altLang="en-US" dirty="0"/>
          </a:p>
          <a:p>
            <a:pPr eaLnBrk="1" hangingPunct="1">
              <a:lnSpc>
                <a:spcPct val="80000"/>
              </a:lnSpc>
            </a:pPr>
            <a:r>
              <a:rPr lang="en-GB" altLang="en-US" dirty="0"/>
              <a:t>EC proposed:  John Messenger	Second: David Law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 err="1"/>
              <a:t>For____Against___Abstain</a:t>
            </a:r>
            <a:r>
              <a:rPr lang="en-GB" altLang="en-US" dirty="0"/>
              <a:t>____</a:t>
            </a:r>
          </a:p>
          <a:p>
            <a:pPr eaLnBrk="1" hangingPunct="1">
              <a:lnSpc>
                <a:spcPct val="90000"/>
              </a:lnSpc>
            </a:pPr>
            <a:endParaRPr lang="en-GB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GB" altLang="en-US" sz="2000" dirty="0"/>
              <a:t>Note: *published; **approved; ***under corrigendum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216B46-6A4F-4278-88B0-6E394701B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MOTION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03238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 dirty="0"/>
              <a:t>Agenda - 3</a:t>
            </a:r>
            <a:endParaRPr lang="en-US" alt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4213" y="1462087"/>
            <a:ext cx="8135937" cy="54721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000" dirty="0"/>
              <a:t>Liaisons (II)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/>
              <a:t>Liaison to </a:t>
            </a:r>
            <a:r>
              <a:rPr lang="en-US" sz="1600" dirty="0"/>
              <a:t>3GPP RAN3 on P802.1CM TSN for Fronthaul</a:t>
            </a:r>
            <a:endParaRPr lang="en-US" sz="1600" dirty="0">
              <a:highlight>
                <a:srgbClr val="FFFF00"/>
              </a:highligh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/>
              <a:t>Liaison to MEF Forum on MEF CFM YANG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/>
              <a:t>Liaison to OPC Foundation on IEC/IEEE 60802 Joint Project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000" dirty="0"/>
              <a:t>Liaisons (ME)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/>
              <a:t>Liaison response to ITU-T SG15 on CFM Data Models (re: LS123)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000" dirty="0"/>
              <a:t>External Communications (ME)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/>
              <a:t>Press release on 802.1CM-2018 publication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 err="1"/>
              <a:t>eBlast</a:t>
            </a:r>
            <a:r>
              <a:rPr lang="en-US" altLang="en-US" sz="1600" dirty="0"/>
              <a:t> on IEC/IEEE 60802 Joint Project – TSN Industrial Profile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2000" dirty="0"/>
              <a:t>Items to SC6 (ME)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800" dirty="0"/>
              <a:t>Drafts to SC6 for information under the PSDO: P802.1AS-Rev</a:t>
            </a:r>
            <a:endParaRPr lang="en-US" altLang="en-US" sz="1800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en-US" sz="1800" dirty="0"/>
              <a:t>Standards to SC6 for adoption under the PSDO: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pt-BR" altLang="en-US" sz="1400" dirty="0"/>
              <a:t>802.1CM-2018, 802.1Q-2018, 802.1Qcc-2018, 802.1Qcp-2018, 802.1AR-2018, 802.1AC-2016/Cor-1, 802.1Qcy-2018, 802.1Xck-2018, 802.1AE-2018</a:t>
            </a:r>
            <a:endParaRPr lang="en-US" altLang="en-US" sz="1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endParaRPr lang="en-US" altLang="en-US" sz="2200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00078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5400" dirty="0"/>
              <a:t>PARs to </a:t>
            </a:r>
            <a:r>
              <a:rPr lang="en-CA" altLang="en-US" sz="5400" dirty="0" err="1"/>
              <a:t>NesCom</a:t>
            </a:r>
            <a:endParaRPr lang="en-US" altLang="en-US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4DE989A-C939-4D8E-8088-C169C085D442}" type="slidenum">
              <a:rPr kumimoji="0" lang="en-US" altLang="en-US" sz="1400" smtClean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559580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295400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P802.1CF PAR extension in </a:t>
            </a:r>
            <a:r>
              <a:rPr lang="en-US" sz="2400" dirty="0">
                <a:hlinkClick r:id="rId3"/>
              </a:rPr>
              <a:t>http://ieee802.org/1/files/public/docs2018/cf-messenger-1st-par-extension-v1.pdf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GB" sz="2000" dirty="0"/>
              <a:t>This PAR introduces no new functionality and is exempt from the CSD requirement (OM 9.2)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In the WG (y/n/a): 38, 1, 0</a:t>
            </a:r>
          </a:p>
          <a:p>
            <a:pPr lvl="1"/>
            <a:r>
              <a:rPr lang="en-US" sz="2400" dirty="0"/>
              <a:t>Proposed: </a:t>
            </a:r>
            <a:r>
              <a:rPr lang="de-DE" sz="2400" dirty="0"/>
              <a:t>Max Riegel </a:t>
            </a:r>
            <a:r>
              <a:rPr lang="en-US" sz="2400" dirty="0"/>
              <a:t>	Second: </a:t>
            </a:r>
            <a:r>
              <a:rPr lang="de-DE" sz="2400" dirty="0"/>
              <a:t>Hao Wang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EC, mover: John Messenger   Second: David Law</a:t>
            </a:r>
          </a:p>
          <a:p>
            <a:pPr lvl="1"/>
            <a:r>
              <a:rPr lang="en-US" sz="2400" dirty="0"/>
              <a:t>(y/n/a): &lt;y&gt;,&lt;n&gt;,&lt;a&gt;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901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P802.1Qcr PAR modification in </a:t>
            </a:r>
            <a:r>
              <a:rPr lang="en-US" sz="2400" dirty="0">
                <a:hlinkClick r:id="rId3"/>
              </a:rPr>
              <a:t>http://www.ieee802.org/1/files/public/docs2018/cr-PAR-modification-0718-v01.pdf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4"/>
              </a:rPr>
              <a:t>https://mentor.ieee.org/802-ec/dcn/16/ec-16-0056-00-ACSD-802-1qcr.pdf</a:t>
            </a:r>
            <a:r>
              <a:rPr lang="en-US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In the WG (y/n/a): 40, 0, 0</a:t>
            </a:r>
          </a:p>
          <a:p>
            <a:pPr lvl="1"/>
            <a:r>
              <a:rPr lang="en-US" sz="2400" dirty="0"/>
              <a:t>Proposed: Johannes Specht   Second: János Farkas</a:t>
            </a:r>
          </a:p>
          <a:p>
            <a:endParaRPr lang="en-US" sz="2400" dirty="0"/>
          </a:p>
          <a:p>
            <a:r>
              <a:rPr lang="en-US" sz="2400" dirty="0"/>
              <a:t>In EC, mover: John Messenger   Second: David Law</a:t>
            </a:r>
          </a:p>
          <a:p>
            <a:pPr lvl="1"/>
            <a:r>
              <a:rPr lang="en-US" sz="2400" dirty="0"/>
              <a:t>(y/n/a): &lt;y&gt;,&lt;n&gt;,&lt;a&gt;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3304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P802.1Qcz PAR documentation in </a:t>
            </a:r>
            <a:r>
              <a:rPr lang="en-US" sz="2400" dirty="0">
                <a:hlinkClick r:id="rId3"/>
              </a:rPr>
              <a:t>http://ieee802.org/1/files/public/docs2018/cz-PAR-0718-v01.pdf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4"/>
              </a:rPr>
              <a:t>http://www.ieee802.org/1/files/public/docs2018/cz-CSD-0718-v01.pdf</a:t>
            </a:r>
            <a:r>
              <a:rPr lang="en-US" sz="24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In the WG (y/n/a): 35, 0, 5</a:t>
            </a:r>
          </a:p>
          <a:p>
            <a:pPr lvl="1"/>
            <a:r>
              <a:rPr lang="en-US" sz="2400" dirty="0"/>
              <a:t>Proposed: Paul Congdon    Second: Geoff Garner</a:t>
            </a:r>
          </a:p>
          <a:p>
            <a:endParaRPr lang="en-US" sz="2400" dirty="0"/>
          </a:p>
          <a:p>
            <a:r>
              <a:rPr lang="en-US" sz="2400" dirty="0"/>
              <a:t>In EC, mover: John Messenger    Second: David Law</a:t>
            </a:r>
          </a:p>
          <a:p>
            <a:pPr lvl="1"/>
            <a:r>
              <a:rPr lang="en-US" sz="2400" dirty="0"/>
              <a:t>(y/n/a): &lt;y&gt;,&lt;n&gt;,&lt;a&gt;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603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P802.1Qdd PAR documentation in </a:t>
            </a:r>
            <a:r>
              <a:rPr lang="en-US" sz="2400" dirty="0">
                <a:hlinkClick r:id="rId3"/>
              </a:rPr>
              <a:t>http://www.ieee802.org/1/files/public/docs2018/dd-PAR-0718-v01.pdf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4"/>
              </a:rPr>
              <a:t>http://www.ieee802.org/1/files/public/docs2018/dd-CSD-0718-v01.pdf</a:t>
            </a:r>
            <a:r>
              <a:rPr lang="en-US" sz="2400" dirty="0"/>
              <a:t>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In the WG (y/n/a): 40, 0, 0</a:t>
            </a:r>
          </a:p>
          <a:p>
            <a:pPr lvl="1"/>
            <a:r>
              <a:rPr lang="en-US" sz="2400" dirty="0"/>
              <a:t>Proposed: Feng Chen 	Second: Mike Potts</a:t>
            </a:r>
          </a:p>
          <a:p>
            <a:endParaRPr lang="en-US" sz="2400" dirty="0"/>
          </a:p>
          <a:p>
            <a:r>
              <a:rPr lang="en-US" sz="2400" dirty="0"/>
              <a:t>In EC, mover: John Messenger    Second: David Law</a:t>
            </a:r>
          </a:p>
          <a:p>
            <a:pPr lvl="1"/>
            <a:r>
              <a:rPr lang="en-US" sz="2400" dirty="0"/>
              <a:t>(y/n/a): &lt;y&gt;,&lt;n&gt;,&lt;a&gt;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263814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0</TotalTime>
  <Words>2137</Words>
  <Application>Microsoft Office PowerPoint</Application>
  <PresentationFormat>On-screen Show (4:3)</PresentationFormat>
  <Paragraphs>343</Paragraphs>
  <Slides>38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ＭＳ Ｐゴシック</vt:lpstr>
      <vt:lpstr>Arial</vt:lpstr>
      <vt:lpstr>Calibri</vt:lpstr>
      <vt:lpstr>Monotype Sorts</vt:lpstr>
      <vt:lpstr>Times New Roman</vt:lpstr>
      <vt:lpstr>Wingdings</vt:lpstr>
      <vt:lpstr>Title slide</vt:lpstr>
      <vt:lpstr>802.1 consent agenda Motions for EC agenda, including supporting material</vt:lpstr>
      <vt:lpstr>Agenda - 1</vt:lpstr>
      <vt:lpstr>Agenda - 2</vt:lpstr>
      <vt:lpstr>Agenda - 3</vt:lpstr>
      <vt:lpstr>PARs to NesCom</vt:lpstr>
      <vt:lpstr>Motion</vt:lpstr>
      <vt:lpstr>Motion</vt:lpstr>
      <vt:lpstr>Motion</vt:lpstr>
      <vt:lpstr>Motion</vt:lpstr>
      <vt:lpstr>Drafts to Sponsor Ballot</vt:lpstr>
      <vt:lpstr>MOTION</vt:lpstr>
      <vt:lpstr>Supporting information P802.1CF</vt:lpstr>
      <vt:lpstr>Motion</vt:lpstr>
      <vt:lpstr>Supporting information P802.1AS-Rev</vt:lpstr>
      <vt:lpstr>Supporting information P802.1AS-Rev</vt:lpstr>
      <vt:lpstr>Drafts to RevCom</vt:lpstr>
      <vt:lpstr>Motion</vt:lpstr>
      <vt:lpstr>Supporting information for  P802.1AE-Rev to RevCom</vt:lpstr>
      <vt:lpstr>PowerPoint Presentation</vt:lpstr>
      <vt:lpstr>PowerPoint Presentation</vt:lpstr>
      <vt:lpstr>PowerPoint Presentation</vt:lpstr>
      <vt:lpstr>Motion</vt:lpstr>
      <vt:lpstr>Supporting Information for P802.1Xck to RevCom</vt:lpstr>
      <vt:lpstr>PowerPoint Presentation</vt:lpstr>
      <vt:lpstr>MOTION</vt:lpstr>
      <vt:lpstr>PowerPoint Presentation</vt:lpstr>
      <vt:lpstr>Motion</vt:lpstr>
      <vt:lpstr>Supporting information P802.1Qcy</vt:lpstr>
      <vt:lpstr>Liaisons</vt:lpstr>
      <vt:lpstr>Motion</vt:lpstr>
      <vt:lpstr>Motion</vt:lpstr>
      <vt:lpstr>Motion</vt:lpstr>
      <vt:lpstr>Motion</vt:lpstr>
      <vt:lpstr>Motion</vt:lpstr>
      <vt:lpstr>Motion</vt:lpstr>
      <vt:lpstr>JTC1 SC6 PSDO items</vt:lpstr>
      <vt:lpstr>MOTION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John Messenger</cp:lastModifiedBy>
  <cp:revision>379</cp:revision>
  <dcterms:created xsi:type="dcterms:W3CDTF">2017-02-01T20:21:43Z</dcterms:created>
  <dcterms:modified xsi:type="dcterms:W3CDTF">2018-07-13T12:44:53Z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</Properties>
</file>