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534" autoAdjust="0"/>
    <p:restoredTop sz="95437" autoAdjust="0"/>
  </p:normalViewPr>
  <p:slideViewPr>
    <p:cSldViewPr>
      <p:cViewPr>
        <p:scale>
          <a:sx n="120" d="100"/>
          <a:sy n="120" d="100"/>
        </p:scale>
        <p:origin x="1374" y="-204"/>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Rev 05 DCN ec-18-0113-00-05EC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64504225"/>
              </p:ext>
            </p:extLst>
          </p:nvPr>
        </p:nvGraphicFramePr>
        <p:xfrm>
          <a:off x="304800" y="990599"/>
          <a:ext cx="8534401" cy="492192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rPr>
                        <a:t>P802.18 Radio Regulatory TAG</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rPr>
                        <a:t>P802.19 Wireless Coexistence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rPr>
                        <a:t>P802.21 Media-independent Handover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dirty="0">
                          <a:effectLst/>
                        </a:rPr>
                        <a:t>P802.22 Wireless Regional Area Networks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1" marR="9081"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1" marR="9081" marT="9080" marB="0" anchor="ctr">
                    <a:noFill/>
                  </a:tcPr>
                </a:tc>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b"/>
                      <a:endParaRPr lang="en-US" sz="1000" b="0" i="0" u="none" strike="noStrike">
                        <a:effectLst/>
                        <a:latin typeface="Arial"/>
                      </a:endParaRPr>
                    </a:p>
                  </a:txBody>
                  <a:tcPr marL="9081" marR="9081" marT="9080" marB="0" anchor="b">
                    <a:noFill/>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rPr>
                        <a:t>P802.16 Broadband Wireless Access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br>
                        <a:rPr lang="en-US" sz="1000" u="none" strike="noStrike" dirty="0">
                          <a:effectLst/>
                        </a:rPr>
                      </a:b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449319398"/>
              </p:ext>
            </p:extLst>
          </p:nvPr>
        </p:nvGraphicFramePr>
        <p:xfrm>
          <a:off x="304800" y="990600"/>
          <a:ext cx="8810879" cy="5190744"/>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18:30-19:30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sng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sng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P802.1CF (</a:t>
            </a:r>
            <a:r>
              <a:rPr lang="en-US" sz="1600" dirty="0" err="1"/>
              <a:t>cond</a:t>
            </a:r>
            <a:r>
              <a:rPr lang="en-US" sz="1600" dirty="0"/>
              <a:t>), P802.1AS-Rev (</a:t>
            </a:r>
            <a:r>
              <a:rPr lang="en-US" sz="1600" dirty="0" err="1"/>
              <a:t>cond</a:t>
            </a:r>
            <a:r>
              <a:rPr lang="en-US" sz="1600" dirty="0"/>
              <a:t>),</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P802.1Xck, P802.1Qcy (</a:t>
            </a:r>
            <a:r>
              <a:rPr lang="en-US" sz="1600" dirty="0" err="1"/>
              <a:t>cond</a:t>
            </a:r>
            <a:r>
              <a:rPr lang="en-US" sz="1600" dirty="0"/>
              <a:t>), 802.1AE-Rev, 802.1AC-2016/Cor-1,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docs to JTC1/SC6:</a:t>
            </a:r>
            <a:br>
              <a:rPr lang="en-US" sz="1600" kern="0" dirty="0"/>
            </a:br>
            <a:r>
              <a:rPr lang="en-US" sz="1600" kern="0" dirty="0"/>
              <a:t>- for adoption: 802.1CM, 802.1Qcc, 802.1Qcp, 802.1AC, 802.1Qcy, 802.1Xck 802.1AE</a:t>
            </a:r>
            <a:br>
              <a:rPr lang="en-US" sz="1600" kern="0" dirty="0"/>
            </a:br>
            <a:r>
              <a:rPr lang="en-US" sz="1600" kern="0" dirty="0"/>
              <a:t>- for information: 802.1CF/D2.1, 802.1AS-Rev/D7.1,</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anticipates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P802.1CF – Network Reference Model (extension),</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a:buFont typeface="+mj-lt"/>
              <a:buAutoNum type="arabicPeriod"/>
            </a:pPr>
            <a:r>
              <a:rPr lang="en-US" sz="1600" dirty="0"/>
              <a:t>P802.15.7 – Revision: Optical Wireless Communications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86470170"/>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 (NENDICA)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Extremely High Throughput PHY/MAC 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r>
                        <a:rPr lang="en-US" sz="1600" dirty="0">
                          <a:solidFill>
                            <a:schemeClr val="tx1"/>
                          </a:solidFill>
                        </a:rPr>
                        <a:t>- Next Generation Vehicular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66127117"/>
              </p:ext>
            </p:extLst>
          </p:nvPr>
        </p:nvGraphicFramePr>
        <p:xfrm>
          <a:off x="685800" y="1981200"/>
          <a:ext cx="8382000" cy="305816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Interest Group on Sub 1 GHz coexistence,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Interest Group for network enablers for </a:t>
                      </a:r>
                      <a:r>
                        <a:rPr lang="en-US" sz="1600" baseline="0" dirty="0" err="1">
                          <a:solidFill>
                            <a:schemeClr val="tx1"/>
                          </a:solidFill>
                        </a:rPr>
                        <a:t>seemless</a:t>
                      </a:r>
                      <a:r>
                        <a:rPr lang="en-US" sz="1600" baseline="0" dirty="0">
                          <a:solidFill>
                            <a:schemeClr val="tx1"/>
                          </a:solidFill>
                        </a:rPr>
                        <a:t> VR content service.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52578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200" strike="sngStrike" dirty="0"/>
              <a:t>Michelle Turner	role: 802 lead editorial support</a:t>
            </a:r>
            <a:br>
              <a:rPr lang="en-US" sz="1200" strike="sngStrike" dirty="0"/>
            </a:br>
            <a:r>
              <a:rPr lang="en-US" sz="1200" strike="sngStrike" dirty="0"/>
              <a:t>	title: Managing Editor, Content Production Management</a:t>
            </a:r>
            <a:br>
              <a:rPr lang="en-US" sz="1200" dirty="0"/>
            </a:b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Jonathan Goldberg 	role: 802 staff lead</a:t>
            </a:r>
            <a:br>
              <a:rPr lang="en-US" sz="1200" dirty="0"/>
            </a:br>
            <a:r>
              <a:rPr lang="en-US" sz="1200" dirty="0"/>
              <a:t>	Supports dot03, dot15, dot21, dot22, dot24 groups</a:t>
            </a:r>
            <a:br>
              <a:rPr lang="en-US" sz="1200" dirty="0"/>
            </a:br>
            <a:r>
              <a:rPr lang="en-US" sz="1200" dirty="0"/>
              <a:t>	title: Operational Program Management Manager</a:t>
            </a:r>
            <a:br>
              <a:rPr lang="en-US" sz="1200" dirty="0"/>
            </a:b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Kathryn Bennett	role: Managing dot01, dot11, dot16, dot18, dot19 groups</a:t>
            </a:r>
            <a:br>
              <a:rPr lang="en-US" sz="1200" dirty="0"/>
            </a:br>
            <a:r>
              <a:rPr lang="en-US" sz="1200" dirty="0"/>
              <a:t>	title: Senior Program Manager</a:t>
            </a:r>
            <a:br>
              <a:rPr lang="en-US" sz="1200" dirty="0"/>
            </a:b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Catherine Berger	role: IEEE 802 editorial support</a:t>
            </a:r>
            <a:br>
              <a:rPr lang="en-US" sz="1200" dirty="0"/>
            </a:br>
            <a:r>
              <a:rPr lang="en-US" sz="1200" dirty="0"/>
              <a:t>	title: Content Production Management Senior Program Manager</a:t>
            </a:r>
            <a:br>
              <a:rPr lang="en-US" sz="1200" strike="sngStrike" dirty="0"/>
            </a:br>
            <a:endParaRPr lang="en-US" sz="12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Jodi </a:t>
            </a:r>
            <a:r>
              <a:rPr lang="en-US" sz="1200" dirty="0" err="1"/>
              <a:t>Haasz</a:t>
            </a:r>
            <a:r>
              <a:rPr lang="en-US" sz="1200" dirty="0"/>
              <a:t>	role: SDO global engagement</a:t>
            </a:r>
            <a:br>
              <a:rPr lang="en-US" sz="1200" dirty="0"/>
            </a:br>
            <a:r>
              <a:rPr lang="en-US" sz="1200" dirty="0"/>
              <a:t>	title: International Affairs Senior Manager</a:t>
            </a:r>
            <a:br>
              <a:rPr lang="en-US" sz="1200" strike="sngStrike" dirty="0"/>
            </a:br>
            <a:endParaRPr lang="en-US" sz="12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Tanya </a:t>
            </a:r>
            <a:r>
              <a:rPr lang="en-US" sz="1200" dirty="0" err="1"/>
              <a:t>Steinhausser</a:t>
            </a:r>
            <a:r>
              <a:rPr lang="en-US" sz="1200" dirty="0"/>
              <a:t>	role: IEEE 802 editorial support</a:t>
            </a:r>
            <a:br>
              <a:rPr lang="en-US" sz="1200" dirty="0"/>
            </a:br>
            <a:r>
              <a:rPr lang="en-US" sz="1200" dirty="0"/>
              <a:t>	title: Content Production Management Editorial Content Coordinator</a:t>
            </a:r>
            <a:br>
              <a:rPr lang="en-US" sz="1200" strike="sngStrike" dirty="0"/>
            </a:br>
            <a:endParaRPr lang="en-US" sz="12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 Patrick </a:t>
            </a:r>
            <a:r>
              <a:rPr lang="en-US" sz="1200" dirty="0" err="1"/>
              <a:t>Slaats</a:t>
            </a:r>
            <a:r>
              <a:rPr lang="en-US" sz="1200" dirty="0"/>
              <a:t>	role: 5G and additional strategic program support</a:t>
            </a:r>
            <a:br>
              <a:rPr lang="en-US" sz="1200" dirty="0"/>
            </a:br>
            <a:r>
              <a:rPr lang="en-US" sz="1200" dirty="0"/>
              <a:t>	title: Strategic Program Manager</a:t>
            </a:r>
            <a:endParaRPr lang="en-US" sz="12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Matthew Ceglia	role: IEEE senior staff support</a:t>
            </a:r>
            <a:br>
              <a:rPr lang="en-US" sz="1200" dirty="0"/>
            </a:br>
            <a:r>
              <a:rPr lang="en-US" sz="1200" dirty="0"/>
              <a:t>	title: Operational Program Management Director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Adam Newman	role: IEEE senior staff support and RAC support</a:t>
            </a:r>
            <a:br>
              <a:rPr lang="en-US" sz="1200" dirty="0"/>
            </a:br>
            <a:r>
              <a:rPr lang="en-US" sz="1200" dirty="0"/>
              <a:t>	title: Business Development and Alliance Management Senior Director, </a:t>
            </a:r>
            <a:br>
              <a:rPr lang="en-US" sz="1200" dirty="0"/>
            </a:b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200" dirty="0"/>
              <a:t>Stephen </a:t>
            </a:r>
            <a:r>
              <a:rPr lang="en-US" sz="1200" dirty="0" err="1"/>
              <a:t>Welby</a:t>
            </a:r>
            <a:r>
              <a:rPr lang="en-US" sz="1200" dirty="0"/>
              <a:t> 	role: Chief Operating officer of IEEE staff</a:t>
            </a:r>
            <a:br>
              <a:rPr lang="en-US" sz="1200" dirty="0"/>
            </a:br>
            <a:r>
              <a:rPr lang="en-US" sz="1200" dirty="0"/>
              <a:t>	title: IEEE Executive Director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30 min; Marks or Law, Goldberg, Newman</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1600" dirty="0">
                <a:solidFill>
                  <a:schemeClr val="tx2"/>
                </a:solidFill>
              </a:rPr>
              <a:t>11:00am:  Network Service Provider status, 30min, </a:t>
            </a:r>
            <a:r>
              <a:rPr lang="en-US" sz="1600" dirty="0" err="1">
                <a:solidFill>
                  <a:schemeClr val="tx2"/>
                </a:solidFill>
              </a:rPr>
              <a:t>Rosdahl</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strike="sngStrike"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br>
              <a:rPr lang="en-US" dirty="0"/>
            </a:br>
            <a:r>
              <a:rPr lang="en-US" sz="2800" dirty="0"/>
              <a:t>802 Standards Page Count Status</a:t>
            </a:r>
            <a:br>
              <a:rPr lang="en-US" sz="2800" dirty="0"/>
            </a:br>
            <a:r>
              <a:rPr lang="en-US" sz="2800" dirty="0"/>
              <a:t>as of March 2018</a:t>
            </a:r>
            <a:endParaRPr lang="en-US" dirty="0"/>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pic>
        <p:nvPicPr>
          <p:cNvPr id="3" name="Picture 2">
            <a:extLst>
              <a:ext uri="{FF2B5EF4-FFF2-40B4-BE49-F238E27FC236}">
                <a16:creationId xmlns:a16="http://schemas.microsoft.com/office/drawing/2014/main" id="{A92C8D34-69D5-405A-8717-11FAE375F246}"/>
              </a:ext>
            </a:extLst>
          </p:cNvPr>
          <p:cNvPicPr>
            <a:picLocks noChangeAspect="1"/>
          </p:cNvPicPr>
          <p:nvPr/>
        </p:nvPicPr>
        <p:blipFill>
          <a:blip r:embed="rId3"/>
          <a:stretch>
            <a:fillRect/>
          </a:stretch>
        </p:blipFill>
        <p:spPr>
          <a:xfrm>
            <a:off x="2819400" y="1990910"/>
            <a:ext cx="5562600" cy="3343478"/>
          </a:xfrm>
          <a:prstGeom prst="rect">
            <a:avLst/>
          </a:prstGeom>
        </p:spPr>
      </p:pic>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Stephen </a:t>
            </a:r>
            <a:r>
              <a:rPr lang="en-US" sz="2000" dirty="0" err="1"/>
              <a:t>Welby</a:t>
            </a:r>
            <a:r>
              <a:rPr lang="en-US" sz="2000" dirty="0"/>
              <a:t>, IEEE Executive Director and COO</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Adam Newman, IEEE SA Business Development Senior Director to provide the </a:t>
            </a:r>
            <a:r>
              <a:rPr lang="en-US" sz="2000" dirty="0" err="1"/>
              <a:t>myProject</a:t>
            </a:r>
            <a:r>
              <a:rPr lang="en-US" sz="2000" dirty="0"/>
              <a:t> update at the 802 Task Force meeting</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 </a:t>
            </a:r>
            <a:r>
              <a:rPr lang="en-US" sz="2000" dirty="0" err="1"/>
              <a:t>Xiaoming</a:t>
            </a:r>
            <a:r>
              <a:rPr lang="en-US" sz="2000" dirty="0"/>
              <a:t> PENG, prior Chair of the 802.11aj Task Group</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Parsons is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pPr lvl="1"/>
            <a:r>
              <a:rPr lang="en-US" sz="1400" dirty="0"/>
              <a:t>802 WG P&amp;P 3.2 Temporary Appointments to Vacancies If an office other than the Chair or Vice Chair becomes vacant for any reason (such as resignation, removal, lack of nomination at an election), a temporary appointment shall be made by the Chair for a period of up to six months. </a:t>
            </a:r>
            <a:r>
              <a:rPr lang="en-US" sz="1400" u="sng" dirty="0"/>
              <a:t>In the case of Chair or Vice Chair, the Sponsor Chair shall make the temporary appointment, with input from  the Working Group.</a:t>
            </a:r>
            <a:r>
              <a:rPr lang="en-US" sz="14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P802.1DC, P60802,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247579</TotalTime>
  <Words>1234</Words>
  <Application>Microsoft Office PowerPoint</Application>
  <PresentationFormat>On-screen Show (4:3)</PresentationFormat>
  <Paragraphs>345</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 802 Standards Page Count Status as of March 2018</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3689</cp:revision>
  <cp:lastPrinted>2017-11-04T17:30:55Z</cp:lastPrinted>
  <dcterms:created xsi:type="dcterms:W3CDTF">2002-03-10T15:43:16Z</dcterms:created>
  <dcterms:modified xsi:type="dcterms:W3CDTF">2018-07-09T17:16:18Z</dcterms:modified>
</cp:coreProperties>
</file>