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61" r:id="rId2"/>
    <p:sldId id="619" r:id="rId3"/>
    <p:sldId id="634" r:id="rId4"/>
    <p:sldId id="672" r:id="rId5"/>
    <p:sldId id="675" r:id="rId6"/>
    <p:sldId id="649" r:id="rId7"/>
    <p:sldId id="381" r:id="rId8"/>
    <p:sldId id="292" r:id="rId9"/>
    <p:sldId id="366" r:id="rId10"/>
    <p:sldId id="670" r:id="rId11"/>
    <p:sldId id="671" r:id="rId12"/>
    <p:sldId id="628" r:id="rId13"/>
    <p:sldId id="293" r:id="rId14"/>
    <p:sldId id="294" r:id="rId15"/>
    <p:sldId id="650" r:id="rId16"/>
    <p:sldId id="310" r:id="rId17"/>
    <p:sldId id="641" r:id="rId18"/>
    <p:sldId id="673" r:id="rId19"/>
    <p:sldId id="663" r:id="rId20"/>
    <p:sldId id="661" r:id="rId21"/>
    <p:sldId id="668" r:id="rId22"/>
    <p:sldId id="607" r:id="rId23"/>
    <p:sldId id="674" r:id="rId24"/>
    <p:sldId id="359" r:id="rId2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05" autoAdjust="0"/>
    <p:restoredTop sz="95437" autoAdjust="0"/>
  </p:normalViewPr>
  <p:slideViewPr>
    <p:cSldViewPr>
      <p:cViewPr>
        <p:scale>
          <a:sx n="80" d="100"/>
          <a:sy n="80" d="100"/>
        </p:scale>
        <p:origin x="1212" y="486"/>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2688" y="701675"/>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12</a:t>
            </a:fld>
            <a:endParaRPr lang="en-US"/>
          </a:p>
        </p:txBody>
      </p:sp>
    </p:spTree>
    <p:extLst>
      <p:ext uri="{BB962C8B-B14F-4D97-AF65-F5344CB8AC3E}">
        <p14:creationId xmlns:p14="http://schemas.microsoft.com/office/powerpoint/2010/main" val="41678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304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4572000" y="3886200"/>
            <a:ext cx="4572000" cy="1143000"/>
          </a:xfrm>
        </p:spPr>
        <p:txBody>
          <a:bodyPr/>
          <a:lstStyle/>
          <a:p>
            <a:pPr eaLnBrk="1" hangingPunct="1"/>
            <a:r>
              <a:rPr lang="en-US" sz="4000" dirty="0"/>
              <a:t>July 2018</a:t>
            </a:r>
            <a:br>
              <a:rPr lang="en-US" sz="4000" dirty="0"/>
            </a:br>
            <a:r>
              <a:rPr lang="en-US" sz="4000" dirty="0"/>
              <a:t>IEEE 802</a:t>
            </a:r>
            <a:br>
              <a:rPr lang="en-US" sz="4000" dirty="0"/>
            </a:br>
            <a:r>
              <a:rPr lang="en-US" sz="4000" dirty="0"/>
              <a:t>LMSC</a:t>
            </a:r>
            <a:br>
              <a:rPr lang="en-US" sz="4000" dirty="0"/>
            </a:br>
            <a:r>
              <a:rPr lang="en-US" sz="4000" dirty="0"/>
              <a:t>119</a:t>
            </a:r>
            <a:r>
              <a:rPr lang="en-US" sz="4000" baseline="30000" dirty="0"/>
              <a:t>th</a:t>
            </a:r>
            <a:r>
              <a:rPr lang="en-US" sz="4000" dirty="0"/>
              <a:t> Plenary Session</a:t>
            </a:r>
            <a:br>
              <a:rPr lang="en-US" sz="4000" dirty="0"/>
            </a:br>
            <a:br>
              <a:rPr lang="en-US" sz="4000" dirty="0"/>
            </a:br>
            <a:endParaRPr lang="en-US" sz="4000" dirty="0"/>
          </a:p>
        </p:txBody>
      </p:sp>
      <p:sp>
        <p:nvSpPr>
          <p:cNvPr id="2" name="TextBox 1"/>
          <p:cNvSpPr txBox="1"/>
          <p:nvPr/>
        </p:nvSpPr>
        <p:spPr>
          <a:xfrm>
            <a:off x="4038600" y="6488668"/>
            <a:ext cx="5283133" cy="369332"/>
          </a:xfrm>
          <a:prstGeom prst="rect">
            <a:avLst/>
          </a:prstGeom>
          <a:noFill/>
        </p:spPr>
        <p:txBody>
          <a:bodyPr wrap="square" rtlCol="0">
            <a:spAutoFit/>
          </a:bodyPr>
          <a:lstStyle/>
          <a:p>
            <a:r>
              <a:rPr lang="en-US" dirty="0"/>
              <a:t>Rev 02 DCN ec-18-0113-00-02EC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864504225"/>
              </p:ext>
            </p:extLst>
          </p:nvPr>
        </p:nvGraphicFramePr>
        <p:xfrm>
          <a:off x="304800" y="990599"/>
          <a:ext cx="8534401" cy="4921925"/>
        </p:xfrm>
        <a:graphic>
          <a:graphicData uri="http://schemas.openxmlformats.org/drawingml/2006/table">
            <a:tbl>
              <a:tblPr>
                <a:tableStyleId>{5C22544A-7EE6-4342-B048-85BDC9FD1C3A}</a:tableStyleId>
              </a:tblPr>
              <a:tblGrid>
                <a:gridCol w="3229053">
                  <a:extLst>
                    <a:ext uri="{9D8B030D-6E8A-4147-A177-3AD203B41FA5}">
                      <a16:colId xmlns:a16="http://schemas.microsoft.com/office/drawing/2014/main" val="20000"/>
                    </a:ext>
                  </a:extLst>
                </a:gridCol>
                <a:gridCol w="1448423">
                  <a:extLst>
                    <a:ext uri="{9D8B030D-6E8A-4147-A177-3AD203B41FA5}">
                      <a16:colId xmlns:a16="http://schemas.microsoft.com/office/drawing/2014/main" val="20001"/>
                    </a:ext>
                  </a:extLst>
                </a:gridCol>
                <a:gridCol w="3856925">
                  <a:extLst>
                    <a:ext uri="{9D8B030D-6E8A-4147-A177-3AD203B41FA5}">
                      <a16:colId xmlns:a16="http://schemas.microsoft.com/office/drawing/2014/main" val="20002"/>
                    </a:ext>
                  </a:extLst>
                </a:gridCol>
              </a:tblGrid>
              <a:tr h="225755">
                <a:tc gridSpan="3">
                  <a:txBody>
                    <a:bodyPr/>
                    <a:lstStyle/>
                    <a:p>
                      <a:pPr algn="l" fontAlgn="ctr"/>
                      <a:r>
                        <a:rPr lang="en-US" sz="1100" u="none" strike="noStrike" dirty="0">
                          <a:effectLst/>
                        </a:rPr>
                        <a:t>IEEE 802 Executive Committee Members</a:t>
                      </a:r>
                      <a:endParaRPr lang="en-US" sz="1100" b="1" i="0" u="none" strike="noStrike" dirty="0">
                        <a:solidFill>
                          <a:srgbClr val="55AA8F"/>
                        </a:solidFill>
                        <a:effectLst/>
                        <a:latin typeface="Arial"/>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000" u="none" strike="noStrike">
                          <a:effectLst/>
                        </a:rPr>
                        <a:t>Position</a:t>
                      </a:r>
                      <a:endParaRPr lang="en-US" sz="1000" b="1" i="0" u="none" strike="noStrike">
                        <a:effectLst/>
                        <a:latin typeface="Arial"/>
                      </a:endParaRPr>
                    </a:p>
                  </a:txBody>
                  <a:tcPr marL="9081" marR="9081" marT="9080" marB="0" anchor="ctr">
                    <a:noFill/>
                  </a:tcPr>
                </a:tc>
                <a:tc>
                  <a:txBody>
                    <a:bodyPr/>
                    <a:lstStyle/>
                    <a:p>
                      <a:pPr algn="ctr" fontAlgn="ctr"/>
                      <a:r>
                        <a:rPr lang="en-US" sz="1000" u="none" strike="noStrike">
                          <a:effectLst/>
                        </a:rPr>
                        <a:t>Name</a:t>
                      </a:r>
                      <a:endParaRPr lang="en-US" sz="1000" b="1" i="0" u="none" strike="noStrike">
                        <a:effectLst/>
                        <a:latin typeface="Arial"/>
                      </a:endParaRPr>
                    </a:p>
                  </a:txBody>
                  <a:tcPr marL="9081" marR="9081" marT="9080" marB="0" anchor="ctr">
                    <a:noFill/>
                  </a:tcPr>
                </a:tc>
                <a:tc>
                  <a:txBody>
                    <a:bodyPr/>
                    <a:lstStyle/>
                    <a:p>
                      <a:pPr algn="ctr" fontAlgn="ctr"/>
                      <a:r>
                        <a:rPr lang="en-US" sz="1000" u="none" strike="noStrike">
                          <a:effectLst/>
                        </a:rPr>
                        <a:t>Affiliation</a:t>
                      </a:r>
                      <a:endParaRPr lang="en-US" sz="1000" b="1" i="0" u="none" strike="noStrike">
                        <a:effectLst/>
                        <a:latin typeface="Arial"/>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000" u="none" strike="noStrike" dirty="0">
                          <a:effectLst/>
                        </a:rPr>
                        <a:t>Chair</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Paul Nikolich</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Self, Intel, Huawei, Silver</a:t>
                      </a:r>
                      <a:r>
                        <a:rPr lang="en-US" sz="1000" u="none" strike="noStrike" baseline="0" dirty="0">
                          <a:effectLst/>
                        </a:rPr>
                        <a:t> Spring Networks</a:t>
                      </a:r>
                      <a:r>
                        <a:rPr lang="en-US" sz="1000" u="none" strike="noStrike" dirty="0">
                          <a:effectLst/>
                        </a:rPr>
                        <a:t> </a:t>
                      </a:r>
                      <a:br>
                        <a:rPr lang="en-US" sz="1000" u="none" strike="noStrike" dirty="0">
                          <a:effectLst/>
                        </a:rPr>
                      </a:br>
                      <a:r>
                        <a:rPr lang="en-US" sz="1000" u="none" strike="noStrike" dirty="0" err="1">
                          <a:effectLst/>
                        </a:rPr>
                        <a:t>octoScope</a:t>
                      </a:r>
                      <a:r>
                        <a:rPr lang="en-US" sz="1000" u="none" strike="noStrike" dirty="0">
                          <a:effectLst/>
                        </a:rPr>
                        <a:t>,</a:t>
                      </a:r>
                      <a:r>
                        <a:rPr lang="en-US" sz="1000" u="none" strike="noStrike" baseline="0" dirty="0">
                          <a:effectLst/>
                        </a:rPr>
                        <a:t> </a:t>
                      </a:r>
                      <a:r>
                        <a:rPr lang="en-US" sz="1000" u="none" strike="noStrike" baseline="0" dirty="0" err="1">
                          <a:effectLst/>
                        </a:rPr>
                        <a:t>Wyebot</a:t>
                      </a:r>
                      <a:r>
                        <a:rPr lang="en-US" sz="1000" u="none" strike="noStrike" baseline="0" dirty="0">
                          <a:effectLst/>
                        </a:rPr>
                        <a:t>, UNH </a:t>
                      </a:r>
                      <a:r>
                        <a:rPr lang="en-US" sz="1000" u="none" strike="noStrike" baseline="0" dirty="0" err="1">
                          <a:effectLst/>
                        </a:rPr>
                        <a:t>BCoE</a:t>
                      </a:r>
                      <a:r>
                        <a:rPr lang="en-US" sz="1000" u="none" strike="noStrike" baseline="0" dirty="0">
                          <a:effectLst/>
                        </a:rPr>
                        <a:t>, YAS BBV, HPE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000" u="none" strike="noStrike" dirty="0">
                          <a:effectLst/>
                        </a:rPr>
                        <a:t>First Vice Chair</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James P. K. </a:t>
                      </a:r>
                      <a:r>
                        <a:rPr lang="en-US" sz="1000" u="none" strike="noStrike" dirty="0" err="1">
                          <a:effectLst/>
                        </a:rPr>
                        <a:t>Gilb</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General Atomics Aeronautical Systems, Inc., </a:t>
                      </a:r>
                      <a:r>
                        <a:rPr lang="en-US" sz="1000" b="0" i="0" u="none" strike="noStrike" dirty="0" err="1">
                          <a:effectLst/>
                          <a:latin typeface="+mn-lt"/>
                        </a:rPr>
                        <a:t>Gilb</a:t>
                      </a:r>
                      <a:r>
                        <a:rPr lang="en-US" sz="1000" b="0" i="0" u="none" strike="noStrike" dirty="0">
                          <a:effectLst/>
                          <a:latin typeface="+mn-lt"/>
                        </a:rPr>
                        <a:t> Consulting</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000" u="none" strike="noStrike" dirty="0">
                          <a:effectLs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effectLst/>
                        </a:rPr>
                        <a:t>Roger Marks</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err="1">
                          <a:effectLst/>
                          <a:latin typeface="+mn-lt"/>
                        </a:rPr>
                        <a:t>EthAirNet</a:t>
                      </a:r>
                      <a:r>
                        <a:rPr lang="en-US" sz="1000" b="0" i="0" u="none" strike="noStrike" dirty="0">
                          <a:effectLst/>
                          <a:latin typeface="+mn-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000" u="none" strike="noStrike">
                          <a:effectLst/>
                        </a:rPr>
                        <a:t>Treasurer</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Clint Chaplin</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Self</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000" u="none" strike="noStrike">
                          <a:effectLst/>
                        </a:rPr>
                        <a:t>Recording Secretary</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John </a:t>
                      </a:r>
                      <a:r>
                        <a:rPr lang="en-US" sz="1000" u="none" strike="noStrike" dirty="0" err="1">
                          <a:effectLst/>
                        </a:rPr>
                        <a:t>D'Ambrosia</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err="1">
                          <a:effectLst/>
                          <a:latin typeface="+mn-lt"/>
                        </a:rPr>
                        <a:t>Futurewei</a:t>
                      </a:r>
                      <a:r>
                        <a:rPr lang="en-US" sz="1000" b="0" i="0" u="none" strike="noStrike" dirty="0">
                          <a:effectLst/>
                          <a:latin typeface="+mn-lt"/>
                        </a:rPr>
                        <a:t>, a subsidiary of Huawei</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000" u="none" strike="noStrike">
                          <a:effectLst/>
                        </a:rPr>
                        <a:t>Executive Secretary</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Jon </a:t>
                      </a:r>
                      <a:r>
                        <a:rPr lang="en-US" sz="1000" u="none" strike="noStrike" dirty="0" err="1">
                          <a:effectLst/>
                        </a:rPr>
                        <a:t>Rosdahl</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Qualcomm</a:t>
                      </a:r>
                      <a:r>
                        <a:rPr lang="en-US" sz="1000" b="0" i="0" u="none" strike="noStrike" baseline="0" dirty="0">
                          <a:effectLst/>
                          <a:latin typeface="+mn-lt"/>
                        </a:rPr>
                        <a:t> Technologies, 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000" u="none" strike="noStrike">
                          <a:effectLst/>
                        </a:rPr>
                        <a:t>P802.1 High Level Interface (HILI)</a:t>
                      </a:r>
                      <a:endParaRPr lang="en-US" sz="1000" b="0" i="0" u="none" strike="noStrike">
                        <a:effectLst/>
                        <a:latin typeface="Arial"/>
                      </a:endParaRPr>
                    </a:p>
                  </a:txBody>
                  <a:tcPr marL="9081" marR="9081" marT="9080" marB="0" anchor="ctr">
                    <a:noFill/>
                  </a:tcPr>
                </a:tc>
                <a:tc>
                  <a:txBody>
                    <a:bodyPr/>
                    <a:lstStyle/>
                    <a:p>
                      <a:pPr algn="l" fontAlgn="ctr"/>
                      <a:r>
                        <a:rPr lang="en-US" sz="1000" b="0" i="0" u="none" strike="noStrike" dirty="0">
                          <a:effectLst/>
                          <a:latin typeface="+mn-lt"/>
                        </a:rPr>
                        <a:t>Glenn</a:t>
                      </a:r>
                      <a:r>
                        <a:rPr lang="en-US" sz="1000" b="0" i="0" u="none" strike="noStrike" baseline="0" dirty="0">
                          <a:effectLst/>
                          <a:latin typeface="+mn-lt"/>
                        </a:rPr>
                        <a:t> Parsons</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Ericsson</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000" u="none" strike="noStrike" dirty="0">
                          <a:effectLst/>
                        </a:rPr>
                        <a:t>P802.3 Ethernet</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David Law</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Hewlett Packard Enterprise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000" u="none" strike="noStrike">
                          <a:effectLst/>
                        </a:rPr>
                        <a:t>P802.11 Wireless Local Area Network (WLAN)</a:t>
                      </a:r>
                      <a:endParaRPr lang="en-US" sz="1000" b="0" i="0" u="none" strike="noStrike">
                        <a:effectLst/>
                        <a:latin typeface="Arial"/>
                      </a:endParaRPr>
                    </a:p>
                  </a:txBody>
                  <a:tcPr marL="9081" marR="9081" marT="9080" marB="0" anchor="ctr">
                    <a:noFill/>
                  </a:tcPr>
                </a:tc>
                <a:tc>
                  <a:txBody>
                    <a:bodyPr/>
                    <a:lstStyle/>
                    <a:p>
                      <a:pPr algn="l" fontAlgn="ctr"/>
                      <a:r>
                        <a:rPr lang="en-US" sz="1000" b="0" i="0" u="none" strike="noStrike" dirty="0">
                          <a:effectLst/>
                          <a:latin typeface="+mn-lt"/>
                        </a:rPr>
                        <a:t>Dorothy </a:t>
                      </a:r>
                      <a:r>
                        <a:rPr lang="en-US" sz="1000" b="0" i="0" u="none" strike="noStrike" dirty="0" err="1">
                          <a:effectLst/>
                          <a:latin typeface="+mn-lt"/>
                        </a:rPr>
                        <a:t>Stanely</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Hewlett Packard Enterprise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000" u="none" strike="noStrike">
                          <a:effectLst/>
                        </a:rPr>
                        <a:t>P802.15 Wireless Personal Area Network (WPAN)</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Bob </a:t>
                      </a:r>
                      <a:r>
                        <a:rPr lang="en-US" sz="1000" u="none" strike="noStrike" dirty="0" err="1">
                          <a:effectLst/>
                        </a:rPr>
                        <a:t>Heile</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Wireless Communication Consulting, LLC., Wi-SUN</a:t>
                      </a:r>
                      <a:r>
                        <a:rPr lang="en-US" sz="1000" u="none" strike="noStrike" baseline="0" dirty="0">
                          <a:effectLst/>
                        </a:rPr>
                        <a:t> Alliance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000" u="none" strike="noStrike" dirty="0">
                          <a:effectLst/>
                        </a:rPr>
                        <a:t>P802.18 Radio Regulatory TAG</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Jay Holcomb</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err="1">
                          <a:effectLst/>
                          <a:latin typeface="+mn-lt"/>
                        </a:rPr>
                        <a:t>Itron</a:t>
                      </a:r>
                      <a:r>
                        <a:rPr lang="en-US" sz="1000" b="0" i="0" u="none" strike="noStrike" dirty="0">
                          <a:effectLst/>
                          <a:latin typeface="+mn-lt"/>
                        </a:rPr>
                        <a:t> 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000" u="none" strike="noStrike" dirty="0">
                          <a:effectLst/>
                        </a:rPr>
                        <a:t>P802.19 Wireless Coexistence</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Steve Shellhammer</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Qualcomm</a:t>
                      </a:r>
                      <a:r>
                        <a:rPr lang="en-US" sz="1000" u="none" strike="noStrike" baseline="0" dirty="0">
                          <a:effectLst/>
                        </a:rPr>
                        <a:t> Technologies, </a:t>
                      </a:r>
                      <a:r>
                        <a:rPr lang="en-US" sz="1000" u="none" strike="noStrike" dirty="0">
                          <a:effectLst/>
                        </a:rPr>
                        <a:t>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000" u="none" strike="noStrike" dirty="0">
                          <a:effectLst/>
                        </a:rPr>
                        <a:t>P802.21 Media-independent Handover</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Subir Das</a:t>
                      </a:r>
                      <a:endParaRPr lang="en-US" sz="1000" b="0" i="0" u="none" strike="noStrike">
                        <a:effectLst/>
                        <a:latin typeface="Arial"/>
                      </a:endParaRPr>
                    </a:p>
                  </a:txBody>
                  <a:tcPr marL="9081" marR="9081" marT="9080" marB="0" anchor="ctr">
                    <a:noFill/>
                  </a:tcPr>
                </a:tc>
                <a:tc>
                  <a:txBody>
                    <a:bodyPr/>
                    <a:lstStyle/>
                    <a:p>
                      <a:pPr algn="l" fontAlgn="ctr"/>
                      <a:r>
                        <a:rPr lang="en-US" sz="1000" b="0" i="0" u="none" strike="noStrike" baseline="0" dirty="0" err="1">
                          <a:effectLst/>
                          <a:latin typeface="+mn-lt"/>
                        </a:rPr>
                        <a:t>Perspecta</a:t>
                      </a:r>
                      <a:r>
                        <a:rPr lang="en-US" sz="1000" b="0" i="0" u="none" strike="noStrike" baseline="0" dirty="0">
                          <a:effectLst/>
                          <a:latin typeface="+mn-lt"/>
                        </a:rPr>
                        <a:t> Labs</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5"/>
                  </a:ext>
                </a:extLst>
              </a:tr>
              <a:tr h="191185">
                <a:tc>
                  <a:txBody>
                    <a:bodyPr/>
                    <a:lstStyle/>
                    <a:p>
                      <a:pPr algn="l" fontAlgn="ctr"/>
                      <a:r>
                        <a:rPr lang="en-US" sz="1000" u="none" strike="noStrike" dirty="0">
                          <a:effectLst/>
                        </a:rPr>
                        <a:t>P802.22 Wireless Regional Area Networks</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Apurva Mody</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BAE Systems, White Space Alliance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6"/>
                  </a:ext>
                </a:extLst>
              </a:tr>
              <a:tr h="191185">
                <a:tc>
                  <a:txBody>
                    <a:bodyPr/>
                    <a:lstStyle/>
                    <a:p>
                      <a:pPr algn="l" fontAlgn="ctr"/>
                      <a:r>
                        <a:rPr lang="en-US" sz="1000" u="none" strike="noStrike" dirty="0">
                          <a:effectLst/>
                        </a:rPr>
                        <a:t>P802.24 Vertical</a:t>
                      </a:r>
                      <a:r>
                        <a:rPr lang="en-US" sz="1000" u="none" strike="noStrike" baseline="0" dirty="0">
                          <a:effectLst/>
                        </a:rPr>
                        <a:t> Network Applications</a:t>
                      </a:r>
                      <a:r>
                        <a:rPr lang="en-US" sz="1000" u="none" strike="noStrike" dirty="0">
                          <a:effectLst/>
                        </a:rPr>
                        <a:t> TAG</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Tim</a:t>
                      </a:r>
                      <a:r>
                        <a:rPr lang="en-US" sz="1000" u="none" strike="noStrike" baseline="0" dirty="0">
                          <a:effectLst/>
                        </a:rPr>
                        <a:t> </a:t>
                      </a:r>
                      <a:r>
                        <a:rPr lang="en-US" sz="1000" u="none" strike="noStrike" dirty="0">
                          <a:effectLst/>
                        </a:rPr>
                        <a:t>Godfrey</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Electric Power Research Institute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000" u="none" strike="noStrike" dirty="0">
                          <a:effectLst/>
                        </a:rPr>
                        <a:t>Member Emeritus</a:t>
                      </a:r>
                    </a:p>
                  </a:txBody>
                  <a:tcPr marL="9081" marR="9081" marT="9080" marB="0" anchor="ctr">
                    <a:noFill/>
                  </a:tcPr>
                </a:tc>
                <a:tc>
                  <a:txBody>
                    <a:bodyPr/>
                    <a:lstStyle/>
                    <a:p>
                      <a:pPr algn="l" fontAlgn="ctr"/>
                      <a:r>
                        <a:rPr lang="en-US" sz="1000" u="none" strike="noStrike" dirty="0">
                          <a:effectLst/>
                        </a:rPr>
                        <a:t>Geoff Thompson</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Self, </a:t>
                      </a:r>
                      <a:r>
                        <a:rPr lang="en-US" sz="1000" u="none" strike="noStrike" dirty="0" err="1">
                          <a:effectLst/>
                        </a:rPr>
                        <a:t>GraCaSI</a:t>
                      </a:r>
                      <a:r>
                        <a:rPr lang="en-US" sz="1000" u="none" strike="noStrike" dirty="0">
                          <a:effectLst/>
                        </a:rPr>
                        <a:t> Advisors</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000" u="none" strike="noStrike" dirty="0">
                        <a:effectLst/>
                      </a:endParaRPr>
                    </a:p>
                  </a:txBody>
                  <a:tcPr marL="9081" marR="9081" marT="9080" marB="0" anchor="ctr">
                    <a:noFill/>
                  </a:tcPr>
                </a:tc>
                <a:tc>
                  <a:txBody>
                    <a:bodyPr/>
                    <a:lstStyle/>
                    <a:p>
                      <a:pPr algn="l" fontAlgn="ctr"/>
                      <a:endParaRPr lang="en-US" sz="1000" b="0" i="0" u="none" strike="noStrike" dirty="0">
                        <a:effectLst/>
                        <a:latin typeface="Arial"/>
                      </a:endParaRPr>
                    </a:p>
                  </a:txBody>
                  <a:tcPr marL="9081" marR="9081" marT="9080" marB="0" anchor="ctr">
                    <a:noFill/>
                  </a:tcPr>
                </a:tc>
                <a:tc>
                  <a:txBody>
                    <a:bodyPr/>
                    <a:lstStyle/>
                    <a:p>
                      <a:pPr algn="l" fontAlgn="ctr"/>
                      <a:endParaRPr lang="en-US" sz="1000" u="none" strike="noStrike" dirty="0">
                        <a:effectLs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000" b="0" i="0" u="none" strike="noStrike" dirty="0">
                        <a:effectLst/>
                        <a:latin typeface="Arial"/>
                      </a:endParaRPr>
                    </a:p>
                  </a:txBody>
                  <a:tcPr marL="9081" marR="9081" marT="9080" marB="0" anchor="ctr">
                    <a:noFill/>
                  </a:tcPr>
                </a:tc>
                <a:tc>
                  <a:txBody>
                    <a:bodyPr/>
                    <a:lstStyle/>
                    <a:p>
                      <a:pPr algn="l" fontAlgn="b"/>
                      <a:endParaRPr lang="en-US" sz="1000" b="0" i="0" u="none" strike="noStrike">
                        <a:effectLst/>
                        <a:latin typeface="Arial"/>
                      </a:endParaRPr>
                    </a:p>
                  </a:txBody>
                  <a:tcPr marL="9081" marR="9081" marT="9080" marB="0" anchor="b">
                    <a:noFill/>
                  </a:tcPr>
                </a:tc>
                <a:tc>
                  <a:txBody>
                    <a:bodyPr/>
                    <a:lstStyle/>
                    <a:p>
                      <a:pPr algn="l" fontAlgn="b"/>
                      <a:endParaRPr lang="en-US" sz="1000" b="0" i="0" u="none" strike="noStrike">
                        <a:effectLst/>
                        <a:latin typeface="Arial"/>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100" u="none" strike="noStrike" dirty="0">
                          <a:effectLst/>
                        </a:rPr>
                        <a:t>Hibernating Working Groups</a:t>
                      </a:r>
                      <a:endParaRPr lang="en-US" sz="1100" b="1" i="0" u="none" strike="noStrike" dirty="0">
                        <a:solidFill>
                          <a:srgbClr val="55AA8F"/>
                        </a:solidFill>
                        <a:effectLst/>
                        <a:latin typeface="Arial"/>
                      </a:endParaRPr>
                    </a:p>
                  </a:txBody>
                  <a:tcPr marL="100584" marR="100584" marT="9080" marB="0" anchor="ctr">
                    <a:noFill/>
                  </a:tcPr>
                </a:tc>
                <a:tc hMerge="1">
                  <a:txBody>
                    <a:bodyPr/>
                    <a:lstStyle/>
                    <a:p>
                      <a:endParaRPr lang="en-US"/>
                    </a:p>
                  </a:txBody>
                  <a:tcPr/>
                </a:tc>
                <a:tc>
                  <a:txBody>
                    <a:bodyPr/>
                    <a:lstStyle/>
                    <a:p>
                      <a:pPr algn="l" fontAlgn="b"/>
                      <a:endParaRPr lang="en-US" sz="1000" b="0" i="0" u="none" strike="noStrike">
                        <a:effectLst/>
                        <a:latin typeface="Arial"/>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000" u="none" strike="noStrike" dirty="0">
                          <a:effectLst/>
                        </a:rPr>
                        <a:t>P802.16 Broadband Wireless Access</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Roger Marks</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err="1">
                          <a:effectLst/>
                        </a:rPr>
                        <a:t>EthAirNet</a:t>
                      </a:r>
                      <a:r>
                        <a:rPr lang="en-US" sz="1000" u="none" strike="noStrike" dirty="0">
                          <a:effectLst/>
                        </a:rPr>
                        <a:t> Associates,</a:t>
                      </a:r>
                      <a:r>
                        <a:rPr lang="en-US" sz="1000" u="none" strike="noStrike" baseline="0" dirty="0">
                          <a:effectLst/>
                        </a:rPr>
                        <a:t> Huawei</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br>
                        <a:rPr lang="en-US" sz="1000" u="none" strike="noStrike" dirty="0">
                          <a:effectLst/>
                        </a:rPr>
                      </a:br>
                      <a:r>
                        <a:rPr lang="en-US" sz="1000" u="none" strike="noStrike" dirty="0">
                          <a:effectLst/>
                        </a:rPr>
                        <a:t>Disbanded</a:t>
                      </a:r>
                      <a:br>
                        <a:rPr lang="en-US" sz="1000" u="none" strike="noStrike" dirty="0">
                          <a:effectLst/>
                        </a:rPr>
                      </a:br>
                      <a:r>
                        <a:rPr lang="en-US" sz="1000" u="none" strike="noStrike" dirty="0">
                          <a:effectLst/>
                        </a:rPr>
                        <a:t>P802.20 Mobile Broadband Wireless Access</a:t>
                      </a:r>
                      <a:endParaRPr lang="en-US" sz="1000" b="0" i="0" u="none" strike="noStrike" dirty="0">
                        <a:effectLst/>
                        <a:latin typeface="Arial"/>
                      </a:endParaRPr>
                    </a:p>
                  </a:txBody>
                  <a:tcPr marL="9081" marR="9081" marT="9080" marB="0" anchor="ctr">
                    <a:noFill/>
                  </a:tcPr>
                </a:tc>
                <a:tc>
                  <a:txBody>
                    <a:bodyPr/>
                    <a:lstStyle/>
                    <a:p>
                      <a:pPr algn="l" fontAlgn="ctr"/>
                      <a:endParaRPr lang="en-US" sz="1000" u="none" strike="noStrike" dirty="0">
                        <a:effectLst/>
                      </a:endParaRPr>
                    </a:p>
                    <a:p>
                      <a:pPr algn="l" fontAlgn="ctr"/>
                      <a:r>
                        <a:rPr lang="en-US" sz="1000" u="none" strike="noStrike" dirty="0" err="1">
                          <a:effectLst/>
                        </a:rPr>
                        <a:t>Radhakrishna</a:t>
                      </a:r>
                      <a:r>
                        <a:rPr lang="en-US" sz="1000" u="none" strike="noStrike" dirty="0">
                          <a:effectLst/>
                        </a:rPr>
                        <a:t> </a:t>
                      </a:r>
                      <a:r>
                        <a:rPr lang="en-US" sz="1000" u="none" strike="noStrike" dirty="0" err="1">
                          <a:effectLst/>
                        </a:rPr>
                        <a:t>Canchi</a:t>
                      </a:r>
                      <a:endParaRPr lang="en-US" sz="1000" b="0" i="0" u="none" strike="noStrike" dirty="0">
                        <a:effectLst/>
                        <a:latin typeface="Arial"/>
                      </a:endParaRPr>
                    </a:p>
                  </a:txBody>
                  <a:tcPr marL="9081" marR="9081" marT="9080" marB="0" anchor="ctr">
                    <a:noFill/>
                  </a:tcPr>
                </a:tc>
                <a:tc>
                  <a:txBody>
                    <a:bodyPr/>
                    <a:lstStyle/>
                    <a:p>
                      <a:pPr algn="l" fontAlgn="ctr"/>
                      <a:endParaRPr lang="en-US" sz="1000" u="none" strike="noStrike" dirty="0">
                        <a:effectLst/>
                      </a:endParaRPr>
                    </a:p>
                    <a:p>
                      <a:pPr algn="l" fontAlgn="ctr"/>
                      <a:r>
                        <a:rPr lang="en-US" sz="1000" u="none" strike="noStrike" dirty="0">
                          <a:effectLst/>
                        </a:rPr>
                        <a:t>Kyocera International, 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23"/>
                  </a:ext>
                </a:extLst>
              </a:tr>
            </a:tbl>
          </a:graphicData>
        </a:graphic>
      </p:graphicFrame>
      <p:sp>
        <p:nvSpPr>
          <p:cNvPr id="7" name="Title 1"/>
          <p:cNvSpPr>
            <a:spLocks noGrp="1"/>
          </p:cNvSpPr>
          <p:nvPr>
            <p:ph type="title"/>
          </p:nvPr>
        </p:nvSpPr>
        <p:spPr>
          <a:xfrm>
            <a:off x="457200" y="14177"/>
            <a:ext cx="7772400" cy="1143000"/>
          </a:xfrm>
        </p:spPr>
        <p:txBody>
          <a:bodyPr/>
          <a:lstStyle/>
          <a:p>
            <a:r>
              <a:rPr lang="en-US" dirty="0"/>
              <a:t>5.05 EC Affiliation Update</a:t>
            </a:r>
          </a:p>
        </p:txBody>
      </p:sp>
    </p:spTree>
    <p:extLst>
      <p:ext uri="{BB962C8B-B14F-4D97-AF65-F5344CB8AC3E}">
        <p14:creationId xmlns:p14="http://schemas.microsoft.com/office/powerpoint/2010/main" val="3636422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11</a:t>
            </a:fld>
            <a:endParaRPr lang="en-US"/>
          </a:p>
        </p:txBody>
      </p:sp>
    </p:spTree>
    <p:extLst>
      <p:ext uri="{BB962C8B-B14F-4D97-AF65-F5344CB8AC3E}">
        <p14:creationId xmlns:p14="http://schemas.microsoft.com/office/powerpoint/2010/main" val="1781827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p:txBody>
          <a:bodyPr/>
          <a:lstStyle/>
          <a:p>
            <a:pPr>
              <a:defRPr/>
            </a:pPr>
            <a:fld id="{8C310F99-1F45-47EC-8886-14AE55002D51}" type="slidenum">
              <a:rPr lang="en-US" smtClean="0"/>
              <a:pPr>
                <a:defRPr/>
              </a:pPr>
              <a:t>12</a:t>
            </a:fld>
            <a:endParaRPr lang="en-US"/>
          </a:p>
        </p:txBody>
      </p:sp>
      <p:sp>
        <p:nvSpPr>
          <p:cNvPr id="16387" name="Rectangle 2"/>
          <p:cNvSpPr>
            <a:spLocks noGrp="1" noChangeArrowheads="1"/>
          </p:cNvSpPr>
          <p:nvPr>
            <p:ph type="title"/>
          </p:nvPr>
        </p:nvSpPr>
        <p:spPr>
          <a:xfrm>
            <a:off x="381000" y="152400"/>
            <a:ext cx="8534400" cy="762000"/>
          </a:xfrm>
        </p:spPr>
        <p:txBody>
          <a:bodyPr/>
          <a:lstStyle/>
          <a:p>
            <a:pPr eaLnBrk="1" hangingPunct="1"/>
            <a:r>
              <a:rPr lang="en-US" dirty="0"/>
              <a:t>5.06 Cross-802 Topics</a:t>
            </a:r>
          </a:p>
        </p:txBody>
      </p:sp>
      <p:graphicFrame>
        <p:nvGraphicFramePr>
          <p:cNvPr id="30998" name="Group 278"/>
          <p:cNvGraphicFramePr>
            <a:graphicFrameLocks noGrp="1"/>
          </p:cNvGraphicFramePr>
          <p:nvPr>
            <p:ph idx="1"/>
            <p:extLst>
              <p:ext uri="{D42A27DB-BD31-4B8C-83A1-F6EECF244321}">
                <p14:modId xmlns:p14="http://schemas.microsoft.com/office/powerpoint/2010/main" val="449319398"/>
              </p:ext>
            </p:extLst>
          </p:nvPr>
        </p:nvGraphicFramePr>
        <p:xfrm>
          <a:off x="304800" y="990600"/>
          <a:ext cx="8810879" cy="5190744"/>
        </p:xfrm>
        <a:graphic>
          <a:graphicData uri="http://schemas.openxmlformats.org/drawingml/2006/table">
            <a:tbl>
              <a:tblPr/>
              <a:tblGrid>
                <a:gridCol w="6677279">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81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Monday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Notes</a:t>
                      </a:r>
                      <a:endParaRPr kumimoji="0" lang="en-US"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0792">
                <a:tc>
                  <a:txBody>
                    <a:bodyPr/>
                    <a:lstStyle/>
                    <a:p>
                      <a:r>
                        <a:rPr lang="en-US" sz="1400" b="1" baseline="0" dirty="0"/>
                        <a:t>18:30-19:30 Q&amp;A with the IEEE Executive Director, Steven </a:t>
                      </a:r>
                      <a:r>
                        <a:rPr lang="en-US" sz="1400" b="1" baseline="0" dirty="0" err="1"/>
                        <a:t>Welby</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400" b="0" dirty="0"/>
                        <a:t>Seaport 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0792">
                <a:tc>
                  <a:txBody>
                    <a:bodyPr/>
                    <a:lstStyle/>
                    <a:p>
                      <a:r>
                        <a:rPr kumimoji="0" lang="en-US" sz="1400" b="1" i="0" u="none" strike="noStrike" cap="none" normalizeH="0" baseline="0" dirty="0">
                          <a:ln>
                            <a:noFill/>
                          </a:ln>
                          <a:solidFill>
                            <a:schemeClr val="tx1"/>
                          </a:solidFill>
                          <a:effectLst/>
                          <a:latin typeface="Times New Roman" pitchFamily="18" charset="0"/>
                        </a:rPr>
                        <a:t>19:30-20:50 802.1 Network Enhancements for the Next Decade, Marks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400" b="0" dirty="0"/>
                        <a:t>Seaport 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1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21:00-22:30 Tutorial: none/open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95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rPr>
                        <a:t>Tuesday</a:t>
                      </a:r>
                      <a:endParaRPr lang="en-US" sz="200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13:30-15:30 802/JTC1 Standing Committee, Myles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Bankers Hill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sngStrike" cap="none" normalizeH="0" baseline="0" dirty="0">
                          <a:ln>
                            <a:noFill/>
                          </a:ln>
                          <a:solidFill>
                            <a:schemeClr val="tx1"/>
                          </a:solidFill>
                          <a:effectLst/>
                          <a:latin typeface="Times New Roman" pitchFamily="18" charset="0"/>
                        </a:rPr>
                        <a:t>13:30-15:30 802/IETF Standing Committee, </a:t>
                      </a:r>
                      <a:r>
                        <a:rPr kumimoji="0" lang="en-US" sz="1400" b="1" i="0" u="none" strike="sngStrike" cap="none" normalizeH="0" baseline="0" dirty="0" err="1">
                          <a:ln>
                            <a:noFill/>
                          </a:ln>
                          <a:solidFill>
                            <a:schemeClr val="tx1"/>
                          </a:solidFill>
                          <a:effectLst/>
                          <a:latin typeface="Times New Roman" pitchFamily="18" charset="0"/>
                        </a:rPr>
                        <a:t>Stanely</a:t>
                      </a:r>
                      <a:endParaRPr lang="en-US" sz="1400" b="1" strike="sngStrike"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88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19:30-21:30 802.1 Network Enhancements for the Next Decade, Marks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Seaport 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01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Wednesday</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39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18:30-21:30 Social Reception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Poolside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62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Thursday </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07:30-08:00 Next Venue Logistics,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08:00-09:00 Future Venues Ad Hoc,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09:00-10:00 802 Chair’s Open Office Hours, Nikolich</a:t>
                      </a:r>
                      <a:endParaRPr kumimoji="0" lang="en-US" sz="2000" b="1"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Bankers Hill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sngStrike" cap="none" normalizeH="0" baseline="0" dirty="0">
                          <a:ln>
                            <a:noFill/>
                          </a:ln>
                          <a:solidFill>
                            <a:schemeClr val="tx1"/>
                          </a:solidFill>
                          <a:effectLst/>
                          <a:latin typeface="Times New Roman" pitchFamily="18" charset="0"/>
                        </a:rPr>
                        <a:t>08:00-09:00  802/ITU Standing Committee, Parsons</a:t>
                      </a:r>
                      <a:endParaRPr kumimoji="0" lang="en-US" sz="1400" b="0"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sngStrike" cap="none" normalizeH="0" baseline="0" dirty="0">
                          <a:ln>
                            <a:noFill/>
                          </a:ln>
                          <a:solidFill>
                            <a:schemeClr val="tx1"/>
                          </a:solidFill>
                          <a:effectLst/>
                          <a:latin typeface="Times New Roman" pitchFamily="18" charset="0"/>
                        </a:rPr>
                        <a:t>Torrey Hills 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0073606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13</a:t>
            </a:fld>
            <a:endParaRPr lang="en-US"/>
          </a:p>
        </p:txBody>
      </p:sp>
      <p:sp>
        <p:nvSpPr>
          <p:cNvPr id="9219" name="Rectangle 2"/>
          <p:cNvSpPr>
            <a:spLocks noGrp="1" noChangeArrowheads="1"/>
          </p:cNvSpPr>
          <p:nvPr>
            <p:ph type="title"/>
          </p:nvPr>
        </p:nvSpPr>
        <p:spPr/>
        <p:txBody>
          <a:bodyPr/>
          <a:lstStyle/>
          <a:p>
            <a:pPr eaLnBrk="1" hangingPunct="1"/>
            <a:r>
              <a:rPr lang="en-US" dirty="0"/>
              <a:t>5.07 Drafts to Sponsor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P802.1CF (</a:t>
            </a:r>
            <a:r>
              <a:rPr lang="en-US" sz="1600" dirty="0" err="1"/>
              <a:t>cond</a:t>
            </a:r>
            <a:r>
              <a:rPr lang="en-US" sz="1600" dirty="0"/>
              <a:t>), P802.1AS-Rev (</a:t>
            </a:r>
            <a:r>
              <a:rPr lang="en-US" sz="1600" dirty="0" err="1"/>
              <a:t>cond</a:t>
            </a:r>
            <a:r>
              <a:rPr lang="en-US" sz="1600" dirty="0"/>
              <a:t>),</a:t>
            </a:r>
          </a:p>
          <a:p>
            <a:pPr eaLnBrk="1" hangingPunct="1">
              <a:buFont typeface="+mj-lt"/>
              <a:buAutoNum type="arabicPeriod"/>
            </a:pPr>
            <a:r>
              <a:rPr lang="en-US" sz="1600" dirty="0"/>
              <a:t>802.03: P802.3.2 (IEEE 802.3cf) YANG Data Model Definitions (</a:t>
            </a:r>
            <a:r>
              <a:rPr lang="en-US" sz="1600" dirty="0" err="1"/>
              <a:t>cond</a:t>
            </a:r>
            <a:r>
              <a:rPr lang="en-US" sz="1600" dirty="0"/>
              <a:t>),</a:t>
            </a:r>
          </a:p>
          <a:p>
            <a:pPr eaLnBrk="1" hangingPunct="1">
              <a:buFont typeface="+mj-lt"/>
              <a:buAutoNum type="arabicPeriod"/>
            </a:pPr>
            <a:r>
              <a:rPr lang="en-US" sz="1600" dirty="0"/>
              <a:t>802.11: none,</a:t>
            </a:r>
          </a:p>
          <a:p>
            <a:pPr eaLnBrk="1" hangingPunct="1">
              <a:buFont typeface="+mj-lt"/>
              <a:buAutoNum type="arabicPeriod"/>
            </a:pPr>
            <a:r>
              <a:rPr lang="en-US" sz="1600" dirty="0"/>
              <a:t>802.15: none,</a:t>
            </a:r>
          </a:p>
          <a:p>
            <a:pPr eaLnBrk="1" hangingPunct="1">
              <a:buFont typeface="+mj-lt"/>
              <a:buAutoNum type="arabicPeriod"/>
            </a:pPr>
            <a:r>
              <a:rPr lang="en-US" sz="1600" dirty="0"/>
              <a:t>802.19: none,</a:t>
            </a:r>
          </a:p>
          <a:p>
            <a:pPr eaLnBrk="1" hangingPunct="1">
              <a:buFont typeface="+mj-lt"/>
              <a:buAutoNum type="arabicPeriod"/>
            </a:pPr>
            <a:r>
              <a:rPr lang="en-US" sz="1600" dirty="0"/>
              <a:t>802.20: none..</a:t>
            </a:r>
          </a:p>
          <a:p>
            <a:pPr eaLnBrk="1" hangingPunct="1">
              <a:buFont typeface="+mj-lt"/>
              <a:buAutoNum type="arabicPeriod"/>
            </a:pPr>
            <a:r>
              <a:rPr lang="en-US" sz="1600" dirty="0"/>
              <a:t>802.21: none..</a:t>
            </a:r>
          </a:p>
          <a:p>
            <a:pPr eaLnBrk="1" hangingPunct="1">
              <a:buFont typeface="+mj-lt"/>
              <a:buAutoNum type="arabicPeriod"/>
            </a:pPr>
            <a:r>
              <a:rPr lang="en-US" sz="1600" dirty="0"/>
              <a:t>802.22: none..</a:t>
            </a:r>
          </a:p>
          <a:p>
            <a:pPr eaLnBrk="1" hangingPunct="1">
              <a:buFont typeface="+mj-lt"/>
              <a:buAutoNum type="arabicPeriod"/>
            </a:pPr>
            <a:r>
              <a:rPr lang="en-US" sz="1600" dirty="0"/>
              <a:t>802.24: none..</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14</a:t>
            </a:fld>
            <a:endParaRPr lang="en-US"/>
          </a:p>
        </p:txBody>
      </p:sp>
      <p:sp>
        <p:nvSpPr>
          <p:cNvPr id="10243" name="Rectangle 2"/>
          <p:cNvSpPr>
            <a:spLocks noGrp="1" noChangeArrowheads="1"/>
          </p:cNvSpPr>
          <p:nvPr>
            <p:ph type="title"/>
          </p:nvPr>
        </p:nvSpPr>
        <p:spPr/>
        <p:txBody>
          <a:bodyPr/>
          <a:lstStyle/>
          <a:p>
            <a:pPr eaLnBrk="1" hangingPunct="1"/>
            <a:r>
              <a:rPr lang="en-US" dirty="0"/>
              <a:t>5.08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P802.1Xck, P802.1Qcy (</a:t>
            </a:r>
            <a:r>
              <a:rPr lang="en-US" sz="1600" dirty="0" err="1"/>
              <a:t>cond</a:t>
            </a:r>
            <a:r>
              <a:rPr lang="en-US" sz="1600" dirty="0"/>
              <a:t>), 802.1AE-Rev, 802.1AC-2016/Cor-1,</a:t>
            </a:r>
          </a:p>
          <a:p>
            <a:pPr eaLnBrk="1" hangingPunct="1">
              <a:buFont typeface="+mj-lt"/>
              <a:buAutoNum type="arabicPeriod"/>
            </a:pPr>
            <a:r>
              <a:rPr lang="en-US" sz="1600" dirty="0"/>
              <a:t>802.03: P802.3bt (</a:t>
            </a:r>
            <a:r>
              <a:rPr lang="en-US" sz="1600" dirty="0" err="1"/>
              <a:t>cond</a:t>
            </a:r>
            <a:r>
              <a:rPr lang="en-US" sz="1600" dirty="0"/>
              <a:t>), P802.3cb (</a:t>
            </a:r>
            <a:r>
              <a:rPr lang="en-US" sz="1600" dirty="0" err="1"/>
              <a:t>cond</a:t>
            </a:r>
            <a:r>
              <a:rPr lang="en-US" sz="1600" dirty="0"/>
              <a:t>), P802.3cd (</a:t>
            </a:r>
            <a:r>
              <a:rPr lang="en-US" sz="1600" dirty="0" err="1"/>
              <a:t>cond</a:t>
            </a:r>
            <a:r>
              <a:rPr lang="en-US" sz="1600" dirty="0"/>
              <a:t>),</a:t>
            </a:r>
          </a:p>
          <a:p>
            <a:pPr eaLnBrk="1" hangingPunct="1">
              <a:buFont typeface="+mj-lt"/>
              <a:buAutoNum type="arabicPeriod"/>
            </a:pPr>
            <a:r>
              <a:rPr lang="en-US" sz="1600" dirty="0"/>
              <a:t>802.11: none,</a:t>
            </a:r>
          </a:p>
          <a:p>
            <a:pPr eaLnBrk="1" hangingPunct="1">
              <a:buFont typeface="+mj-lt"/>
              <a:buAutoNum type="arabicPeriod"/>
            </a:pPr>
            <a:r>
              <a:rPr lang="en-US" sz="1600" dirty="0"/>
              <a:t>802.15: none,</a:t>
            </a:r>
          </a:p>
          <a:p>
            <a:pPr eaLnBrk="1" hangingPunct="1">
              <a:buFont typeface="+mj-lt"/>
              <a:buAutoNum type="arabicPeriod"/>
            </a:pPr>
            <a:r>
              <a:rPr lang="en-US" sz="1600" dirty="0"/>
              <a:t>802.19: P802.19.1,</a:t>
            </a:r>
          </a:p>
          <a:p>
            <a:pPr eaLnBrk="1" hangingPunct="1">
              <a:buFont typeface="+mj-lt"/>
              <a:buAutoNum type="arabicPeriod"/>
            </a:pPr>
            <a:r>
              <a:rPr lang="en-US" sz="1600" dirty="0"/>
              <a:t>802.21: none,</a:t>
            </a:r>
          </a:p>
          <a:p>
            <a:pPr eaLnBrk="1" hangingPunct="1">
              <a:buFont typeface="+mj-lt"/>
              <a:buAutoNum type="arabicPeriod"/>
            </a:pPr>
            <a:r>
              <a:rPr lang="en-US" sz="1600" dirty="0"/>
              <a:t>802.22: none,</a:t>
            </a:r>
          </a:p>
          <a:p>
            <a:pPr eaLnBrk="1" hangingPunct="1">
              <a:buFont typeface="+mj-lt"/>
              <a:buAutoNum type="arabicPeriod"/>
            </a:pPr>
            <a:r>
              <a:rPr lang="en-US" sz="1600" dirty="0"/>
              <a:t>802.24: none,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15</a:t>
            </a:fld>
            <a:endParaRPr lang="en-US"/>
          </a:p>
        </p:txBody>
      </p:sp>
      <p:sp>
        <p:nvSpPr>
          <p:cNvPr id="8" name="Slide Number Placeholder 5"/>
          <p:cNvSpPr txBox="1">
            <a:spLocks/>
          </p:cNvSpPr>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smtClean="0"/>
              <a:pPr>
                <a:defRPr/>
              </a:pPr>
              <a:t>15</a:t>
            </a:fld>
            <a:endParaRPr lang="en-US"/>
          </a:p>
        </p:txBody>
      </p:sp>
      <p:sp>
        <p:nvSpPr>
          <p:cNvPr id="9" name="Rectangle 2"/>
          <p:cNvSpPr>
            <a:spLocks noGrp="1" noChangeArrowheads="1"/>
          </p:cNvSpPr>
          <p:nvPr>
            <p:ph type="title"/>
          </p:nvPr>
        </p:nvSpPr>
        <p:spPr>
          <a:xfrm>
            <a:off x="685800" y="609600"/>
            <a:ext cx="7772400" cy="1143000"/>
          </a:xfrm>
        </p:spPr>
        <p:txBody>
          <a:bodyPr/>
          <a:lstStyle/>
          <a:p>
            <a:pPr eaLnBrk="1" hangingPunct="1"/>
            <a:r>
              <a:rPr lang="en-US" dirty="0"/>
              <a:t>5.09 Draft Documents </a:t>
            </a:r>
            <a:br>
              <a:rPr lang="en-US" dirty="0"/>
            </a:br>
            <a:r>
              <a:rPr lang="en-US" dirty="0"/>
              <a:t>for EC to consider</a:t>
            </a:r>
          </a:p>
        </p:txBody>
      </p:sp>
      <p:sp>
        <p:nvSpPr>
          <p:cNvPr id="10"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docs to JTC1/SC6:</a:t>
            </a:r>
            <a:br>
              <a:rPr lang="en-US" sz="1600" kern="0" dirty="0"/>
            </a:br>
            <a:r>
              <a:rPr lang="en-US" sz="1600" kern="0" dirty="0"/>
              <a:t>- for adoption: 802.1CM, 802.1Qcc, 802.1Qcp, 802.1AC, 802.1Qcy, 802.1Xck 802.1AE</a:t>
            </a:r>
            <a:br>
              <a:rPr lang="en-US" sz="1600" kern="0" dirty="0"/>
            </a:br>
            <a:r>
              <a:rPr lang="en-US" sz="1600" kern="0" dirty="0"/>
              <a:t>- for information: 802.1CF/D2.1, 802.1AS-Rev/D7.1,</a:t>
            </a:r>
          </a:p>
          <a:p>
            <a:pPr eaLnBrk="1" hangingPunct="1">
              <a:buFont typeface="+mj-lt"/>
              <a:buAutoNum type="arabicPeriod"/>
            </a:pPr>
            <a:r>
              <a:rPr lang="en-US" sz="1600" kern="0" dirty="0"/>
              <a:t>802.01: liaisons to 802.3, MEF, BBF, ETG, etc..</a:t>
            </a:r>
          </a:p>
          <a:p>
            <a:pPr eaLnBrk="1" hangingPunct="1">
              <a:buFont typeface="+mj-lt"/>
              <a:buAutoNum type="arabicPeriod"/>
            </a:pPr>
            <a:r>
              <a:rPr lang="en-US" sz="1600" kern="0" dirty="0"/>
              <a:t>802.03: none,</a:t>
            </a:r>
          </a:p>
          <a:p>
            <a:pPr eaLnBrk="1" hangingPunct="1">
              <a:buFont typeface="+mj-lt"/>
              <a:buAutoNum type="arabicPeriod"/>
            </a:pPr>
            <a:r>
              <a:rPr lang="en-US" sz="1600" kern="0" dirty="0"/>
              <a:t>802.11: anticipates liaison letters..</a:t>
            </a:r>
          </a:p>
          <a:p>
            <a:pPr eaLnBrk="1" hangingPunct="1">
              <a:buFont typeface="+mj-lt"/>
              <a:buAutoNum type="arabicPeriod"/>
            </a:pPr>
            <a:r>
              <a:rPr lang="en-US" sz="1600" kern="0" dirty="0"/>
              <a:t>802.15: none,</a:t>
            </a:r>
          </a:p>
          <a:p>
            <a:pPr eaLnBrk="1" hangingPunct="1">
              <a:buFont typeface="+mj-lt"/>
              <a:buAutoNum type="arabicPeriod"/>
            </a:pPr>
            <a:r>
              <a:rPr lang="en-US" sz="1600" kern="0" dirty="0"/>
              <a:t>802.18: </a:t>
            </a:r>
            <a:r>
              <a:rPr lang="en-US" sz="1600" kern="0" dirty="0" err="1"/>
              <a:t>tbd</a:t>
            </a:r>
            <a:endParaRPr lang="en-US" sz="1600" dirty="0"/>
          </a:p>
          <a:p>
            <a:pPr eaLnBrk="1" hangingPunct="1">
              <a:buFont typeface="+mj-lt"/>
              <a:buAutoNum type="arabicPeriod"/>
            </a:pPr>
            <a:r>
              <a:rPr lang="en-US" sz="1600" kern="0" dirty="0"/>
              <a:t>802.21: none,</a:t>
            </a:r>
          </a:p>
          <a:p>
            <a:pPr eaLnBrk="1" hangingPunct="1">
              <a:buFont typeface="+mj-lt"/>
              <a:buAutoNum type="arabicPeriod"/>
            </a:pPr>
            <a:r>
              <a:rPr lang="en-US" sz="1600" kern="0" dirty="0"/>
              <a:t>802.22: none,</a:t>
            </a:r>
          </a:p>
          <a:p>
            <a:pPr>
              <a:buFont typeface="+mj-lt"/>
              <a:buAutoNum type="arabicPeriod"/>
            </a:pPr>
            <a:r>
              <a:rPr lang="en-US" sz="1600" kern="0" dirty="0">
                <a:solidFill>
                  <a:schemeClr val="tx2"/>
                </a:solidFill>
              </a:rPr>
              <a:t>802.24: </a:t>
            </a:r>
            <a:r>
              <a:rPr lang="en-US" sz="1600" dirty="0"/>
              <a:t>none,</a:t>
            </a:r>
          </a:p>
          <a:p>
            <a:pPr>
              <a:buFont typeface="+mj-lt"/>
              <a:buAutoNum type="arabicPeriod"/>
            </a:pPr>
            <a:r>
              <a:rPr lang="en-US" sz="1600" kern="0" dirty="0">
                <a:solidFill>
                  <a:schemeClr val="tx2"/>
                </a:solidFill>
              </a:rPr>
              <a:t>802/JTC1 SC: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802/ITU SC: none,</a:t>
            </a:r>
          </a:p>
          <a:p>
            <a:pPr>
              <a:buFont typeface="+mj-lt"/>
              <a:buAutoNum type="arabicPeriod"/>
            </a:pPr>
            <a:r>
              <a:rPr lang="en-US" sz="1600" kern="0" dirty="0">
                <a:solidFill>
                  <a:schemeClr val="tx2"/>
                </a:solidFill>
              </a:rPr>
              <a:t>802/IETF SC: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802/Wireless Chairs SC: </a:t>
            </a:r>
            <a:r>
              <a:rPr lang="en-US" sz="1600" kern="0" dirty="0" err="1">
                <a:solidFill>
                  <a:schemeClr val="tx2"/>
                </a:solidFill>
              </a:rPr>
              <a:t>tbd</a:t>
            </a:r>
            <a:r>
              <a:rPr lang="en-US" sz="1600" kern="0" dirty="0">
                <a:solidFill>
                  <a:schemeClr val="tx2"/>
                </a:solidFill>
              </a:rPr>
              <a:t>.</a:t>
            </a: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16</a:t>
            </a:fld>
            <a:endParaRPr lang="en-US"/>
          </a:p>
        </p:txBody>
      </p:sp>
      <p:sp>
        <p:nvSpPr>
          <p:cNvPr id="7171" name="Rectangle 2"/>
          <p:cNvSpPr>
            <a:spLocks noGrp="1" noChangeArrowheads="1"/>
          </p:cNvSpPr>
          <p:nvPr>
            <p:ph type="title"/>
          </p:nvPr>
        </p:nvSpPr>
        <p:spPr>
          <a:xfrm>
            <a:off x="685800" y="0"/>
            <a:ext cx="7772400" cy="1143000"/>
          </a:xfrm>
        </p:spPr>
        <p:txBody>
          <a:bodyPr/>
          <a:lstStyle/>
          <a:p>
            <a:pPr eaLnBrk="1" hangingPunct="1"/>
            <a:r>
              <a:rPr lang="en-US" dirty="0"/>
              <a:t>5.10 Draft PARs to </a:t>
            </a:r>
            <a:r>
              <a:rPr lang="en-US" dirty="0" err="1"/>
              <a:t>NesCom</a:t>
            </a:r>
            <a:endParaRPr lang="en-US" dirty="0"/>
          </a:p>
        </p:txBody>
      </p:sp>
      <p:sp>
        <p:nvSpPr>
          <p:cNvPr id="7172" name="Rectangle 5"/>
          <p:cNvSpPr>
            <a:spLocks noGrp="1" noChangeArrowheads="1"/>
          </p:cNvSpPr>
          <p:nvPr>
            <p:ph type="body" idx="1"/>
          </p:nvPr>
        </p:nvSpPr>
        <p:spPr>
          <a:xfrm>
            <a:off x="685800" y="1371600"/>
            <a:ext cx="7696200" cy="4114800"/>
          </a:xfrm>
        </p:spPr>
        <p:txBody>
          <a:bodyPr/>
          <a:lstStyle/>
          <a:p>
            <a:pPr>
              <a:buFont typeface="+mj-lt"/>
              <a:buAutoNum type="arabicPeriod"/>
            </a:pPr>
            <a:r>
              <a:rPr lang="en-US" sz="1600" dirty="0"/>
              <a:t>P802.1Qcr - Amendment: Asynchronous Traffic Shaping, </a:t>
            </a:r>
          </a:p>
          <a:p>
            <a:pPr>
              <a:buFont typeface="+mj-lt"/>
              <a:buAutoNum type="arabicPeriod"/>
            </a:pPr>
            <a:r>
              <a:rPr lang="en-US" sz="1600" dirty="0"/>
              <a:t>P802.1Qcz - Amendment: Congestion Isolation,</a:t>
            </a:r>
          </a:p>
          <a:p>
            <a:pPr>
              <a:buFont typeface="+mj-lt"/>
              <a:buAutoNum type="arabicPeriod"/>
            </a:pPr>
            <a:r>
              <a:rPr lang="en-US" sz="1600" dirty="0"/>
              <a:t>P802.1Qdd – Amendment: Resource Allocation Protocol,</a:t>
            </a:r>
          </a:p>
          <a:p>
            <a:pPr>
              <a:buFont typeface="+mj-lt"/>
              <a:buAutoNum type="arabicPeriod"/>
            </a:pPr>
            <a:r>
              <a:rPr lang="en-US" sz="1600" dirty="0"/>
              <a:t>P802.1CF – Network Reference Model (extension),</a:t>
            </a:r>
          </a:p>
          <a:p>
            <a:pPr>
              <a:buFont typeface="+mj-lt"/>
              <a:buAutoNum type="arabicPeriod"/>
            </a:pPr>
            <a:r>
              <a:rPr lang="en-US" sz="1600" dirty="0"/>
              <a:t>P802.3cn 50 Gb/s, 100 Gb/s, 200 Gb/s, and 400 Gb/s Operation over Single-Mode Fiber and DWDM (dense wavelength division multiplexing) system,</a:t>
            </a:r>
          </a:p>
          <a:p>
            <a:pPr>
              <a:buFont typeface="+mj-lt"/>
              <a:buAutoNum type="arabicPeriod"/>
            </a:pPr>
            <a:r>
              <a:rPr lang="en-US" sz="1600" dirty="0"/>
              <a:t>P802.11ax - Amendment: High Efficiency WLAN, PAR Extension,</a:t>
            </a:r>
          </a:p>
          <a:p>
            <a:pPr>
              <a:buFont typeface="+mj-lt"/>
              <a:buAutoNum type="arabicPeriod"/>
            </a:pPr>
            <a:r>
              <a:rPr lang="en-US" sz="1600" dirty="0"/>
              <a:t>P802.15.7 – Revision: Optical Wireless Communications PAR Extension</a:t>
            </a:r>
          </a:p>
          <a:p>
            <a:pPr marL="0" indent="0">
              <a:buNone/>
            </a:pPr>
            <a:endParaRPr lang="en-US" sz="1600" dirty="0"/>
          </a:p>
          <a:p>
            <a:pPr marL="0" indent="0">
              <a:buNone/>
            </a:pPr>
            <a:r>
              <a:rPr lang="en-US" sz="1600" dirty="0"/>
              <a:t>PAR withdrawal requests: </a:t>
            </a:r>
          </a:p>
          <a:p>
            <a:pPr>
              <a:buFont typeface="+mj-lt"/>
              <a:buAutoNum type="arabicPeriod"/>
            </a:pPr>
            <a:r>
              <a:rPr lang="en-US" sz="1600" dirty="0"/>
              <a:t>None.</a:t>
            </a:r>
            <a:endParaRPr lang="en-US" dirty="0"/>
          </a:p>
          <a:p>
            <a:pPr eaLnBrk="1" hangingPunct="1">
              <a:buFont typeface="+mj-lt"/>
              <a:buAutoNum type="arabicPeriod"/>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dirty="0"/>
              <a:t>5.11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08823884"/>
              </p:ext>
            </p:extLst>
          </p:nvPr>
        </p:nvGraphicFramePr>
        <p:xfrm>
          <a:off x="381000" y="990600"/>
          <a:ext cx="8382000" cy="5604582"/>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20000"/>
                    </a:ext>
                  </a:extLst>
                </a:gridCol>
                <a:gridCol w="3287058">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92701">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None,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Industry Connections: 802 Network Enhancements for the Next Decade,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10220">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Ethernet Access PMDs for Central Office Consolidation (Super-PON),</a:t>
                      </a:r>
                    </a:p>
                    <a:p>
                      <a:r>
                        <a:rPr lang="en-US" sz="1600" dirty="0">
                          <a:solidFill>
                            <a:schemeClr val="tx1"/>
                          </a:solidFill>
                        </a:rPr>
                        <a:t>- Bidirectional 50Gb/s optical access PHYs,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 Bi-directional 10G&amp;25G optical access PHYs,</a:t>
                      </a:r>
                      <a:br>
                        <a:rPr lang="en-US" sz="1600" dirty="0">
                          <a:solidFill>
                            <a:schemeClr val="tx1"/>
                          </a:solidFill>
                        </a:rPr>
                      </a:br>
                      <a:r>
                        <a:rPr lang="en-US" sz="1600" dirty="0">
                          <a:solidFill>
                            <a:schemeClr val="tx1"/>
                          </a:solidFill>
                        </a:rPr>
                        <a:t>- Beyond</a:t>
                      </a:r>
                      <a:r>
                        <a:rPr lang="en-US" sz="1600" baseline="0" dirty="0">
                          <a:solidFill>
                            <a:schemeClr val="tx1"/>
                          </a:solidFill>
                        </a:rPr>
                        <a:t> 10km Optical PHYs,</a:t>
                      </a:r>
                      <a:br>
                        <a:rPr lang="en-US" sz="1600" dirty="0">
                          <a:solidFill>
                            <a:schemeClr val="tx1"/>
                          </a:solidFill>
                        </a:rPr>
                      </a:br>
                      <a:r>
                        <a:rPr lang="en-US" sz="1600" dirty="0">
                          <a:solidFill>
                            <a:schemeClr val="tx1"/>
                          </a:solidFill>
                        </a:rPr>
                        <a:t>- Industry Connections: </a:t>
                      </a:r>
                      <a:r>
                        <a:rPr lang="en-US" sz="1600" baseline="0" dirty="0"/>
                        <a:t>New Ethernet Applications (NEA) ad hoc,</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423358">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Full Duplex Topic Interest Group</a:t>
                      </a:r>
                    </a:p>
                    <a:p>
                      <a:r>
                        <a:rPr lang="en-US" sz="1600" dirty="0">
                          <a:solidFill>
                            <a:schemeClr val="tx1"/>
                          </a:solidFill>
                        </a:rPr>
                        <a:t>- Broadcast Services Study Group</a:t>
                      </a:r>
                      <a:br>
                        <a:rPr lang="en-US" sz="1600" dirty="0">
                          <a:solidFill>
                            <a:schemeClr val="tx1"/>
                          </a:solidFill>
                        </a:rPr>
                      </a:br>
                      <a:endParaRPr lang="en-US" sz="1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 Advanced Access Network Interface (AANI) Standing Committee</a:t>
                      </a:r>
                      <a:br>
                        <a:rPr lang="en-US" sz="1600" baseline="0" dirty="0">
                          <a:solidFill>
                            <a:schemeClr val="tx1"/>
                          </a:solidFill>
                        </a:rPr>
                      </a:br>
                      <a:endParaRPr lang="en-US" sz="16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Wireless Next Generation Standing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022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SG none,</a:t>
                      </a:r>
                      <a:br>
                        <a:rPr lang="en-US" sz="1600" baseline="0" dirty="0">
                          <a:solidFill>
                            <a:schemeClr val="tx1"/>
                          </a:solidFill>
                        </a:rPr>
                      </a:br>
                      <a:r>
                        <a:rPr lang="en-US" sz="1600" baseline="0" dirty="0">
                          <a:solidFill>
                            <a:schemeClr val="tx1"/>
                          </a:solidFill>
                        </a:rPr>
                        <a:t>Interest Groups: </a:t>
                      </a:r>
                      <a:r>
                        <a:rPr lang="en-US" sz="1600" baseline="0" dirty="0" err="1">
                          <a:solidFill>
                            <a:schemeClr val="tx1"/>
                          </a:solidFill>
                        </a:rPr>
                        <a:t>TeraHertz</a:t>
                      </a:r>
                      <a:r>
                        <a:rPr lang="en-US" sz="1600" baseline="0" dirty="0">
                          <a:solidFill>
                            <a:schemeClr val="tx1"/>
                          </a:solidFill>
                        </a:rPr>
                        <a:t>, High Rate Rail Communications, Vehicle Assisted Technology, Link Dependability</a:t>
                      </a:r>
                      <a:br>
                        <a:rPr lang="en-US" sz="1600" baseline="0" dirty="0">
                          <a:solidFill>
                            <a:schemeClr val="tx1"/>
                          </a:solidFill>
                        </a:rPr>
                      </a:br>
                      <a:r>
                        <a:rPr lang="en-US" sz="1600" baseline="0" dirty="0">
                          <a:solidFill>
                            <a:schemeClr val="tx1"/>
                          </a:solidFill>
                        </a:rPr>
                        <a:t>SC: IETF/6tisch.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17</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968197788"/>
              </p:ext>
            </p:extLst>
          </p:nvPr>
        </p:nvGraphicFramePr>
        <p:xfrm>
          <a:off x="685800" y="1981200"/>
          <a:ext cx="8382000" cy="2849880"/>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4270207754"/>
                    </a:ext>
                  </a:extLst>
                </a:gridCol>
                <a:gridCol w="3287058">
                  <a:extLst>
                    <a:ext uri="{9D8B030D-6E8A-4147-A177-3AD203B41FA5}">
                      <a16:colId xmlns:a16="http://schemas.microsoft.com/office/drawing/2014/main" val="603295769"/>
                    </a:ext>
                  </a:extLst>
                </a:gridCol>
                <a:gridCol w="4191000">
                  <a:extLst>
                    <a:ext uri="{9D8B030D-6E8A-4147-A177-3AD203B41FA5}">
                      <a16:colId xmlns:a16="http://schemas.microsoft.com/office/drawing/2014/main" val="2349136630"/>
                    </a:ext>
                  </a:extLst>
                </a:gridCol>
              </a:tblGrid>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p>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Interest Group on Sub 1 GHz coexistence,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1049046"/>
                  </a:ext>
                </a:extLst>
              </a:tr>
              <a:tr h="370840">
                <a:tc>
                  <a:txBody>
                    <a:bodyPr/>
                    <a:lstStyle/>
                    <a:p>
                      <a:pPr algn="ctr"/>
                      <a:r>
                        <a:rPr lang="en-US" sz="1600" baseline="0" dirty="0"/>
                        <a:t>dot22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9810772"/>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18</a:t>
            </a:fld>
            <a:endParaRPr lang="en-US"/>
          </a:p>
        </p:txBody>
      </p:sp>
      <p:sp>
        <p:nvSpPr>
          <p:cNvPr id="5" name="Title 1"/>
          <p:cNvSpPr>
            <a:spLocks noGrp="1"/>
          </p:cNvSpPr>
          <p:nvPr>
            <p:ph type="title"/>
          </p:nvPr>
        </p:nvSpPr>
        <p:spPr/>
        <p:txBody>
          <a:bodyPr/>
          <a:lstStyle/>
          <a:p>
            <a:r>
              <a:rPr lang="en-US" dirty="0"/>
              <a:t>5.11 Pre-PAR activity</a:t>
            </a:r>
          </a:p>
        </p:txBody>
      </p:sp>
    </p:spTree>
    <p:extLst>
      <p:ext uri="{BB962C8B-B14F-4D97-AF65-F5344CB8AC3E}">
        <p14:creationId xmlns:p14="http://schemas.microsoft.com/office/powerpoint/2010/main" val="3001272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p:txBody>
          <a:bodyPr/>
          <a:lstStyle/>
          <a:p>
            <a:pPr>
              <a:defRPr/>
            </a:pPr>
            <a:fld id="{71A57E89-25D3-4256-9216-6E0253F958A2}" type="slidenum">
              <a:rPr lang="en-US" smtClean="0"/>
              <a:pPr>
                <a:defRPr/>
              </a:pPr>
              <a:t>19</a:t>
            </a:fld>
            <a:endParaRPr lang="en-US"/>
          </a:p>
        </p:txBody>
      </p:sp>
      <p:sp>
        <p:nvSpPr>
          <p:cNvPr id="8195" name="Rectangle 2"/>
          <p:cNvSpPr>
            <a:spLocks noGrp="1" noChangeArrowheads="1"/>
          </p:cNvSpPr>
          <p:nvPr>
            <p:ph type="title"/>
          </p:nvPr>
        </p:nvSpPr>
        <p:spPr>
          <a:xfrm>
            <a:off x="685800" y="381000"/>
            <a:ext cx="7772400" cy="1143000"/>
          </a:xfrm>
        </p:spPr>
        <p:txBody>
          <a:bodyPr/>
          <a:lstStyle/>
          <a:p>
            <a:pPr eaLnBrk="1" hangingPunct="1"/>
            <a:r>
              <a:rPr lang="en-US" dirty="0"/>
              <a:t>STDs due for 10 yr maintenance by DEC 2018</a:t>
            </a:r>
          </a:p>
        </p:txBody>
      </p:sp>
      <p:sp>
        <p:nvSpPr>
          <p:cNvPr id="8196" name="Rectangle 5"/>
          <p:cNvSpPr>
            <a:spLocks noGrp="1" noChangeArrowheads="1"/>
          </p:cNvSpPr>
          <p:nvPr>
            <p:ph type="body" idx="1"/>
          </p:nvPr>
        </p:nvSpPr>
        <p:spPr>
          <a:xfrm>
            <a:off x="381000" y="1828800"/>
            <a:ext cx="8458200" cy="4114800"/>
          </a:xfrm>
        </p:spPr>
        <p:txBody>
          <a:bodyPr/>
          <a:lstStyle/>
          <a:p>
            <a:pPr eaLnBrk="1" hangingPunct="1"/>
            <a:r>
              <a:rPr lang="en-US" sz="1800" dirty="0"/>
              <a:t>none</a:t>
            </a:r>
          </a:p>
          <a:p>
            <a:pPr eaLnBrk="1" hangingPunct="1"/>
            <a:endParaRPr lang="en-US" sz="1800" dirty="0"/>
          </a:p>
          <a:p>
            <a:pPr eaLnBrk="1" hangingPunct="1"/>
            <a:endParaRPr lang="en-US" sz="1800" dirty="0"/>
          </a:p>
          <a:p>
            <a:pPr eaLnBrk="1" hangingPunct="1">
              <a:buFontTx/>
              <a:buNone/>
            </a:pPr>
            <a:endParaRPr lang="en-US" sz="1800" dirty="0"/>
          </a:p>
          <a:p>
            <a:pPr eaLnBrk="1" hangingPunct="1">
              <a:buFontTx/>
              <a:buNone/>
            </a:pPr>
            <a:r>
              <a:rPr lang="en-US" sz="1800" dirty="0"/>
              <a:t> </a:t>
            </a:r>
          </a:p>
          <a:p>
            <a:pPr eaLnBrk="1" hangingPunct="1"/>
            <a:endParaRPr lang="en-US" sz="1800" dirty="0"/>
          </a:p>
        </p:txBody>
      </p:sp>
    </p:spTree>
    <p:extLst>
      <p:ext uri="{BB962C8B-B14F-4D97-AF65-F5344CB8AC3E}">
        <p14:creationId xmlns:p14="http://schemas.microsoft.com/office/powerpoint/2010/main" val="340675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2</a:t>
            </a:fld>
            <a:endParaRPr lang="en-US"/>
          </a:p>
        </p:txBody>
      </p:sp>
      <p:sp>
        <p:nvSpPr>
          <p:cNvPr id="12291" name="Rectangle 2"/>
          <p:cNvSpPr>
            <a:spLocks noGrp="1" noChangeArrowheads="1"/>
          </p:cNvSpPr>
          <p:nvPr>
            <p:ph type="title"/>
          </p:nvPr>
        </p:nvSpPr>
        <p:spPr>
          <a:xfrm>
            <a:off x="685800" y="0"/>
            <a:ext cx="7772400" cy="1143000"/>
          </a:xfrm>
        </p:spPr>
        <p:txBody>
          <a:bodyPr/>
          <a:lstStyle/>
          <a:p>
            <a:pPr eaLnBrk="1" hangingPunct="1"/>
            <a:r>
              <a:rPr lang="en-US" dirty="0"/>
              <a:t>4.00 IEEE Staff present</a:t>
            </a:r>
          </a:p>
        </p:txBody>
      </p:sp>
      <p:sp>
        <p:nvSpPr>
          <p:cNvPr id="12292" name="Rectangle 3"/>
          <p:cNvSpPr>
            <a:spLocks noGrp="1" noChangeArrowheads="1"/>
          </p:cNvSpPr>
          <p:nvPr>
            <p:ph type="body" idx="1"/>
          </p:nvPr>
        </p:nvSpPr>
        <p:spPr>
          <a:xfrm>
            <a:off x="381000" y="990600"/>
            <a:ext cx="8534400" cy="5257800"/>
          </a:xfrm>
        </p:spPr>
        <p:txBody>
          <a:bodyPr/>
          <a:lstStyle/>
          <a:p>
            <a:pPr marL="227013" indent="-227013" defTabSz="1371600" eaLnBrk="1" hangingPunct="1">
              <a:lnSpc>
                <a:spcPct val="80000"/>
              </a:lnSpc>
              <a:buFont typeface="Times New Roman" pitchFamily="18" charset="0"/>
              <a:buAutoNum type="arabicPeriod"/>
              <a:tabLst>
                <a:tab pos="2228850" algn="l"/>
                <a:tab pos="6862763" algn="l"/>
              </a:tabLst>
            </a:pPr>
            <a:r>
              <a:rPr lang="en-US" sz="1400" strike="sngStrike" dirty="0"/>
              <a:t>Michelle Turner	role: 802 lead editorial support</a:t>
            </a:r>
            <a:br>
              <a:rPr lang="en-US" sz="1400" strike="sngStrike" dirty="0"/>
            </a:br>
            <a:r>
              <a:rPr lang="en-US" sz="1400" strike="sngStrike" dirty="0"/>
              <a:t>	title: Managing Editor, Content Production Management</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Jonathan Goldberg 	role: 802 staff lead</a:t>
            </a:r>
            <a:br>
              <a:rPr lang="en-US" sz="1400" dirty="0"/>
            </a:br>
            <a:r>
              <a:rPr lang="en-US" sz="1400" dirty="0"/>
              <a:t>	Supports dot03, dot15, dot21, dot22, dot24 groups</a:t>
            </a:r>
            <a:br>
              <a:rPr lang="en-US" sz="1400" dirty="0"/>
            </a:br>
            <a:r>
              <a:rPr lang="en-US" sz="1400" dirty="0"/>
              <a:t>	title: Operational Program Management Manager</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Kathryn Bennet	role: Managing dot01, dot11, dot16, dot18, dot19 groups</a:t>
            </a:r>
            <a:br>
              <a:rPr lang="en-US" sz="1400" dirty="0"/>
            </a:br>
            <a:r>
              <a:rPr lang="en-US" sz="1400" dirty="0"/>
              <a:t>	title: Senior Program Manager</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Catherine Berger	role: IEEE 802 editorial support</a:t>
            </a:r>
            <a:br>
              <a:rPr lang="en-US" sz="1400" dirty="0"/>
            </a:br>
            <a:r>
              <a:rPr lang="en-US" sz="1400" dirty="0"/>
              <a:t>	title: Content Production Management Senior Program Manager</a:t>
            </a:r>
            <a:br>
              <a:rPr lang="en-US" sz="1400" strike="sngStrike" dirty="0"/>
            </a:b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Jodi </a:t>
            </a:r>
            <a:r>
              <a:rPr lang="en-US" sz="1400" dirty="0" err="1"/>
              <a:t>Haasz</a:t>
            </a:r>
            <a:r>
              <a:rPr lang="en-US" sz="1400" dirty="0"/>
              <a:t>	role: SDO global engagement</a:t>
            </a:r>
            <a:br>
              <a:rPr lang="en-US" sz="1400" dirty="0"/>
            </a:br>
            <a:r>
              <a:rPr lang="en-US" sz="1400" dirty="0"/>
              <a:t>	title: International Affairs Senior Manager</a:t>
            </a:r>
            <a:br>
              <a:rPr lang="en-US" sz="1400" strike="sngStrike" dirty="0"/>
            </a:b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Tanya </a:t>
            </a:r>
            <a:r>
              <a:rPr lang="en-US" sz="1400" dirty="0" err="1"/>
              <a:t>Steinhausser</a:t>
            </a:r>
            <a:r>
              <a:rPr lang="en-US" sz="1400" dirty="0"/>
              <a:t>	role: IEEE 802 editorial support</a:t>
            </a:r>
            <a:br>
              <a:rPr lang="en-US" sz="1400" dirty="0"/>
            </a:br>
            <a:r>
              <a:rPr lang="en-US" sz="1400" dirty="0"/>
              <a:t>	title: Content Production Management Editorial Content Coordinator</a:t>
            </a:r>
            <a:br>
              <a:rPr lang="en-US" sz="1400" strike="sngStrike" dirty="0"/>
            </a:b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 Patrick </a:t>
            </a:r>
            <a:r>
              <a:rPr lang="en-US" sz="1400" dirty="0" err="1"/>
              <a:t>Slaats</a:t>
            </a:r>
            <a:r>
              <a:rPr lang="en-US" sz="1400" dirty="0"/>
              <a:t>	role: 5G and additional strategic program support</a:t>
            </a:r>
            <a:br>
              <a:rPr lang="en-US" sz="1400" dirty="0"/>
            </a:br>
            <a:r>
              <a:rPr lang="en-US" sz="1400" dirty="0"/>
              <a:t>	title: Strategic Program Manager</a:t>
            </a: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Matthew Ceglia	role: IEEE senior staff support</a:t>
            </a:r>
            <a:br>
              <a:rPr lang="en-US" sz="1400" dirty="0"/>
            </a:br>
            <a:r>
              <a:rPr lang="en-US" sz="1400" dirty="0"/>
              <a:t>	title: Operational Program Management Director</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Adam Newman	role: IEEE senior staff support and RAC support</a:t>
            </a:r>
            <a:br>
              <a:rPr lang="en-US" sz="1400" dirty="0"/>
            </a:br>
            <a:r>
              <a:rPr lang="en-US" sz="1400" dirty="0"/>
              <a:t>	title: Business Development and Alliance Management Senior Director,  </a:t>
            </a:r>
            <a:br>
              <a:rPr lang="en-US" sz="1000" dirty="0"/>
            </a:br>
            <a:endParaRPr lang="en-US" sz="10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dirty="0"/>
          </a:p>
        </p:txBody>
      </p:sp>
      <p:sp>
        <p:nvSpPr>
          <p:cNvPr id="5" name="Rectangle 2"/>
          <p:cNvSpPr txBox="1">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21</a:t>
            </a:fld>
            <a:endParaRPr lang="en-US"/>
          </a:p>
        </p:txBody>
      </p:sp>
      <p:sp>
        <p:nvSpPr>
          <p:cNvPr id="13315" name="Rectangle 2"/>
          <p:cNvSpPr>
            <a:spLocks noGrp="1" noChangeArrowheads="1"/>
          </p:cNvSpPr>
          <p:nvPr>
            <p:ph type="title"/>
          </p:nvPr>
        </p:nvSpPr>
        <p:spPr>
          <a:xfrm>
            <a:off x="685800" y="76200"/>
            <a:ext cx="7772400" cy="1143000"/>
          </a:xfrm>
        </p:spPr>
        <p:txBody>
          <a:bodyPr/>
          <a:lstStyle/>
          <a:p>
            <a:pPr eaLnBrk="1" hangingPunct="1"/>
            <a:r>
              <a:rPr lang="en-US" dirty="0"/>
              <a:t>5.13 802 Task Force </a:t>
            </a:r>
          </a:p>
        </p:txBody>
      </p:sp>
      <p:sp>
        <p:nvSpPr>
          <p:cNvPr id="14340" name="Rectangle 3"/>
          <p:cNvSpPr>
            <a:spLocks noGrp="1" noChangeArrowheads="1"/>
          </p:cNvSpPr>
          <p:nvPr>
            <p:ph type="body" idx="1"/>
          </p:nvPr>
        </p:nvSpPr>
        <p:spPr>
          <a:xfrm>
            <a:off x="457200" y="1143000"/>
            <a:ext cx="8305800" cy="4724400"/>
          </a:xfrm>
        </p:spPr>
        <p:txBody>
          <a:bodyPr/>
          <a:lstStyle/>
          <a:p>
            <a:pPr eaLnBrk="1" hangingPunct="1">
              <a:defRPr/>
            </a:pPr>
            <a:r>
              <a:rPr lang="en-US" sz="2400" dirty="0"/>
              <a:t>802 Task Force Thurs 10:30AM-12:30</a:t>
            </a:r>
          </a:p>
          <a:p>
            <a:pPr marL="457200" lvl="1" indent="0">
              <a:buNone/>
              <a:defRPr/>
            </a:pPr>
            <a:r>
              <a:rPr lang="en-US" sz="2400" dirty="0"/>
              <a:t>Tentative agenda</a:t>
            </a:r>
            <a:r>
              <a:rPr lang="en-US" sz="2400" dirty="0">
                <a:solidFill>
                  <a:schemeClr val="tx2"/>
                </a:solidFill>
              </a:rPr>
              <a:t> </a:t>
            </a:r>
          </a:p>
          <a:p>
            <a:pPr marL="800100" lvl="1" indent="-342900">
              <a:buFont typeface="+mj-lt"/>
              <a:buAutoNum type="arabicPeriod"/>
              <a:defRPr/>
            </a:pPr>
            <a:r>
              <a:rPr lang="en-US" sz="2400" dirty="0"/>
              <a:t>Open portion of meeting:</a:t>
            </a:r>
            <a:endParaRPr lang="en-US" sz="1600" dirty="0">
              <a:solidFill>
                <a:schemeClr val="tx2"/>
              </a:solidFill>
            </a:endParaRPr>
          </a:p>
          <a:p>
            <a:pPr marL="1200150" lvl="2" indent="-342900">
              <a:buFont typeface="+mj-lt"/>
              <a:buAutoNum type="arabicPeriod"/>
              <a:defRPr/>
            </a:pPr>
            <a:r>
              <a:rPr lang="en-US" sz="1600" dirty="0">
                <a:solidFill>
                  <a:schemeClr val="tx2"/>
                </a:solidFill>
              </a:rPr>
              <a:t>IEEE SA tools update &amp; discussion, 30 min; Marks or Law, Goldberg, Newman</a:t>
            </a:r>
          </a:p>
          <a:p>
            <a:pPr marL="1200150" lvl="2" indent="-342900">
              <a:buFont typeface="+mj-lt"/>
              <a:buAutoNum type="arabicPeriod"/>
              <a:defRPr/>
            </a:pPr>
            <a:r>
              <a:rPr lang="en-US" sz="1600" dirty="0">
                <a:solidFill>
                  <a:schemeClr val="tx2"/>
                </a:solidFill>
              </a:rPr>
              <a:t>Any other business, 5 min, all?</a:t>
            </a:r>
          </a:p>
          <a:p>
            <a:pPr marL="1200150" lvl="2" indent="-342900">
              <a:buFont typeface="+mj-lt"/>
              <a:buAutoNum type="arabicPeriod"/>
              <a:defRPr/>
            </a:pPr>
            <a:r>
              <a:rPr lang="en-US" sz="1600" dirty="0">
                <a:solidFill>
                  <a:schemeClr val="tx2"/>
                </a:solidFill>
              </a:rPr>
              <a:t>Action item review, 5 min, </a:t>
            </a:r>
            <a:r>
              <a:rPr lang="en-US" sz="1600" dirty="0" err="1">
                <a:solidFill>
                  <a:schemeClr val="tx2"/>
                </a:solidFill>
              </a:rPr>
              <a:t>Nikolich</a:t>
            </a:r>
            <a:endParaRPr lang="en-US" sz="2000" dirty="0">
              <a:solidFill>
                <a:schemeClr val="tx2"/>
              </a:solidFill>
            </a:endParaRPr>
          </a:p>
          <a:p>
            <a:pPr marL="800100" lvl="1" indent="-342900">
              <a:buFont typeface="+mj-lt"/>
              <a:buAutoNum type="arabicPeriod"/>
              <a:defRPr/>
            </a:pPr>
            <a:r>
              <a:rPr lang="en-US" sz="2400" dirty="0">
                <a:solidFill>
                  <a:schemeClr val="tx2"/>
                </a:solidFill>
              </a:rPr>
              <a:t>Closed portion of meeting: </a:t>
            </a:r>
          </a:p>
          <a:p>
            <a:pPr marL="1200150" lvl="2" indent="-342900">
              <a:buFont typeface="+mj-lt"/>
              <a:buAutoNum type="arabicPeriod"/>
              <a:defRPr/>
            </a:pPr>
            <a:r>
              <a:rPr lang="en-US" sz="2000" dirty="0">
                <a:solidFill>
                  <a:schemeClr val="tx2"/>
                </a:solidFill>
              </a:rPr>
              <a:t>Time specific:  if needed, none at this time</a:t>
            </a:r>
            <a:endParaRPr lang="en-US" sz="2000" dirty="0"/>
          </a:p>
          <a:p>
            <a:pPr marL="800100" lvl="1" indent="-342900">
              <a:buFont typeface="+mj-lt"/>
              <a:buAutoNum type="arabicPeriod"/>
              <a:defRPr/>
            </a:pPr>
            <a:r>
              <a:rPr lang="en-US" sz="2400" dirty="0">
                <a:solidFill>
                  <a:schemeClr val="tx2"/>
                </a:solidFill>
              </a:rPr>
              <a:t>Adjourn</a:t>
            </a:r>
            <a:endParaRPr lang="en-US" sz="16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p:txBody>
          <a:bodyPr/>
          <a:lstStyle/>
          <a:p>
            <a:pPr>
              <a:defRPr/>
            </a:pPr>
            <a:fld id="{C8D6E4BC-3F87-44D1-A8C2-D1EA1C4675AB}" type="slidenum">
              <a:rPr lang="en-US" smtClean="0"/>
              <a:pPr>
                <a:defRPr/>
              </a:pPr>
              <a:t>22</a:t>
            </a:fld>
            <a:endParaRPr lang="en-US"/>
          </a:p>
        </p:txBody>
      </p:sp>
      <p:sp>
        <p:nvSpPr>
          <p:cNvPr id="36867" name="Rectangle 2"/>
          <p:cNvSpPr>
            <a:spLocks noGrp="1" noChangeArrowheads="1"/>
          </p:cNvSpPr>
          <p:nvPr>
            <p:ph type="title"/>
          </p:nvPr>
        </p:nvSpPr>
        <p:spPr>
          <a:xfrm>
            <a:off x="685800" y="-152400"/>
            <a:ext cx="7772400" cy="1143000"/>
          </a:xfrm>
        </p:spPr>
        <p:txBody>
          <a:bodyPr/>
          <a:lstStyle/>
          <a:p>
            <a:pPr eaLnBrk="1" hangingPunct="1"/>
            <a:r>
              <a:rPr lang="en-US" sz="4000" dirty="0"/>
              <a:t>5.50 EC meetings for the week</a:t>
            </a:r>
            <a:endParaRPr lang="en-US" sz="2400" dirty="0"/>
          </a:p>
        </p:txBody>
      </p:sp>
      <p:sp>
        <p:nvSpPr>
          <p:cNvPr id="36868" name="Rectangle 3"/>
          <p:cNvSpPr>
            <a:spLocks noGrp="1" noChangeArrowheads="1"/>
          </p:cNvSpPr>
          <p:nvPr>
            <p:ph type="body" idx="1"/>
          </p:nvPr>
        </p:nvSpPr>
        <p:spPr>
          <a:xfrm>
            <a:off x="228600" y="1066800"/>
            <a:ext cx="8458200" cy="5486400"/>
          </a:xfrm>
        </p:spPr>
        <p:txBody>
          <a:bodyPr/>
          <a:lstStyle/>
          <a:p>
            <a:pPr marL="0" indent="0" eaLnBrk="1" hangingPunct="1">
              <a:lnSpc>
                <a:spcPct val="80000"/>
              </a:lnSpc>
              <a:buNone/>
            </a:pPr>
            <a:r>
              <a:rPr lang="en-US" sz="1600" dirty="0"/>
              <a:t>Sunday 19:30-21:30		LMSC Rules Review</a:t>
            </a:r>
          </a:p>
          <a:p>
            <a:pPr marL="0" indent="0" eaLnBrk="1" hangingPunct="1">
              <a:lnSpc>
                <a:spcPct val="80000"/>
              </a:lnSpc>
              <a:buNone/>
            </a:pPr>
            <a:endParaRPr lang="en-US" sz="1600" dirty="0"/>
          </a:p>
          <a:p>
            <a:pPr marL="0" indent="0" eaLnBrk="1" hangingPunct="1">
              <a:lnSpc>
                <a:spcPct val="80000"/>
              </a:lnSpc>
              <a:buNone/>
            </a:pPr>
            <a:r>
              <a:rPr lang="en-US" sz="1600" dirty="0"/>
              <a:t>Mon 08:00-10:00		Opening Executive Committee meeting</a:t>
            </a:r>
          </a:p>
          <a:p>
            <a:pPr marL="0" indent="0" eaLnBrk="1" hangingPunct="1">
              <a:lnSpc>
                <a:spcPct val="80000"/>
              </a:lnSpc>
              <a:buNone/>
            </a:pPr>
            <a:br>
              <a:rPr lang="en-US" sz="1600" dirty="0"/>
            </a:br>
            <a:r>
              <a:rPr lang="en-US" sz="1600" dirty="0"/>
              <a:t>Tue 07:00-13:30		open</a:t>
            </a:r>
          </a:p>
          <a:p>
            <a:pPr marL="0" indent="0" eaLnBrk="1" hangingPunct="1">
              <a:lnSpc>
                <a:spcPct val="80000"/>
              </a:lnSpc>
              <a:buNone/>
            </a:pPr>
            <a:r>
              <a:rPr lang="en-US" sz="1600" dirty="0"/>
              <a:t>Tue 13:30-15:30		802/JTC1/SC6 	Standing Committee</a:t>
            </a:r>
          </a:p>
          <a:p>
            <a:pPr marL="0" indent="0" eaLnBrk="1" hangingPunct="1">
              <a:lnSpc>
                <a:spcPct val="80000"/>
              </a:lnSpc>
              <a:buNone/>
            </a:pPr>
            <a:r>
              <a:rPr lang="en-US" sz="1600" strike="sngStrike" dirty="0"/>
              <a:t>Tue 13:30-15:30		802/IETF 		Standing Committee</a:t>
            </a:r>
            <a:br>
              <a:rPr lang="en-US" sz="1600" dirty="0"/>
            </a:br>
            <a:r>
              <a:rPr lang="en-US" sz="1600" dirty="0"/>
              <a:t>Tue 16:00-18:00		open</a:t>
            </a:r>
          </a:p>
          <a:p>
            <a:pPr marL="0" indent="0" eaLnBrk="1" hangingPunct="1">
              <a:lnSpc>
                <a:spcPct val="80000"/>
              </a:lnSpc>
              <a:buNone/>
            </a:pPr>
            <a:endParaRPr lang="en-US" sz="1600" i="1" dirty="0"/>
          </a:p>
          <a:p>
            <a:pPr marL="0" indent="0" eaLnBrk="1" hangingPunct="1">
              <a:lnSpc>
                <a:spcPct val="80000"/>
              </a:lnSpc>
              <a:buNone/>
            </a:pPr>
            <a:r>
              <a:rPr lang="en-US" sz="1600" dirty="0"/>
              <a:t>Thu 08:00-09:00		802/ITU 		Standing Committee</a:t>
            </a:r>
            <a:br>
              <a:rPr lang="en-US" sz="1600" dirty="0"/>
            </a:br>
            <a:endParaRPr lang="en-US" sz="1600" dirty="0"/>
          </a:p>
          <a:p>
            <a:pPr marL="0" indent="0" eaLnBrk="1" hangingPunct="1">
              <a:lnSpc>
                <a:spcPct val="80000"/>
              </a:lnSpc>
              <a:buNone/>
            </a:pPr>
            <a:r>
              <a:rPr lang="en-US" sz="1600" dirty="0"/>
              <a:t>Thu 07:30-08:00		Next plenary venue space allocation planning</a:t>
            </a:r>
          </a:p>
          <a:p>
            <a:pPr marL="0" indent="0" eaLnBrk="1" hangingPunct="1">
              <a:lnSpc>
                <a:spcPct val="80000"/>
              </a:lnSpc>
              <a:buNone/>
            </a:pPr>
            <a:r>
              <a:rPr lang="en-US" sz="1600" dirty="0"/>
              <a:t>Thu 08:00-09:00		Future venue planning</a:t>
            </a:r>
          </a:p>
          <a:p>
            <a:pPr marL="0" indent="0" eaLnBrk="1" hangingPunct="1">
              <a:lnSpc>
                <a:spcPct val="80000"/>
              </a:lnSpc>
              <a:buNone/>
            </a:pPr>
            <a:r>
              <a:rPr lang="en-US" sz="1600" dirty="0"/>
              <a:t>Thu 09:00-10:00		802 Chair’s Open Office hour</a:t>
            </a:r>
          </a:p>
          <a:p>
            <a:pPr marL="0" indent="0" eaLnBrk="1" hangingPunct="1">
              <a:lnSpc>
                <a:spcPct val="80000"/>
              </a:lnSpc>
              <a:buNone/>
            </a:pPr>
            <a:r>
              <a:rPr lang="en-US" sz="1600" dirty="0"/>
              <a:t>Thu 10:30-12:30pm		IEEE 802 Task Force</a:t>
            </a:r>
          </a:p>
          <a:p>
            <a:pPr marL="0" indent="0" eaLnBrk="1" hangingPunct="1">
              <a:lnSpc>
                <a:spcPct val="80000"/>
              </a:lnSpc>
              <a:buNone/>
            </a:pPr>
            <a:r>
              <a:rPr lang="en-US" sz="1600" strike="sngStrike" dirty="0"/>
              <a:t>Thu 13:30-15:30 		 802/JTC1/SC6 	Standing Committe</a:t>
            </a:r>
            <a:r>
              <a:rPr lang="en-US" sz="1600" dirty="0"/>
              <a:t>e </a:t>
            </a:r>
          </a:p>
          <a:p>
            <a:pPr marL="0" indent="0" eaLnBrk="1" hangingPunct="1">
              <a:lnSpc>
                <a:spcPct val="80000"/>
              </a:lnSpc>
              <a:buNone/>
            </a:pPr>
            <a:r>
              <a:rPr lang="en-US" sz="1600" dirty="0"/>
              <a:t>Thu 16:00-18:00pm		open</a:t>
            </a:r>
            <a:br>
              <a:rPr lang="en-US" sz="1600" dirty="0">
                <a:solidFill>
                  <a:srgbClr val="000000"/>
                </a:solidFill>
              </a:rPr>
            </a:br>
            <a:endParaRPr lang="en-US" sz="1050" dirty="0"/>
          </a:p>
          <a:p>
            <a:pPr marL="0" indent="0" eaLnBrk="1" hangingPunct="1">
              <a:lnSpc>
                <a:spcPct val="80000"/>
              </a:lnSpc>
              <a:buNone/>
            </a:pPr>
            <a:r>
              <a:rPr lang="en-US" sz="1600" dirty="0"/>
              <a:t>Fri 08:00-10:00		open</a:t>
            </a:r>
          </a:p>
          <a:p>
            <a:pPr marL="0" indent="0" eaLnBrk="1" hangingPunct="1">
              <a:lnSpc>
                <a:spcPct val="80000"/>
              </a:lnSpc>
              <a:buNone/>
            </a:pPr>
            <a:r>
              <a:rPr lang="en-US" sz="1600" dirty="0"/>
              <a:t>Fri 10:00-12:00		closing EC agenda prep</a:t>
            </a:r>
          </a:p>
          <a:p>
            <a:pPr marL="0" indent="0" eaLnBrk="1" hangingPunct="1">
              <a:lnSpc>
                <a:spcPct val="80000"/>
              </a:lnSpc>
              <a:buNone/>
            </a:pPr>
            <a:r>
              <a:rPr lang="en-US" sz="1600" dirty="0"/>
              <a:t>Fri 13:00-18:00		closing Executive Committee meeting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8CBB0-7305-42D1-8B49-CC9E0B539FC7}"/>
              </a:ext>
            </a:extLst>
          </p:cNvPr>
          <p:cNvSpPr>
            <a:spLocks noGrp="1"/>
          </p:cNvSpPr>
          <p:nvPr>
            <p:ph type="title"/>
          </p:nvPr>
        </p:nvSpPr>
        <p:spPr/>
        <p:txBody>
          <a:bodyPr/>
          <a:lstStyle/>
          <a:p>
            <a:r>
              <a:rPr lang="en-US" dirty="0"/>
              <a:t>Chair’s Closing Remark</a:t>
            </a:r>
            <a:br>
              <a:rPr lang="en-US" dirty="0"/>
            </a:br>
            <a:r>
              <a:rPr lang="en-US" sz="2800" dirty="0"/>
              <a:t>802 Standards Page Count Status</a:t>
            </a:r>
            <a:br>
              <a:rPr lang="en-US" sz="2800" dirty="0"/>
            </a:br>
            <a:r>
              <a:rPr lang="en-US" sz="2800" dirty="0"/>
              <a:t>as of March 2018</a:t>
            </a:r>
            <a:endParaRPr lang="en-US" dirty="0"/>
          </a:p>
        </p:txBody>
      </p:sp>
      <p:sp>
        <p:nvSpPr>
          <p:cNvPr id="4" name="Slide Number Placeholder 3">
            <a:extLst>
              <a:ext uri="{FF2B5EF4-FFF2-40B4-BE49-F238E27FC236}">
                <a16:creationId xmlns:a16="http://schemas.microsoft.com/office/drawing/2014/main" id="{602C0307-3124-4CDB-B2D3-DA6F49CB4EA3}"/>
              </a:ext>
            </a:extLst>
          </p:cNvPr>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pic>
        <p:nvPicPr>
          <p:cNvPr id="5" name="Picture 4">
            <a:extLst>
              <a:ext uri="{FF2B5EF4-FFF2-40B4-BE49-F238E27FC236}">
                <a16:creationId xmlns:a16="http://schemas.microsoft.com/office/drawing/2014/main" id="{79CB31E9-A15E-4AA0-AD34-CEB673C47455}"/>
              </a:ext>
            </a:extLst>
          </p:cNvPr>
          <p:cNvPicPr>
            <a:picLocks noChangeAspect="1"/>
          </p:cNvPicPr>
          <p:nvPr/>
        </p:nvPicPr>
        <p:blipFill>
          <a:blip r:embed="rId2"/>
          <a:stretch>
            <a:fillRect/>
          </a:stretch>
        </p:blipFill>
        <p:spPr>
          <a:xfrm>
            <a:off x="685800" y="2006952"/>
            <a:ext cx="1943250" cy="3327048"/>
          </a:xfrm>
          <a:prstGeom prst="rect">
            <a:avLst/>
          </a:prstGeom>
        </p:spPr>
      </p:pic>
      <p:sp>
        <p:nvSpPr>
          <p:cNvPr id="8" name="TextBox 7">
            <a:extLst>
              <a:ext uri="{FF2B5EF4-FFF2-40B4-BE49-F238E27FC236}">
                <a16:creationId xmlns:a16="http://schemas.microsoft.com/office/drawing/2014/main" id="{9FB45FB1-D1A6-4E1B-BC47-B7BF88FA85C1}"/>
              </a:ext>
            </a:extLst>
          </p:cNvPr>
          <p:cNvSpPr txBox="1"/>
          <p:nvPr/>
        </p:nvSpPr>
        <p:spPr>
          <a:xfrm>
            <a:off x="371202" y="5911152"/>
            <a:ext cx="8401595" cy="369332"/>
          </a:xfrm>
          <a:prstGeom prst="rect">
            <a:avLst/>
          </a:prstGeom>
          <a:noFill/>
        </p:spPr>
        <p:txBody>
          <a:bodyPr wrap="none" rtlCol="0">
            <a:spAutoFit/>
          </a:bodyPr>
          <a:lstStyle/>
          <a:p>
            <a:r>
              <a:rPr lang="en-US" dirty="0"/>
              <a:t>To everyone that has contributed to 802 Standards over almost four decades – well done!</a:t>
            </a:r>
          </a:p>
        </p:txBody>
      </p:sp>
      <p:pic>
        <p:nvPicPr>
          <p:cNvPr id="3" name="Picture 2">
            <a:extLst>
              <a:ext uri="{FF2B5EF4-FFF2-40B4-BE49-F238E27FC236}">
                <a16:creationId xmlns:a16="http://schemas.microsoft.com/office/drawing/2014/main" id="{A92C8D34-69D5-405A-8717-11FAE375F246}"/>
              </a:ext>
            </a:extLst>
          </p:cNvPr>
          <p:cNvPicPr>
            <a:picLocks noChangeAspect="1"/>
          </p:cNvPicPr>
          <p:nvPr/>
        </p:nvPicPr>
        <p:blipFill>
          <a:blip r:embed="rId3"/>
          <a:stretch>
            <a:fillRect/>
          </a:stretch>
        </p:blipFill>
        <p:spPr>
          <a:xfrm>
            <a:off x="2819400" y="1990910"/>
            <a:ext cx="5562600" cy="3343478"/>
          </a:xfrm>
          <a:prstGeom prst="rect">
            <a:avLst/>
          </a:prstGeom>
        </p:spPr>
      </p:pic>
    </p:spTree>
    <p:extLst>
      <p:ext uri="{BB962C8B-B14F-4D97-AF65-F5344CB8AC3E}">
        <p14:creationId xmlns:p14="http://schemas.microsoft.com/office/powerpoint/2010/main" val="2299028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24</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p:txBody>
          <a:bodyPr/>
          <a:lstStyle/>
          <a:p>
            <a:pPr>
              <a:defRPr/>
            </a:pPr>
            <a:fld id="{49888285-84CB-4E25-9CB1-DB64667697D0}" type="slidenum">
              <a:rPr lang="en-US" smtClean="0"/>
              <a:pPr>
                <a:defRPr/>
              </a:pPr>
              <a:t>3</a:t>
            </a:fld>
            <a:endParaRPr lang="en-US"/>
          </a:p>
        </p:txBody>
      </p:sp>
      <p:sp>
        <p:nvSpPr>
          <p:cNvPr id="15363" name="Rectangle 2"/>
          <p:cNvSpPr>
            <a:spLocks noGrp="1" noChangeArrowheads="1"/>
          </p:cNvSpPr>
          <p:nvPr>
            <p:ph type="title"/>
          </p:nvPr>
        </p:nvSpPr>
        <p:spPr>
          <a:xfrm>
            <a:off x="685800" y="381000"/>
            <a:ext cx="7772400" cy="1143000"/>
          </a:xfrm>
        </p:spPr>
        <p:txBody>
          <a:bodyPr/>
          <a:lstStyle/>
          <a:p>
            <a:pPr eaLnBrk="1" hangingPunct="1"/>
            <a:r>
              <a:rPr lang="en-US" dirty="0"/>
              <a:t>4.01 Meeting Fee Waivers</a:t>
            </a:r>
          </a:p>
        </p:txBody>
      </p:sp>
      <p:sp>
        <p:nvSpPr>
          <p:cNvPr id="15364" name="Rectangle 3"/>
          <p:cNvSpPr>
            <a:spLocks noGrp="1" noChangeArrowheads="1"/>
          </p:cNvSpPr>
          <p:nvPr>
            <p:ph type="body" idx="1"/>
          </p:nvPr>
        </p:nvSpPr>
        <p:spPr>
          <a:xfrm>
            <a:off x="457200" y="3657600"/>
            <a:ext cx="8229600" cy="2057400"/>
          </a:xfrm>
        </p:spPr>
        <p:txBody>
          <a:bodyPr/>
          <a:lstStyle/>
          <a:p>
            <a:pPr marL="0" indent="0" eaLnBrk="1" hangingPunct="1">
              <a:lnSpc>
                <a:spcPct val="80000"/>
              </a:lnSpc>
              <a:buNone/>
            </a:pPr>
            <a:endParaRPr lang="en-US" sz="2400" dirty="0"/>
          </a:p>
          <a:p>
            <a:pPr lvl="2" eaLnBrk="1" hangingPunct="1">
              <a:lnSpc>
                <a:spcPct val="80000"/>
              </a:lnSpc>
            </a:pPr>
            <a:endParaRPr lang="en-US" sz="1800" dirty="0"/>
          </a:p>
          <a:p>
            <a:pPr lvl="1" eaLnBrk="1" hangingPunct="1">
              <a:lnSpc>
                <a:spcPct val="80000"/>
              </a:lnSpc>
            </a:pPr>
            <a:endParaRPr lang="en-US" sz="2200" dirty="0"/>
          </a:p>
          <a:p>
            <a:pPr lvl="2" eaLnBrk="1" hangingPunct="1">
              <a:lnSpc>
                <a:spcPct val="80000"/>
              </a:lnSpc>
            </a:pPr>
            <a:endParaRPr lang="en-US" sz="1800" dirty="0"/>
          </a:p>
        </p:txBody>
      </p:sp>
      <p:sp>
        <p:nvSpPr>
          <p:cNvPr id="5" name="Title 1"/>
          <p:cNvSpPr txBox="1">
            <a:spLocks/>
          </p:cNvSpPr>
          <p:nvPr/>
        </p:nvSpPr>
        <p:spPr bwMode="auto">
          <a:xfrm>
            <a:off x="1828800" y="1392865"/>
            <a:ext cx="4572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schemeClr val="tx2"/>
                </a:solidFill>
                <a:effectLst/>
                <a:uLnTx/>
                <a:uFillTx/>
                <a:latin typeface="+mj-lt"/>
                <a:ea typeface="+mj-ea"/>
                <a:cs typeface="+mj-cs"/>
              </a:rPr>
              <a:t>Invited Guests</a:t>
            </a:r>
          </a:p>
        </p:txBody>
      </p:sp>
      <p:sp>
        <p:nvSpPr>
          <p:cNvPr id="6" name="Rectangle 3"/>
          <p:cNvSpPr txBox="1">
            <a:spLocks noChangeArrowheads="1"/>
          </p:cNvSpPr>
          <p:nvPr/>
        </p:nvSpPr>
        <p:spPr bwMode="auto">
          <a:xfrm>
            <a:off x="914400" y="2094567"/>
            <a:ext cx="79248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defTabSz="1371600">
              <a:lnSpc>
                <a:spcPct val="80000"/>
              </a:lnSpc>
              <a:spcBef>
                <a:spcPct val="20000"/>
              </a:spcBef>
              <a:tabLst>
                <a:tab pos="2228850" algn="l"/>
                <a:tab pos="6862763" algn="l"/>
              </a:tabLst>
            </a:pPr>
            <a:br>
              <a:rPr lang="en-US" sz="2000" dirty="0"/>
            </a:br>
            <a:r>
              <a:rPr lang="en-US" sz="2000" dirty="0"/>
              <a:t>Motion: Approve waiving the plenary session registration fee for the following individuals:</a:t>
            </a:r>
          </a:p>
          <a:p>
            <a:pPr defTabSz="1371600">
              <a:lnSpc>
                <a:spcPct val="80000"/>
              </a:lnSpc>
              <a:spcBef>
                <a:spcPct val="20000"/>
              </a:spcBef>
              <a:tabLst>
                <a:tab pos="2228850" algn="l"/>
                <a:tab pos="6862763" algn="l"/>
              </a:tabLst>
            </a:pPr>
            <a:endParaRPr lang="en-US" sz="2000" dirty="0"/>
          </a:p>
          <a:p>
            <a:pPr defTabSz="1371600">
              <a:lnSpc>
                <a:spcPct val="80000"/>
              </a:lnSpc>
              <a:spcBef>
                <a:spcPct val="20000"/>
              </a:spcBef>
              <a:tabLst>
                <a:tab pos="2228850" algn="l"/>
                <a:tab pos="6862763" algn="l"/>
              </a:tabLst>
            </a:pPr>
            <a:r>
              <a:rPr lang="en-US" sz="2000" dirty="0"/>
              <a:t>EC Motion: Mover: </a:t>
            </a:r>
            <a:r>
              <a:rPr lang="en-US" sz="2000" dirty="0" err="1"/>
              <a:t>Rosdahl</a:t>
            </a:r>
            <a:r>
              <a:rPr lang="en-US" sz="2000" dirty="0"/>
              <a:t> Seconder: </a:t>
            </a:r>
            <a:r>
              <a:rPr lang="en-US" sz="2000" dirty="0" err="1"/>
              <a:t>D’Ambrosia</a:t>
            </a:r>
            <a:br>
              <a:rPr lang="en-US" sz="2000" dirty="0"/>
            </a:br>
            <a:endParaRPr lang="en-US" sz="2000" dirty="0"/>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Steven </a:t>
            </a:r>
            <a:r>
              <a:rPr lang="en-US" sz="2000" dirty="0" err="1"/>
              <a:t>Welby</a:t>
            </a:r>
            <a:r>
              <a:rPr lang="en-US" sz="2000" dirty="0"/>
              <a:t>, IEEE Executive Director</a:t>
            </a:r>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err="1"/>
              <a:t>Limor</a:t>
            </a:r>
            <a:r>
              <a:rPr lang="en-US" sz="2000" dirty="0"/>
              <a:t> </a:t>
            </a:r>
            <a:r>
              <a:rPr lang="en-US" sz="2000" dirty="0" err="1"/>
              <a:t>Schafman</a:t>
            </a:r>
            <a:r>
              <a:rPr lang="en-US" sz="2000" dirty="0"/>
              <a:t>, TIA Director, Smart Building Programs</a:t>
            </a:r>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Adam Newman, IEEE SA Business Development Senior Director to provide the </a:t>
            </a:r>
            <a:r>
              <a:rPr lang="en-US" sz="2000" dirty="0" err="1"/>
              <a:t>myProject</a:t>
            </a:r>
            <a:r>
              <a:rPr lang="en-US" sz="2000" dirty="0"/>
              <a:t> update at the 802 Task Force meeting</a:t>
            </a:r>
          </a:p>
          <a:p>
            <a:pPr defTabSz="1371600">
              <a:lnSpc>
                <a:spcPct val="80000"/>
              </a:lnSpc>
              <a:spcBef>
                <a:spcPct val="20000"/>
              </a:spcBef>
              <a:tabLst>
                <a:tab pos="2228850" algn="l"/>
                <a:tab pos="6862763" algn="l"/>
              </a:tabLst>
            </a:pPr>
            <a:br>
              <a:rPr lang="en-US" sz="2000" dirty="0"/>
            </a:br>
            <a:br>
              <a:rPr lang="en-US" sz="2000" dirty="0"/>
            </a:br>
            <a:r>
              <a:rPr lang="en-US" sz="2000" dirty="0"/>
              <a:t> </a:t>
            </a:r>
            <a:br>
              <a:rPr lang="en-US" sz="2000" dirty="0"/>
            </a:br>
            <a:br>
              <a:rPr lang="en-US" sz="2000" dirty="0"/>
            </a:br>
            <a:r>
              <a:rPr lang="en-US" sz="2000" dirty="0"/>
              <a:t>	 </a:t>
            </a:r>
            <a:br>
              <a:rPr lang="en-US" sz="2000" dirty="0"/>
            </a:br>
            <a:r>
              <a:rPr lang="en-US" sz="2000" dirty="0"/>
              <a:t>	</a:t>
            </a:r>
          </a:p>
          <a:p>
            <a:pPr defTabSz="1371600">
              <a:lnSpc>
                <a:spcPct val="80000"/>
              </a:lnSpc>
              <a:spcBef>
                <a:spcPct val="20000"/>
              </a:spcBef>
              <a:tabLst>
                <a:tab pos="2228850" algn="l"/>
                <a:tab pos="6862763" algn="l"/>
              </a:tabLst>
            </a:pPr>
            <a:r>
              <a:rPr lang="en-US" sz="2000" dirty="0"/>
              <a:t>	__Y/__N/__A (consent agenda item)	</a:t>
            </a:r>
            <a:br>
              <a:rPr lang="en-US" sz="2000" dirty="0"/>
            </a:br>
            <a:endParaRPr lang="en-US" sz="2000" dirty="0"/>
          </a:p>
          <a:p>
            <a:pPr marL="227013" lvl="0" indent="-227013" defTabSz="1371600">
              <a:lnSpc>
                <a:spcPct val="80000"/>
              </a:lnSpc>
              <a:spcBef>
                <a:spcPct val="20000"/>
              </a:spcBef>
              <a:buFont typeface="Times New Roman" pitchFamily="18" charset="0"/>
              <a:buAutoNum type="arabicPeriod"/>
              <a:tabLst>
                <a:tab pos="2228850" algn="l"/>
                <a:tab pos="6862763" algn="l"/>
              </a:tabLst>
            </a:pPr>
            <a:endParaRPr lang="en-US" sz="2000" kern="0" dirty="0">
              <a:latin typeface="+mn-lt"/>
              <a:cs typeface="+mn-cs"/>
            </a:endParaRPr>
          </a:p>
          <a:p>
            <a:pPr marL="227013" lvl="0" indent="-227013" defTabSz="1371600">
              <a:lnSpc>
                <a:spcPct val="80000"/>
              </a:lnSpc>
              <a:spcBef>
                <a:spcPct val="20000"/>
              </a:spcBef>
              <a:tabLst>
                <a:tab pos="2228850" algn="l"/>
                <a:tab pos="6862763" algn="l"/>
              </a:tabLst>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701842" y="1600200"/>
            <a:ext cx="7772400" cy="4114800"/>
          </a:xfrm>
        </p:spPr>
        <p:txBody>
          <a:bodyPr/>
          <a:lstStyle/>
          <a:p>
            <a:r>
              <a:rPr lang="en-US" dirty="0"/>
              <a:t>Chair’s opening remarks</a:t>
            </a:r>
            <a:endParaRPr lang="en-US" sz="1600" dirty="0"/>
          </a:p>
          <a:p>
            <a:pPr lvl="1"/>
            <a:endParaRPr lang="en-US" sz="1600" dirty="0"/>
          </a:p>
          <a:p>
            <a:pPr lvl="1"/>
            <a:r>
              <a:rPr lang="en-US" sz="1600" dirty="0"/>
              <a:t>Reminder #1: Pass around an attendee sign in sheet</a:t>
            </a:r>
          </a:p>
          <a:p>
            <a:pPr lvl="1"/>
            <a:endParaRPr lang="en-US" sz="1600" dirty="0"/>
          </a:p>
          <a:p>
            <a:pPr lvl="1"/>
            <a:r>
              <a:rPr lang="en-US" sz="1600" dirty="0"/>
              <a:t>Reminder #2: Steve </a:t>
            </a:r>
            <a:r>
              <a:rPr lang="en-US" sz="1600" dirty="0" err="1"/>
              <a:t>Welby</a:t>
            </a:r>
            <a:r>
              <a:rPr lang="en-US" sz="1600" dirty="0"/>
              <a:t> the new IEEE Executive Director is with us Monday, Tuesday and Wednesday.  Jon and I will host a Q&amp;A with Steve Monday evening, please let your group participants know.</a:t>
            </a:r>
            <a:br>
              <a:rPr lang="en-US" sz="1600" dirty="0"/>
            </a:br>
            <a:endParaRPr lang="en-US" sz="1600" dirty="0"/>
          </a:p>
          <a:p>
            <a:pPr lvl="1"/>
            <a:r>
              <a:rPr lang="en-US" sz="1600" dirty="0"/>
              <a:t>Reminder #3: 802 Chair’s Open Office Hours, Thursday 9:00-10:00, Nikolich </a:t>
            </a:r>
            <a:br>
              <a:rPr lang="en-US" sz="1600" dirty="0"/>
            </a:br>
            <a:r>
              <a:rPr lang="en-US" sz="1600" dirty="0"/>
              <a:t>(location:  Bankers Hill 3</a:t>
            </a:r>
            <a:r>
              <a:rPr lang="en-US" sz="1600" baseline="30000" dirty="0"/>
              <a:t>rd</a:t>
            </a:r>
            <a:r>
              <a:rPr lang="en-US" sz="1600" dirty="0"/>
              <a:t> level)</a:t>
            </a:r>
            <a:br>
              <a:rPr lang="en-US" sz="1600" dirty="0"/>
            </a:br>
            <a:endParaRPr lang="en-US" sz="1600" dirty="0"/>
          </a:p>
          <a:p>
            <a:pPr lvl="1"/>
            <a:r>
              <a:rPr lang="en-US" sz="1600" dirty="0"/>
              <a:t>Reminder #4: Interim EC meeting be scheduled for 02 October 1-3PM ET</a:t>
            </a:r>
            <a:br>
              <a:rPr lang="en-US" sz="1600" b="1" dirty="0"/>
            </a:br>
            <a:endParaRPr lang="en-US" sz="1600" dirty="0"/>
          </a:p>
          <a:p>
            <a:pPr lvl="1"/>
            <a:r>
              <a:rPr lang="en-US" sz="1600" dirty="0"/>
              <a:t>Reminder #5: 802.20 formally disbanded 10 June 2018. Thank you </a:t>
            </a:r>
            <a:r>
              <a:rPr lang="en-US" sz="1600" dirty="0" err="1"/>
              <a:t>Canchi</a:t>
            </a:r>
            <a:r>
              <a:rPr lang="en-US" sz="1600" dirty="0"/>
              <a:t> for leading the Working Group these past several years.</a:t>
            </a:r>
          </a:p>
          <a:p>
            <a:pPr lvl="1"/>
            <a:endParaRPr lang="en-US" sz="1600" dirty="0"/>
          </a:p>
          <a:p>
            <a:pPr lvl="1"/>
            <a:r>
              <a:rPr lang="en-US" sz="1600" dirty="0"/>
              <a:t>Reminder #6: Please prepare for </a:t>
            </a:r>
            <a:r>
              <a:rPr lang="en-US" sz="1600" dirty="0" err="1"/>
              <a:t>LeaderCon</a:t>
            </a:r>
            <a:r>
              <a:rPr lang="en-US" sz="1600" dirty="0"/>
              <a:t> 2018 on Saturday 14 July</a:t>
            </a:r>
          </a:p>
          <a:p>
            <a:pPr marL="457200" lvl="1" indent="0">
              <a:buNone/>
            </a:pP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4</a:t>
            </a:fld>
            <a:endParaRPr lang="en-US"/>
          </a:p>
        </p:txBody>
      </p:sp>
    </p:spTree>
    <p:extLst>
      <p:ext uri="{BB962C8B-B14F-4D97-AF65-F5344CB8AC3E}">
        <p14:creationId xmlns:p14="http://schemas.microsoft.com/office/powerpoint/2010/main" val="354298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E19F9-450C-40DA-A41E-37DC5994B91E}"/>
              </a:ext>
            </a:extLst>
          </p:cNvPr>
          <p:cNvSpPr>
            <a:spLocks noGrp="1"/>
          </p:cNvSpPr>
          <p:nvPr>
            <p:ph type="title"/>
          </p:nvPr>
        </p:nvSpPr>
        <p:spPr/>
        <p:txBody>
          <a:bodyPr/>
          <a:lstStyle/>
          <a:p>
            <a:r>
              <a:rPr lang="en-US" dirty="0"/>
              <a:t>5.011 Chair’s Announcements</a:t>
            </a:r>
          </a:p>
        </p:txBody>
      </p:sp>
      <p:sp>
        <p:nvSpPr>
          <p:cNvPr id="3" name="Content Placeholder 2">
            <a:extLst>
              <a:ext uri="{FF2B5EF4-FFF2-40B4-BE49-F238E27FC236}">
                <a16:creationId xmlns:a16="http://schemas.microsoft.com/office/drawing/2014/main" id="{FFA74004-597A-43B2-B6C4-BE6897939251}"/>
              </a:ext>
            </a:extLst>
          </p:cNvPr>
          <p:cNvSpPr>
            <a:spLocks noGrp="1"/>
          </p:cNvSpPr>
          <p:nvPr>
            <p:ph idx="1"/>
          </p:nvPr>
        </p:nvSpPr>
        <p:spPr>
          <a:xfrm>
            <a:off x="685800" y="1744579"/>
            <a:ext cx="8153400" cy="4114800"/>
          </a:xfrm>
        </p:spPr>
        <p:txBody>
          <a:bodyPr/>
          <a:lstStyle/>
          <a:p>
            <a:r>
              <a:rPr lang="en-US" sz="1800" dirty="0"/>
              <a:t>Glenn Parsons is not ready to step back into the 802.1 WG Chair role, therefore John Messenger will continue as acting chair and Jessy </a:t>
            </a:r>
            <a:r>
              <a:rPr lang="en-US" sz="1800" dirty="0" err="1"/>
              <a:t>Rouyer</a:t>
            </a:r>
            <a:r>
              <a:rPr lang="en-US" sz="1800" dirty="0"/>
              <a:t> appointed acting vice chair per 802 WG P&amp;P 3.2 Temporary Appointments </a:t>
            </a:r>
          </a:p>
          <a:p>
            <a:endParaRPr lang="en-US" sz="1800" dirty="0"/>
          </a:p>
          <a:p>
            <a:pPr lvl="1"/>
            <a:r>
              <a:rPr lang="en-US" sz="1400" dirty="0"/>
              <a:t>802 WG P&amp;P 3.2 Temporary Appointments to Vacancies If an office other than the Chair or Vice Chair becomes vacant for any reason (such as resignation, removal, lack of nomination at an election), a temporary appointment shall be made by the Chair for a period of up to six months. </a:t>
            </a:r>
            <a:r>
              <a:rPr lang="en-US" sz="1400" u="sng" dirty="0"/>
              <a:t>In the case of Chair or Vice Chair, the Sponsor Chair shall make the temporary appointment, with input from  the Working Group.</a:t>
            </a:r>
            <a:r>
              <a:rPr lang="en-US" sz="1400" dirty="0"/>
              <a:t> An appointment or election for the vacated office shall be made in accordance with the requirements in Clause 3.0 and 3.1 at the earliest practical time. </a:t>
            </a:r>
          </a:p>
        </p:txBody>
      </p:sp>
      <p:sp>
        <p:nvSpPr>
          <p:cNvPr id="4" name="Slide Number Placeholder 3">
            <a:extLst>
              <a:ext uri="{FF2B5EF4-FFF2-40B4-BE49-F238E27FC236}">
                <a16:creationId xmlns:a16="http://schemas.microsoft.com/office/drawing/2014/main" id="{E4C601F7-EE94-41A4-BC76-3AE70708F724}"/>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Tree>
    <p:extLst>
      <p:ext uri="{BB962C8B-B14F-4D97-AF65-F5344CB8AC3E}">
        <p14:creationId xmlns:p14="http://schemas.microsoft.com/office/powerpoint/2010/main" val="3291122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447800"/>
            <a:ext cx="8153400" cy="4114800"/>
          </a:xfrm>
        </p:spPr>
        <p:txBody>
          <a:bodyPr/>
          <a:lstStyle/>
          <a:p>
            <a:r>
              <a:rPr lang="en-US" sz="2400" dirty="0"/>
              <a:t>SA Standards Board resolutions March/June 2018</a:t>
            </a:r>
          </a:p>
          <a:p>
            <a:pPr lvl="1"/>
            <a:r>
              <a:rPr lang="en-US" sz="1600" dirty="0"/>
              <a:t>The SASB recommends that SCC18 nominate external representatives to NFPA CMPs and TCs based on their qualifications irrespective of their employer affiliation. The SASB empowers staff to update the SCC18 web site accordingly. </a:t>
            </a:r>
            <a:endParaRPr lang="en-US" sz="2000" dirty="0"/>
          </a:p>
          <a:p>
            <a:r>
              <a:rPr lang="en-US" sz="2400" dirty="0"/>
              <a:t>Computer Society Standards Activity Board 2018</a:t>
            </a:r>
          </a:p>
          <a:p>
            <a:pPr lvl="1"/>
            <a:r>
              <a:rPr lang="en-US" sz="1600" dirty="0"/>
              <a:t>Jon </a:t>
            </a:r>
            <a:r>
              <a:rPr lang="en-US" sz="1600" dirty="0" err="1"/>
              <a:t>Rosdahl</a:t>
            </a:r>
            <a:r>
              <a:rPr lang="en-US" sz="1600" dirty="0"/>
              <a:t> is CS VP Standards and SAB Chair, see Jon for more details.</a:t>
            </a:r>
          </a:p>
          <a:p>
            <a:r>
              <a:rPr lang="en-US" sz="2400" dirty="0"/>
              <a:t>SA </a:t>
            </a:r>
            <a:r>
              <a:rPr lang="en-US" sz="2400" dirty="0" err="1"/>
              <a:t>BoG</a:t>
            </a:r>
            <a:r>
              <a:rPr lang="en-US" sz="2400" dirty="0"/>
              <a:t> meetings May 2018</a:t>
            </a:r>
          </a:p>
          <a:p>
            <a:pPr lvl="1"/>
            <a:r>
              <a:rPr lang="en-US" sz="1600" dirty="0"/>
              <a:t>The IEEE Standards Association reaffirms its commitment to an environment free of discrimination and harassment as stated in the IEEE Code of Conduct, IEEE Code of Ethics, and IEEE Nondiscrimination Policy.</a:t>
            </a:r>
          </a:p>
          <a:p>
            <a:r>
              <a:rPr lang="en-US" sz="2400" dirty="0"/>
              <a:t>IEEE </a:t>
            </a:r>
            <a:r>
              <a:rPr lang="en-US" sz="2400" dirty="0" err="1"/>
              <a:t>BoD</a:t>
            </a:r>
            <a:r>
              <a:rPr lang="en-US" sz="2400" dirty="0"/>
              <a:t> meetings June 2018</a:t>
            </a:r>
          </a:p>
          <a:p>
            <a:pPr lvl="1"/>
            <a:r>
              <a:rPr lang="en-US" sz="1600" dirty="0">
                <a:solidFill>
                  <a:schemeClr val="tx1">
                    <a:lumMod val="95000"/>
                    <a:lumOff val="5000"/>
                  </a:schemeClr>
                </a:solidFill>
              </a:rPr>
              <a:t>Technical Activities Board Committee on Standards is responsible for promoting standards activities across Technical Activities (TA) and maintaining the strategic alignment between Technical Activities and Standards Activities (SA) in IEEE.</a:t>
            </a:r>
          </a:p>
          <a:p>
            <a:pPr lvl="1"/>
            <a:r>
              <a:rPr lang="en-US" sz="1600" dirty="0">
                <a:solidFill>
                  <a:schemeClr val="tx1">
                    <a:lumMod val="95000"/>
                    <a:lumOff val="5000"/>
                  </a:schemeClr>
                </a:solidFill>
              </a:rPr>
              <a:t>I (Nikolich) am a member of the Committee, see me for more details.  </a:t>
            </a:r>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6</a:t>
            </a:fld>
            <a:endParaRPr lang="en-US"/>
          </a:p>
        </p:txBody>
      </p:sp>
      <p:sp>
        <p:nvSpPr>
          <p:cNvPr id="6" name="Rectangle 7"/>
          <p:cNvSpPr txBox="1">
            <a:spLocks noChangeArrowheads="1"/>
          </p:cNvSpPr>
          <p:nvPr/>
        </p:nvSpPr>
        <p:spPr>
          <a:xfrm>
            <a:off x="609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7</a:t>
            </a:fld>
            <a:endParaRPr lang="en-US"/>
          </a:p>
        </p:txBody>
      </p:sp>
      <p:sp>
        <p:nvSpPr>
          <p:cNvPr id="6147" name="Text Box 2"/>
          <p:cNvSpPr txBox="1">
            <a:spLocks noChangeArrowheads="1"/>
          </p:cNvSpPr>
          <p:nvPr/>
        </p:nvSpPr>
        <p:spPr bwMode="auto">
          <a:xfrm>
            <a:off x="304800" y="1295400"/>
            <a:ext cx="8610600" cy="4555093"/>
          </a:xfrm>
          <a:prstGeom prst="rect">
            <a:avLst/>
          </a:prstGeom>
          <a:noFill/>
          <a:ln w="9525">
            <a:noFill/>
            <a:miter lim="800000"/>
            <a:headEnd/>
            <a:tailEnd/>
          </a:ln>
        </p:spPr>
        <p:txBody>
          <a:bodyPr>
            <a:spAutoFit/>
          </a:bodyPr>
          <a:lstStyle/>
          <a:p>
            <a:r>
              <a:rPr lang="en-US" sz="2400" b="1" u="sng" dirty="0"/>
              <a:t>Project Authorization Approvals MAR/MAY/JUN 2018</a:t>
            </a:r>
            <a:endParaRPr lang="en-US" sz="2400" b="1" dirty="0"/>
          </a:p>
          <a:p>
            <a:pPr>
              <a:lnSpc>
                <a:spcPct val="80000"/>
              </a:lnSpc>
              <a:spcBef>
                <a:spcPct val="20000"/>
              </a:spcBef>
            </a:pPr>
            <a:endParaRPr lang="en-US" b="1" dirty="0"/>
          </a:p>
          <a:p>
            <a:pPr lvl="0"/>
            <a:r>
              <a:rPr lang="en-US" b="1" dirty="0"/>
              <a:t>New Projects: 	</a:t>
            </a:r>
            <a:r>
              <a:rPr lang="en-US" dirty="0"/>
              <a:t>P802.1CBcv, P802.1CBdb, P802.1DC, P60802, P802.3ck, P802.3cm, P802.11bb, P802.15.4w, P802.15.4x, P802.15.4y, P802.15.4z,</a:t>
            </a:r>
          </a:p>
          <a:p>
            <a:pPr lvl="0"/>
            <a:endParaRPr lang="en-US" b="1" dirty="0"/>
          </a:p>
          <a:p>
            <a:pPr lvl="0"/>
            <a:r>
              <a:rPr lang="en-US" b="1" dirty="0"/>
              <a:t>Modified PAR: 	</a:t>
            </a:r>
            <a:r>
              <a:rPr lang="en-US" dirty="0"/>
              <a:t>P802.3cg, P802.22.3,</a:t>
            </a:r>
          </a:p>
          <a:p>
            <a:pPr lvl="0"/>
            <a:endParaRPr lang="en-US" b="1" dirty="0"/>
          </a:p>
          <a:p>
            <a:r>
              <a:rPr lang="en-US" b="1" dirty="0"/>
              <a:t>Revisions:	</a:t>
            </a:r>
            <a:r>
              <a:rPr lang="en-US" dirty="0"/>
              <a:t>P802.1X,</a:t>
            </a:r>
          </a:p>
          <a:p>
            <a:pPr>
              <a:lnSpc>
                <a:spcPct val="80000"/>
              </a:lnSpc>
              <a:spcBef>
                <a:spcPct val="20000"/>
              </a:spcBef>
            </a:pPr>
            <a:endParaRPr lang="en-US"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pPr>
              <a:lnSpc>
                <a:spcPct val="80000"/>
              </a:lnSpc>
              <a:spcBef>
                <a:spcPct val="20000"/>
              </a:spcBef>
            </a:pPr>
            <a:r>
              <a:rPr lang="en-US" b="1" dirty="0"/>
              <a:t>Withdrawals: 	</a:t>
            </a:r>
            <a:r>
              <a:rPr lang="en-US" dirty="0"/>
              <a:t>none,</a:t>
            </a:r>
          </a:p>
          <a:p>
            <a:pPr>
              <a:lnSpc>
                <a:spcPct val="80000"/>
              </a:lnSpc>
              <a:spcBef>
                <a:spcPct val="20000"/>
              </a:spcBef>
            </a:pPr>
            <a:endParaRPr lang="en-US" dirty="0"/>
          </a:p>
          <a:p>
            <a:pPr lvl="0"/>
            <a:r>
              <a:rPr lang="en-US" b="1" dirty="0"/>
              <a:t>Extensions:	</a:t>
            </a:r>
            <a:r>
              <a:rPr lang="en-US" dirty="0"/>
              <a:t>none,</a:t>
            </a:r>
            <a:br>
              <a:rPr lang="en-US" dirty="0"/>
            </a:br>
            <a:endParaRPr lang="en-US" sz="1400" dirty="0"/>
          </a:p>
          <a:p>
            <a:pPr lvl="0"/>
            <a:r>
              <a:rPr lang="en-US" b="1" dirty="0">
                <a:solidFill>
                  <a:srgbClr val="000000"/>
                </a:solidFill>
              </a:rPr>
              <a:t>Other:		</a:t>
            </a:r>
            <a:r>
              <a:rPr lang="en-US" dirty="0"/>
              <a:t>none..</a:t>
            </a:r>
            <a:endParaRPr lang="en-US" sz="1400" dirty="0"/>
          </a:p>
        </p:txBody>
      </p:sp>
      <p:sp>
        <p:nvSpPr>
          <p:cNvPr id="6148" name="Rectangle 3"/>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p:txBody>
          <a:bodyPr/>
          <a:lstStyle/>
          <a:p>
            <a:pPr>
              <a:defRPr/>
            </a:pPr>
            <a:fld id="{889393E2-A56B-4D40-AFAF-67E446266CCF}" type="slidenum">
              <a:rPr lang="en-US" smtClean="0"/>
              <a:pPr>
                <a:defRPr/>
              </a:pPr>
              <a:t>8</a:t>
            </a:fld>
            <a:endParaRPr lang="en-US"/>
          </a:p>
        </p:txBody>
      </p:sp>
      <p:sp>
        <p:nvSpPr>
          <p:cNvPr id="5123" name="Text Box 5"/>
          <p:cNvSpPr txBox="1">
            <a:spLocks noChangeArrowheads="1"/>
          </p:cNvSpPr>
          <p:nvPr/>
        </p:nvSpPr>
        <p:spPr bwMode="auto">
          <a:xfrm>
            <a:off x="381000" y="1122363"/>
            <a:ext cx="8610600" cy="4062651"/>
          </a:xfrm>
          <a:prstGeom prst="rect">
            <a:avLst/>
          </a:prstGeom>
          <a:noFill/>
          <a:ln w="9525">
            <a:noFill/>
            <a:miter lim="800000"/>
            <a:headEnd/>
            <a:tailEnd/>
          </a:ln>
        </p:spPr>
        <p:txBody>
          <a:bodyPr>
            <a:spAutoFit/>
          </a:bodyPr>
          <a:lstStyle/>
          <a:p>
            <a:r>
              <a:rPr lang="en-US" sz="2400" b="1" u="sng" dirty="0"/>
              <a:t>Standards Ratification Actions MAR/MAY/JUN 2018</a:t>
            </a:r>
          </a:p>
          <a:p>
            <a:endParaRPr lang="en-US" b="1" dirty="0"/>
          </a:p>
          <a:p>
            <a:pPr lvl="0"/>
            <a:r>
              <a:rPr lang="en-US" b="1" dirty="0"/>
              <a:t>New Standards: 	</a:t>
            </a:r>
            <a:r>
              <a:rPr lang="en-US" dirty="0"/>
              <a:t> P802.11ak, P802.11aq, P802.1CM, P802.1Qcc, P802.1Qcp, </a:t>
            </a:r>
          </a:p>
          <a:p>
            <a:pPr lvl="0"/>
            <a:endParaRPr lang="en-US" dirty="0"/>
          </a:p>
          <a:p>
            <a:pPr>
              <a:lnSpc>
                <a:spcPct val="80000"/>
              </a:lnSpc>
              <a:spcBef>
                <a:spcPct val="20000"/>
              </a:spcBef>
            </a:pPr>
            <a:r>
              <a:rPr lang="en-US" b="1" dirty="0"/>
              <a:t>Revised Standards: </a:t>
            </a:r>
            <a:r>
              <a:rPr lang="en-US" dirty="0"/>
              <a:t>P802.1Q, P802.1AR, P802.3</a:t>
            </a:r>
          </a:p>
          <a:p>
            <a:pPr>
              <a:lnSpc>
                <a:spcPct val="80000"/>
              </a:lnSpc>
              <a:spcBef>
                <a:spcPct val="20000"/>
              </a:spcBef>
            </a:pPr>
            <a:endParaRPr lang="en-US" b="1"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r>
              <a:rPr lang="en-US" b="1" dirty="0"/>
              <a:t>Extensions:  	</a:t>
            </a:r>
            <a:r>
              <a:rPr lang="en-US" dirty="0"/>
              <a:t>none,</a:t>
            </a:r>
          </a:p>
          <a:p>
            <a:pPr>
              <a:lnSpc>
                <a:spcPct val="80000"/>
              </a:lnSpc>
              <a:spcBef>
                <a:spcPct val="20000"/>
              </a:spcBef>
            </a:pPr>
            <a:endParaRPr lang="en-US" dirty="0"/>
          </a:p>
          <a:p>
            <a:pPr>
              <a:lnSpc>
                <a:spcPct val="80000"/>
              </a:lnSpc>
              <a:spcBef>
                <a:spcPct val="20000"/>
              </a:spcBef>
            </a:pPr>
            <a:r>
              <a:rPr lang="en-US" b="1" dirty="0"/>
              <a:t>Withdrawals: </a:t>
            </a:r>
            <a:r>
              <a:rPr lang="en-US" dirty="0"/>
              <a:t> 	802.15.1, 802.15.2, 802.16-Conformance04, 802.20, 802.20.2, 802.20.3</a:t>
            </a:r>
          </a:p>
          <a:p>
            <a:pPr>
              <a:lnSpc>
                <a:spcPct val="80000"/>
              </a:lnSpc>
              <a:spcBef>
                <a:spcPct val="20000"/>
              </a:spcBef>
            </a:pPr>
            <a:endParaRPr lang="en-US" dirty="0"/>
          </a:p>
          <a:p>
            <a:pPr>
              <a:lnSpc>
                <a:spcPct val="80000"/>
              </a:lnSpc>
              <a:spcBef>
                <a:spcPct val="20000"/>
              </a:spcBef>
            </a:pPr>
            <a:r>
              <a:rPr lang="en-US" b="1" dirty="0"/>
              <a:t>Other Notes: 	</a:t>
            </a:r>
            <a:r>
              <a:rPr lang="en-US" dirty="0"/>
              <a:t>none,</a:t>
            </a:r>
          </a:p>
          <a:p>
            <a:pPr>
              <a:lnSpc>
                <a:spcPct val="80000"/>
              </a:lnSpc>
              <a:spcBef>
                <a:spcPct val="20000"/>
              </a:spcBef>
            </a:pPr>
            <a:endParaRPr lang="en-US" dirty="0"/>
          </a:p>
        </p:txBody>
      </p:sp>
      <p:sp>
        <p:nvSpPr>
          <p:cNvPr id="5124" name="Rectangle 7"/>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9</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30MAR	Approve comments to FCC on Google	13/00/00/02	pass</a:t>
            </a:r>
          </a:p>
          <a:p>
            <a:pPr eaLnBrk="1" hangingPunct="1">
              <a:buFont typeface="+mj-lt"/>
              <a:buAutoNum type="arabicParenR"/>
              <a:tabLst>
                <a:tab pos="1141413" algn="l"/>
              </a:tabLst>
            </a:pPr>
            <a:r>
              <a:rPr lang="en-US" sz="1600" dirty="0"/>
              <a:t>06APR	Approve viewpoints to WRC-19	11/00/01/03	pass</a:t>
            </a:r>
          </a:p>
          <a:p>
            <a:pPr eaLnBrk="1" hangingPunct="1">
              <a:buFont typeface="+mj-lt"/>
              <a:buAutoNum type="arabicParenR"/>
              <a:tabLst>
                <a:tab pos="1141413" algn="l"/>
              </a:tabLst>
            </a:pPr>
            <a:r>
              <a:rPr lang="en-US" sz="1600" dirty="0"/>
              <a:t>19APR	Approve P802.11aj press release	13/00/00/02	pass</a:t>
            </a:r>
          </a:p>
          <a:p>
            <a:pPr eaLnBrk="1" hangingPunct="1">
              <a:buFont typeface="+mj-lt"/>
              <a:buAutoNum type="arabicParenR"/>
              <a:tabLst>
                <a:tab pos="1141413" algn="l"/>
              </a:tabLst>
            </a:pPr>
            <a:r>
              <a:rPr lang="en-US" sz="1600" dirty="0"/>
              <a:t>20APR	Approve comments to FCC on Spectrum Horizons 10/00/00/05	pass</a:t>
            </a:r>
          </a:p>
          <a:p>
            <a:pPr eaLnBrk="1" hangingPunct="1">
              <a:buFont typeface="+mj-lt"/>
              <a:buAutoNum type="arabicParenR"/>
              <a:tabLst>
                <a:tab pos="1141413" algn="l"/>
              </a:tabLst>
            </a:pPr>
            <a:r>
              <a:rPr lang="en-US" sz="1600" dirty="0"/>
              <a:t>10MAY	Approve disbanding 802.20 WG	14/00/00/01	pass</a:t>
            </a:r>
          </a:p>
          <a:p>
            <a:pPr eaLnBrk="1" hangingPunct="1">
              <a:buFont typeface="+mj-lt"/>
              <a:buAutoNum type="arabicParenR"/>
              <a:tabLst>
                <a:tab pos="1141413" algn="l"/>
              </a:tabLst>
            </a:pPr>
            <a:r>
              <a:rPr lang="en-US" sz="1600" dirty="0"/>
              <a:t>11MAY	Approve comments to FCC on </a:t>
            </a:r>
            <a:r>
              <a:rPr lang="en-US" sz="1600" dirty="0" err="1"/>
              <a:t>Expidited</a:t>
            </a:r>
            <a:r>
              <a:rPr lang="en-US" sz="1600" dirty="0"/>
              <a:t> Rulemaking 11/01/00/03 pass</a:t>
            </a:r>
          </a:p>
          <a:p>
            <a:pPr eaLnBrk="1" hangingPunct="1">
              <a:buFont typeface="+mj-lt"/>
              <a:buAutoNum type="arabicParenR"/>
              <a:tabLst>
                <a:tab pos="1141413" algn="l"/>
              </a:tabLst>
            </a:pPr>
            <a:r>
              <a:rPr lang="en-US" sz="1600" dirty="0"/>
              <a:t>12MAY	Approve 802.21 input to JTC1/SC6	12/00/00/03	pass</a:t>
            </a:r>
          </a:p>
          <a:p>
            <a:pPr eaLnBrk="1" hangingPunct="1">
              <a:buFont typeface="+mj-lt"/>
              <a:buAutoNum type="arabicParenR"/>
              <a:tabLst>
                <a:tab pos="1141413" algn="l"/>
              </a:tabLst>
            </a:pPr>
            <a:r>
              <a:rPr lang="en-US" sz="1600" dirty="0"/>
              <a:t>15MAY	Approve 802.11 input to JTC/SC6	12/00/00/03	pass</a:t>
            </a:r>
          </a:p>
          <a:p>
            <a:pPr eaLnBrk="1" hangingPunct="1">
              <a:buFont typeface="+mj-lt"/>
              <a:buAutoNum type="arabicParenR"/>
              <a:tabLst>
                <a:tab pos="1141413" algn="l"/>
              </a:tabLst>
            </a:pPr>
            <a:r>
              <a:rPr lang="en-US" sz="1600" dirty="0"/>
              <a:t>15MAY	Approve 802.11 BCS &amp; NGV press release 14/00/00/01	pass</a:t>
            </a:r>
          </a:p>
          <a:p>
            <a:pPr eaLnBrk="1" hangingPunct="1">
              <a:buFont typeface="+mj-lt"/>
              <a:buAutoNum type="arabicParenR"/>
              <a:tabLst>
                <a:tab pos="1141413" algn="l"/>
              </a:tabLst>
            </a:pPr>
            <a:r>
              <a:rPr lang="en-US" sz="1600" dirty="0"/>
              <a:t>15JUN	Approve March 2021 plenary venue	13/00/00/02	pass</a:t>
            </a:r>
          </a:p>
          <a:p>
            <a:pPr eaLnBrk="1" hangingPunct="1">
              <a:buFont typeface="+mj-lt"/>
              <a:buAutoNum type="arabicParenR"/>
              <a:tabLst>
                <a:tab pos="1141413" algn="l"/>
              </a:tabLst>
            </a:pPr>
            <a:r>
              <a:rPr lang="en-US" sz="1600" dirty="0"/>
              <a:t>27JUN	Approve 802.11ak press release	13/00/00/02	pass</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243486</TotalTime>
  <Words>1215</Words>
  <Application>Microsoft Office PowerPoint</Application>
  <PresentationFormat>On-screen Show (4:3)</PresentationFormat>
  <Paragraphs>343</Paragraphs>
  <Slides>24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Times New Roman</vt:lpstr>
      <vt:lpstr>Default Design</vt:lpstr>
      <vt:lpstr>July 2018 IEEE 802 LMSC 119th Plenary Session  </vt:lpstr>
      <vt:lpstr>4.00 IEEE Staff present</vt:lpstr>
      <vt:lpstr>4.01 Meeting Fee Waivers</vt:lpstr>
      <vt:lpstr>5.01 Chair’s Announcements</vt:lpstr>
      <vt:lpstr>5.011 Chair’s Announcements</vt:lpstr>
      <vt:lpstr>PowerPoint Presentation</vt:lpstr>
      <vt:lpstr>5.03 SA Standards Board Actions</vt:lpstr>
      <vt:lpstr>5.03 SA Standards Board Actions</vt:lpstr>
      <vt:lpstr>5.04  LMSC Email Ballot Recap</vt:lpstr>
      <vt:lpstr>5.05 EC Affiliation Update</vt:lpstr>
      <vt:lpstr>5.05 EC Affiliation Update</vt:lpstr>
      <vt:lpstr>5.06 Cross-802 Topics</vt:lpstr>
      <vt:lpstr>5.07 Drafts to Sponsor Ballot</vt:lpstr>
      <vt:lpstr>5.08 Drafts to RevCom</vt:lpstr>
      <vt:lpstr>5.09 Draft Documents  for EC to consider</vt:lpstr>
      <vt:lpstr>5.10 Draft PARs to NesCom</vt:lpstr>
      <vt:lpstr>5.11 Pre-PAR activity</vt:lpstr>
      <vt:lpstr>5.11 Pre-PAR activity</vt:lpstr>
      <vt:lpstr>STDs due for 10 yr maintenance by DEC 2018</vt:lpstr>
      <vt:lpstr>5.12 EC Action Item recap</vt:lpstr>
      <vt:lpstr>5.13 802 Task Force </vt:lpstr>
      <vt:lpstr>5.50 EC meetings for the week</vt:lpstr>
      <vt:lpstr>Chair’s Closing Remark 802 Standards Page Count Status as of March 2018</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 Nikolich</cp:lastModifiedBy>
  <cp:revision>3670</cp:revision>
  <cp:lastPrinted>2017-11-04T17:30:55Z</cp:lastPrinted>
  <dcterms:created xsi:type="dcterms:W3CDTF">2002-03-10T15:43:16Z</dcterms:created>
  <dcterms:modified xsi:type="dcterms:W3CDTF">2018-07-06T21:03:51Z</dcterms:modified>
</cp:coreProperties>
</file>