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7" r:id="rId2"/>
    <p:sldId id="258" r:id="rId3"/>
    <p:sldId id="259" r:id="rId4"/>
    <p:sldId id="260" r:id="rId5"/>
    <p:sldId id="261" r:id="rId6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orient="horz" pos="336">
          <p15:clr>
            <a:srgbClr val="A4A3A4"/>
          </p15:clr>
        </p15:guide>
        <p15:guide id="5" orient="horz" pos="1920">
          <p15:clr>
            <a:srgbClr val="A4A3A4"/>
          </p15:clr>
        </p15:guide>
        <p15:guide id="6" orient="horz" pos="3984">
          <p15:clr>
            <a:srgbClr val="A4A3A4"/>
          </p15:clr>
        </p15:guide>
        <p15:guide id="7" orient="horz" pos="1152">
          <p15:clr>
            <a:srgbClr val="A4A3A4"/>
          </p15:clr>
        </p15:guide>
        <p15:guide id="8" pos="3839">
          <p15:clr>
            <a:srgbClr val="A4A3A4"/>
          </p15:clr>
        </p15:guide>
        <p15:guide id="9" pos="671">
          <p15:clr>
            <a:srgbClr val="A4A3A4"/>
          </p15:clr>
        </p15:guide>
        <p15:guide id="10" pos="7007">
          <p15:clr>
            <a:srgbClr val="A4A3A4"/>
          </p15:clr>
        </p15:guide>
        <p15:guide id="11" pos="6143">
          <p15:clr>
            <a:srgbClr val="A4A3A4"/>
          </p15:clr>
        </p15:guide>
        <p15:guide id="12" pos="3263">
          <p15:clr>
            <a:srgbClr val="A4A3A4"/>
          </p15:clr>
        </p15:guide>
        <p15:guide id="13" pos="7391">
          <p15:clr>
            <a:srgbClr val="A4A3A4"/>
          </p15:clr>
        </p15:guide>
        <p15:guide id="14" pos="36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6470" autoAdjust="0"/>
  </p:normalViewPr>
  <p:slideViewPr>
    <p:cSldViewPr showGuides="1">
      <p:cViewPr varScale="1">
        <p:scale>
          <a:sx n="64" d="100"/>
          <a:sy n="64" d="100"/>
        </p:scale>
        <p:origin x="680" y="52"/>
      </p:cViewPr>
      <p:guideLst>
        <p:guide orient="horz" pos="2160"/>
        <p:guide orient="horz" pos="1008"/>
        <p:guide orient="horz" pos="3792"/>
        <p:guide orient="horz" pos="336"/>
        <p:guide orient="horz" pos="1920"/>
        <p:guide orient="horz" pos="3984"/>
        <p:guide orient="horz" pos="1152"/>
        <p:guide pos="3839"/>
        <p:guide pos="671"/>
        <p:guide pos="7007"/>
        <p:guide pos="6143"/>
        <p:guide pos="3263"/>
        <p:guide pos="7391"/>
        <p:guide pos="36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168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DAmbrosia" userId="a76b78698ac40a99" providerId="LiveId" clId="{26B3F80F-B12B-4922-80B0-2BD456EC7463}"/>
    <pc:docChg chg="modSld">
      <pc:chgData name="John DAmbrosia" userId="a76b78698ac40a99" providerId="LiveId" clId="{26B3F80F-B12B-4922-80B0-2BD456EC7463}" dt="2018-03-09T17:17:45.770" v="7" actId="403"/>
      <pc:docMkLst>
        <pc:docMk/>
      </pc:docMkLst>
      <pc:sldChg chg="modSp">
        <pc:chgData name="John DAmbrosia" userId="a76b78698ac40a99" providerId="LiveId" clId="{26B3F80F-B12B-4922-80B0-2BD456EC7463}" dt="2018-03-09T17:17:45.770" v="7" actId="403"/>
        <pc:sldMkLst>
          <pc:docMk/>
          <pc:sldMk cId="362279607" sldId="261"/>
        </pc:sldMkLst>
        <pc:spChg chg="mod">
          <ac:chgData name="John DAmbrosia" userId="a76b78698ac40a99" providerId="LiveId" clId="{26B3F80F-B12B-4922-80B0-2BD456EC7463}" dt="2018-03-09T17:17:17.003" v="2" actId="403"/>
          <ac:spMkLst>
            <pc:docMk/>
            <pc:sldMk cId="362279607" sldId="261"/>
            <ac:spMk id="4" creationId="{3EFFDAA8-116D-436A-A469-1AB08A4EF447}"/>
          </ac:spMkLst>
        </pc:spChg>
        <pc:spChg chg="mod">
          <ac:chgData name="John DAmbrosia" userId="a76b78698ac40a99" providerId="LiveId" clId="{26B3F80F-B12B-4922-80B0-2BD456EC7463}" dt="2018-03-09T17:17:45.770" v="7" actId="403"/>
          <ac:spMkLst>
            <pc:docMk/>
            <pc:sldMk cId="362279607" sldId="261"/>
            <ac:spMk id="5" creationId="{88F77CD3-6F20-4195-A6BD-742069C642C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CE221E-83ED-4F6C-BA5F-3F9E6FDB6953}" type="datetimeFigureOut">
              <a:rPr lang="en-US"/>
              <a:t>3/9/2018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4CBEF8-5CDE-472B-839B-B8BB0C881006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63289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853E5F-CE67-483C-A264-F17AC70E9CA2}" type="datetimeFigureOut">
              <a:rPr lang="en-US"/>
              <a:t>3/9/2018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B98AFB-CB0D-4DFE-87B9-B4B0D0DE73CD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12805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98AFB-CB0D-4DFE-87B9-B4B0D0DE73C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014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4" y="533400"/>
            <a:ext cx="5029200" cy="2514601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2" y="3403600"/>
            <a:ext cx="5029201" cy="1397000"/>
          </a:xfrm>
        </p:spPr>
        <p:txBody>
          <a:bodyPr>
            <a:normAutofit/>
          </a:bodyPr>
          <a:lstStyle>
            <a:lvl1pPr marL="0" indent="0" algn="l">
              <a:spcBef>
                <a:spcPts val="6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5213" y="6432551"/>
            <a:ext cx="5653087" cy="273049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ec-18-0070-00-00EC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2612" y="6432551"/>
            <a:ext cx="1371600" cy="273049"/>
          </a:xfrm>
        </p:spPr>
        <p:txBody>
          <a:bodyPr/>
          <a:lstStyle/>
          <a:p>
            <a:fld id="{03E2EC9B-EE55-479E-9006-17195E5077E2}" type="datetime1">
              <a:rPr lang="en-US" smtClean="0"/>
              <a:t>3/9/2018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2812" y="6432551"/>
            <a:ext cx="1219201" cy="273049"/>
          </a:xfrm>
        </p:spPr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37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ec-18-0070-00-00EC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F0A13-B1EE-4A2E-B8F7-864045483577}" type="datetime1">
              <a:rPr lang="en-US" smtClean="0"/>
              <a:t>3/9/2018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477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61412" y="533400"/>
            <a:ext cx="2362201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5213" y="533400"/>
            <a:ext cx="7467599" cy="5486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ec-18-0070-00-00EC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05708-DB0D-4BE5-A717-37EF7679A891}" type="datetime1">
              <a:rPr lang="en-US" smtClean="0"/>
              <a:t>3/9/2018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436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ec-18-0070-00-00EC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A86E6-1450-4EB2-A1E3-0BDEB98D956F}" type="datetime1">
              <a:rPr lang="en-US" smtClean="0"/>
              <a:t>3/9/2018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7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4" y="533400"/>
            <a:ext cx="8686800" cy="2286000"/>
          </a:xfrm>
        </p:spPr>
        <p:txBody>
          <a:bodyPr anchor="b">
            <a:normAutofit/>
          </a:bodyPr>
          <a:lstStyle>
            <a:lvl1pPr algn="l">
              <a:defRPr sz="5400" b="1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4" y="3124200"/>
            <a:ext cx="8686800" cy="1371600"/>
          </a:xfrm>
        </p:spPr>
        <p:txBody>
          <a:bodyPr anchor="t">
            <a:normAutofit/>
          </a:bodyPr>
          <a:lstStyle>
            <a:lvl1pPr marL="0" indent="0">
              <a:spcBef>
                <a:spcPts val="600"/>
              </a:spcBef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ec-18-0070-00-00EC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DA076-6589-4B21-98B1-192143188A11}" type="datetime1">
              <a:rPr lang="en-US" smtClean="0"/>
              <a:t>3/9/2018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637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5212" y="1828800"/>
            <a:ext cx="4251960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4598" y="1828800"/>
            <a:ext cx="4251960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ec-18-0070-00-00EC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B22CD-E6EB-427C-9B11-4B5DD1183A62}" type="datetime1">
              <a:rPr lang="en-US" smtClean="0"/>
              <a:t>3/9/2018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504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1" y="533400"/>
            <a:ext cx="8686802" cy="1066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3" y="1828799"/>
            <a:ext cx="4251960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5213" y="2590800"/>
            <a:ext cx="4251960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00053" y="1828799"/>
            <a:ext cx="4251960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00053" y="2590800"/>
            <a:ext cx="4251960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ec-18-0070-00-00EC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38FAE-CBBA-413A-A791-B11A8F211E25}" type="datetime1">
              <a:rPr lang="en-US" smtClean="0"/>
              <a:t>3/9/2018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549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ec-18-0070-00-00EC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8BEE0-EE9F-41AE-AADA-E1F490C4FBC9}" type="datetime1">
              <a:rPr lang="en-US" smtClean="0"/>
              <a:t>3/9/2018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301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ec-18-0070-00-00EC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E994D-261F-4FFF-A830-822928A223D5}" type="datetime1">
              <a:rPr lang="en-US" smtClean="0"/>
              <a:t>3/9/2018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263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anchor="b">
            <a:normAutofit/>
          </a:bodyPr>
          <a:lstStyle>
            <a:lvl1pPr algn="l">
              <a:defRPr sz="3600" b="1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5813" y="533400"/>
            <a:ext cx="5867400" cy="5486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ec-18-0070-00-00EC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E63AE-6DC2-4889-97E4-2CA208E55819}" type="datetime1">
              <a:rPr lang="en-US" smtClean="0"/>
              <a:t>3/9/2018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83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anchor="b">
            <a:noAutofit/>
          </a:bodyPr>
          <a:lstStyle>
            <a:lvl1pPr algn="l">
              <a:defRPr sz="3600" b="1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865812" y="533400"/>
            <a:ext cx="5780173" cy="5791200"/>
          </a:xfrm>
          <a:ln w="50800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2858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1065212" y="533400"/>
            <a:ext cx="8686801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2" y="1828800"/>
            <a:ext cx="8686801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5213" y="6155267"/>
            <a:ext cx="5653087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/>
              <a:t>ec-18-0070-00-00EC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32612" y="6155267"/>
            <a:ext cx="1371600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920C7F40-63F7-4751-A501-6EF1BDE1CF2C}" type="datetime1">
              <a:rPr lang="en-US" smtClean="0"/>
              <a:t>3/9/2018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2812" y="6155267"/>
            <a:ext cx="1219201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AAEAE4A8-A6E5-453E-B946-FB774B73F48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670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3716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44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37160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50876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64592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55614" y="609599"/>
            <a:ext cx="7315198" cy="2514601"/>
          </a:xfrm>
        </p:spPr>
        <p:txBody>
          <a:bodyPr anchor="t"/>
          <a:lstStyle/>
          <a:p>
            <a:pPr algn="ctr"/>
            <a:r>
              <a:rPr lang="en-US" dirty="0"/>
              <a:t>2018 Leadership Conference</a:t>
            </a:r>
            <a:br>
              <a:rPr lang="en-US" dirty="0"/>
            </a:br>
            <a:br>
              <a:rPr lang="en-US" dirty="0"/>
            </a:br>
            <a:r>
              <a:rPr lang="en-US" dirty="0"/>
              <a:t>“LEADERCON 2018”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608012" y="3403600"/>
            <a:ext cx="8077200" cy="1397000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John D’Ambrosia, </a:t>
            </a:r>
            <a:r>
              <a:rPr lang="en-US" dirty="0" err="1"/>
              <a:t>Futurewei</a:t>
            </a:r>
            <a:r>
              <a:rPr lang="en-US" dirty="0"/>
              <a:t> (Subsidiary of Huawei)</a:t>
            </a:r>
          </a:p>
          <a:p>
            <a:r>
              <a:rPr lang="en-US" dirty="0"/>
              <a:t>Glen Parsons, Ericsson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F1ABE1D-8CEA-4E5E-A4BB-15AAB7797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ec-18-0070-00-00EC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4EB229-9C1A-4FCF-8977-18AA3D4EB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128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AD002-B968-4D0C-A3E7-02291B387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212" y="152400"/>
            <a:ext cx="8686801" cy="838200"/>
          </a:xfrm>
        </p:spPr>
        <p:txBody>
          <a:bodyPr/>
          <a:lstStyle/>
          <a:p>
            <a:r>
              <a:rPr lang="en-US" dirty="0"/>
              <a:t>Logistics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2E6DDF-D188-4EE3-B2D4-A4693D41B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212" y="1295400"/>
            <a:ext cx="9448800" cy="5029200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en-US" sz="1800" dirty="0"/>
              <a:t>Dates:	July 13, 2018	6:30 -9:00 pm 	Social / Dinner</a:t>
            </a:r>
          </a:p>
          <a:p>
            <a:pPr marL="45720" indent="0">
              <a:buNone/>
            </a:pPr>
            <a:r>
              <a:rPr lang="en-US" sz="1800" dirty="0"/>
              <a:t>	July 14, 2018	7:30am to 5pm	Meeting	(including Breakfast, Lunch, Breaks)</a:t>
            </a:r>
          </a:p>
          <a:p>
            <a:pPr marL="45720" indent="0">
              <a:buNone/>
            </a:pPr>
            <a:r>
              <a:rPr lang="en-US" sz="1800" dirty="0"/>
              <a:t>Location: Manchester Grand Hyatt</a:t>
            </a:r>
          </a:p>
          <a:p>
            <a:pPr marL="45720" indent="0">
              <a:buNone/>
            </a:pPr>
            <a:r>
              <a:rPr lang="en-US" sz="1800" dirty="0"/>
              <a:t>Invitees (Total of 30):	</a:t>
            </a:r>
          </a:p>
          <a:p>
            <a:pPr lvl="1"/>
            <a:r>
              <a:rPr lang="en-US" sz="1900" dirty="0"/>
              <a:t>EC Members</a:t>
            </a:r>
          </a:p>
          <a:p>
            <a:pPr lvl="1"/>
            <a:r>
              <a:rPr lang="en-US" sz="1900" dirty="0"/>
              <a:t>802 WG Vice-Chairs</a:t>
            </a:r>
          </a:p>
          <a:p>
            <a:pPr lvl="1"/>
            <a:r>
              <a:rPr lang="en-US" sz="1900" dirty="0"/>
              <a:t>Up to 3 IEEE-SA Invited Guests</a:t>
            </a:r>
          </a:p>
          <a:p>
            <a:pPr marL="45720" indent="0">
              <a:buNone/>
            </a:pPr>
            <a:r>
              <a:rPr lang="en-US" sz="1800" dirty="0"/>
              <a:t>Please indicate your attendance via email to John D’Ambrosia and CC Lisa Ronmark by Mar 23.</a:t>
            </a:r>
          </a:p>
          <a:p>
            <a:pPr marL="45720" indent="0">
              <a:buNone/>
            </a:pPr>
            <a:r>
              <a:rPr lang="en-US" sz="1800" dirty="0"/>
              <a:t>Hotel: One complimentary night will be provided to EC Members and 802 WG Vice Chairs for use on either Friday (7/13) or Sat (7/14).</a:t>
            </a:r>
          </a:p>
          <a:p>
            <a:pPr marL="45720" indent="0">
              <a:buNone/>
            </a:pPr>
            <a:r>
              <a:rPr lang="en-US" sz="1800" dirty="0"/>
              <a:t>Please make hotel reservations today via Passkey for your room reservation.  (Please book your room and contact F2F if there are any issues.)  Note – </a:t>
            </a:r>
            <a:r>
              <a:rPr lang="en-US" sz="1800" dirty="0" err="1"/>
              <a:t>ComicCon</a:t>
            </a:r>
            <a:r>
              <a:rPr lang="en-US" sz="1800" dirty="0"/>
              <a:t> starts on Sunday.</a:t>
            </a:r>
          </a:p>
          <a:p>
            <a:pPr marL="45720" indent="0">
              <a:buNone/>
            </a:pPr>
            <a:r>
              <a:rPr lang="en-US" sz="1800" dirty="0"/>
              <a:t>	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F6BA61-7D12-4571-ABFB-0F882C9D8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ec-18-0070-00-00EC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2DE43D-E9B1-47FA-A38F-D3147C4EB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547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4C6B2-D3D4-41E2-984B-0E665217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 Budget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C93C7-C0B1-4678-8AA3-340A3699A4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Budget Planned for 30</a:t>
            </a:r>
          </a:p>
          <a:p>
            <a:r>
              <a:rPr lang="en-US" dirty="0"/>
              <a:t>Potential additional costs – will request $2k for additional incurred expenses</a:t>
            </a:r>
          </a:p>
          <a:p>
            <a:r>
              <a:rPr lang="en-US" dirty="0"/>
              <a:t>IEEE 802 Hyatt Points will be used as appropriate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D7DDB5-30DF-4199-BB51-ABA555F3E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ec-18-0070-00-00EC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2B7B6E-85DE-42D5-B4C5-F85336BDE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94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B22D2-A745-480F-847C-56ADA3C22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87A22-31BE-4445-BA01-FA22CB2218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Request additional budget amount of $2,000 for additional costs that may incurred during 2018 Leadership Conference</a:t>
            </a:r>
          </a:p>
          <a:p>
            <a:endParaRPr lang="en-US" dirty="0"/>
          </a:p>
          <a:p>
            <a:pPr marL="45720" indent="0">
              <a:buNone/>
            </a:pPr>
            <a:r>
              <a:rPr lang="en-US" sz="2800" dirty="0"/>
              <a:t>M: D’Ambrosia</a:t>
            </a:r>
          </a:p>
          <a:p>
            <a:pPr marL="45720" indent="0">
              <a:buNone/>
            </a:pPr>
            <a:r>
              <a:rPr lang="en-US" sz="2800" dirty="0"/>
              <a:t>S: Parsons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BC8C27-32F0-4C2F-84F9-98000A562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ec-18-0070-00-00EC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8D50F0-E283-4BE2-ACA2-6D79ED192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036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1B550-9834-40A2-BFE9-1F9C43101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Agenda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C0191-25B3-4B02-8B44-8DF649E73F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212" y="1828800"/>
            <a:ext cx="9448800" cy="4191000"/>
          </a:xfrm>
        </p:spPr>
        <p:txBody>
          <a:bodyPr>
            <a:normAutofit/>
          </a:bodyPr>
          <a:lstStyle/>
          <a:p>
            <a:r>
              <a:rPr lang="en-US" sz="3200" dirty="0"/>
              <a:t>Chair Suggested Topics – </a:t>
            </a:r>
          </a:p>
          <a:p>
            <a:pPr lvl="1"/>
            <a:r>
              <a:rPr lang="en-US" sz="2800" dirty="0"/>
              <a:t>Improving Working Relationship with other Bodies </a:t>
            </a:r>
          </a:p>
          <a:p>
            <a:pPr lvl="1"/>
            <a:r>
              <a:rPr lang="en-US" sz="2800" dirty="0"/>
              <a:t>Long Term Financial Planning </a:t>
            </a:r>
          </a:p>
          <a:p>
            <a:pPr lvl="1"/>
            <a:r>
              <a:rPr lang="en-US" sz="2800" dirty="0"/>
              <a:t> Improving IEEE-SA Support</a:t>
            </a:r>
          </a:p>
          <a:p>
            <a:r>
              <a:rPr lang="en-US" sz="3000" dirty="0"/>
              <a:t>Other Topics?</a:t>
            </a:r>
          </a:p>
          <a:p>
            <a:r>
              <a:rPr lang="en-US" sz="3000" dirty="0"/>
              <a:t>Agenda will be maintained in document # </a:t>
            </a:r>
            <a:r>
              <a:rPr lang="en-US" sz="2800" b="1" dirty="0"/>
              <a:t>ec-18-0071-0x</a:t>
            </a:r>
            <a:endParaRPr lang="en-US" sz="3000" dirty="0"/>
          </a:p>
          <a:p>
            <a:endParaRPr lang="en-US" sz="32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FFDAA8-116D-436A-A469-1AB08A4EF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600" dirty="0"/>
              <a:t>ec-18-0070-00-00EC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F77CD3-6F20-4195-A6BD-742069C64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z="2000" smtClean="0"/>
              <a:t>5</a:t>
            </a:fld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2279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usiness strategy presentation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usiness strategy presentation.potx" id="{A5F13A6F-AB02-4A73-816C-34C20B6AA795}" vid="{DE7FCDCE-56F1-4731-A067-3AC58DCA2BCA}"/>
    </a:ext>
  </a:extLst>
</a:theme>
</file>

<file path=ppt/theme/theme2.xml><?xml version="1.0" encoding="utf-8"?>
<a:theme xmlns:a="http://schemas.openxmlformats.org/drawingml/2006/main" name="Office Theme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strategy presentation</Template>
  <TotalTime>52</TotalTime>
  <Words>99</Words>
  <Application>Microsoft Office PowerPoint</Application>
  <PresentationFormat>Custom</PresentationFormat>
  <Paragraphs>43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Palatino Linotype</vt:lpstr>
      <vt:lpstr>Business strategy presentation</vt:lpstr>
      <vt:lpstr>2018 Leadership Conference  “LEADERCON 2018”</vt:lpstr>
      <vt:lpstr>Logistics</vt:lpstr>
      <vt:lpstr>Event Budget Details</vt:lpstr>
      <vt:lpstr>Motion</vt:lpstr>
      <vt:lpstr>Potential Agenda Topics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Leadership Conference  “LEADERCON 2018”</dc:title>
  <dc:creator>John DAmbrosia</dc:creator>
  <cp:lastModifiedBy>John DAmbrosia</cp:lastModifiedBy>
  <cp:revision>5</cp:revision>
  <dcterms:created xsi:type="dcterms:W3CDTF">2018-03-09T16:25:31Z</dcterms:created>
  <dcterms:modified xsi:type="dcterms:W3CDTF">2018-03-09T17:17:49Z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74069400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