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51" r:id="rId1"/>
  </p:sldMasterIdLst>
  <p:notesMasterIdLst>
    <p:notesMasterId r:id="rId9"/>
  </p:notesMasterIdLst>
  <p:handoutMasterIdLst>
    <p:handoutMasterId r:id="rId10"/>
  </p:handoutMasterIdLst>
  <p:sldIdLst>
    <p:sldId id="1981" r:id="rId2"/>
    <p:sldId id="1989" r:id="rId3"/>
    <p:sldId id="1990" r:id="rId4"/>
    <p:sldId id="1992" r:id="rId5"/>
    <p:sldId id="1991" r:id="rId6"/>
    <p:sldId id="1982" r:id="rId7"/>
    <p:sldId id="1987" r:id="rId8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0000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6476" autoAdjust="0"/>
    <p:restoredTop sz="94660" autoAdjust="0"/>
  </p:normalViewPr>
  <p:slideViewPr>
    <p:cSldViewPr>
      <p:cViewPr varScale="1">
        <p:scale>
          <a:sx n="84" d="100"/>
          <a:sy n="84" d="100"/>
        </p:scale>
        <p:origin x="854" y="62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1524" y="-72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24349" y="177284"/>
            <a:ext cx="201452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doc.: IEEE 802.11-17/0896r2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284"/>
            <a:ext cx="60593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Jul 2017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Andrew Myles, Cisco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0AC92585-5460-48EC-A28F-298482A080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1142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91143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3450" eaLnBrk="0" hangingPunct="0"/>
            <a:r>
              <a:rPr lang="en-US"/>
              <a:t>Submission</a:t>
            </a:r>
          </a:p>
        </p:txBody>
      </p:sp>
      <p:sp>
        <p:nvSpPr>
          <p:cNvPr id="91144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214944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67212" y="97909"/>
            <a:ext cx="201452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doc.: IEEE 802.11-17/0896r2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7909"/>
            <a:ext cx="60593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Jul 2017</a:t>
            </a:r>
          </a:p>
        </p:txBody>
      </p:sp>
      <p:sp>
        <p:nvSpPr>
          <p:cNvPr id="675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Andrew Myles, Cisco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18D10512-F400-46E6-9813-0191A717DA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759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/>
              <a:t>Submission</a:t>
            </a:r>
          </a:p>
        </p:txBody>
      </p:sp>
      <p:sp>
        <p:nvSpPr>
          <p:cNvPr id="6759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6759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3641149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658444" y="8985250"/>
            <a:ext cx="76944" cy="184666"/>
          </a:xfrm>
          <a:ln/>
        </p:spPr>
        <p:txBody>
          <a:bodyPr/>
          <a:lstStyle/>
          <a:p>
            <a:fld id="{5A6717BC-93F2-4BBB-9253-CE3DBEF840EA}" type="slidenum">
              <a:rPr lang="en-US" altLang="en-US">
                <a:solidFill>
                  <a:prstClr val="black"/>
                </a:solidFill>
              </a:rPr>
              <a:pPr/>
              <a:t>1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237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37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517434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754" name="Rectangle 2"/>
          <p:cNvSpPr>
            <a:spLocks noChangeArrowheads="1"/>
          </p:cNvSpPr>
          <p:nvPr/>
        </p:nvSpPr>
        <p:spPr bwMode="auto">
          <a:xfrm>
            <a:off x="14288" y="6597650"/>
            <a:ext cx="9129712" cy="260350"/>
          </a:xfrm>
          <a:prstGeom prst="rect">
            <a:avLst/>
          </a:prstGeom>
          <a:solidFill>
            <a:srgbClr val="2FAD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/>
            <a:endParaRPr lang="en-US" sz="240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330755" name="Rectangle 3"/>
          <p:cNvSpPr>
            <a:spLocks noChangeArrowheads="1"/>
          </p:cNvSpPr>
          <p:nvPr/>
        </p:nvSpPr>
        <p:spPr bwMode="auto">
          <a:xfrm>
            <a:off x="3175" y="3175"/>
            <a:ext cx="9136063" cy="260350"/>
          </a:xfrm>
          <a:prstGeom prst="rect">
            <a:avLst/>
          </a:prstGeom>
          <a:solidFill>
            <a:srgbClr val="2FAD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/>
            <a:endParaRPr lang="en-US" sz="240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33075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33075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330758" name="Text Box 6"/>
          <p:cNvSpPr txBox="1">
            <a:spLocks noChangeArrowheads="1"/>
          </p:cNvSpPr>
          <p:nvPr/>
        </p:nvSpPr>
        <p:spPr bwMode="auto">
          <a:xfrm>
            <a:off x="7958138" y="6589713"/>
            <a:ext cx="115093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en-US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Page </a:t>
            </a:r>
            <a:fld id="{51AD4080-6D3A-494C-8BF2-E1F8C9265CB5}" type="slidenum">
              <a:rPr lang="en-US" altLang="en-US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pPr algn="r">
                <a:spcBef>
                  <a:spcPct val="50000"/>
                </a:spcBef>
              </a:pPr>
              <a:t>‹#›</a:t>
            </a:fld>
            <a:endParaRPr lang="en-US" altLang="en-US">
              <a:solidFill>
                <a:srgbClr val="FFFFFF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330759" name="Text Box 7"/>
          <p:cNvSpPr txBox="1">
            <a:spLocks noChangeArrowheads="1"/>
          </p:cNvSpPr>
          <p:nvPr/>
        </p:nvSpPr>
        <p:spPr bwMode="auto">
          <a:xfrm>
            <a:off x="1828800" y="6591301"/>
            <a:ext cx="54864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en-US" dirty="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IEEE 802 LMSC</a:t>
            </a:r>
          </a:p>
        </p:txBody>
      </p:sp>
      <p:sp>
        <p:nvSpPr>
          <p:cNvPr id="330760" name="Text Box 8"/>
          <p:cNvSpPr txBox="1">
            <a:spLocks noChangeArrowheads="1"/>
          </p:cNvSpPr>
          <p:nvPr/>
        </p:nvSpPr>
        <p:spPr bwMode="auto">
          <a:xfrm>
            <a:off x="0" y="6589713"/>
            <a:ext cx="118013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dirty="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ec-16-0170-03</a:t>
            </a:r>
          </a:p>
        </p:txBody>
      </p:sp>
      <p:grpSp>
        <p:nvGrpSpPr>
          <p:cNvPr id="330761" name="Group 9"/>
          <p:cNvGrpSpPr>
            <a:grpSpLocks/>
          </p:cNvGrpSpPr>
          <p:nvPr/>
        </p:nvGrpSpPr>
        <p:grpSpPr bwMode="auto">
          <a:xfrm>
            <a:off x="8316913" y="5876925"/>
            <a:ext cx="793750" cy="709613"/>
            <a:chOff x="3288" y="3482"/>
            <a:chExt cx="500" cy="447"/>
          </a:xfrm>
        </p:grpSpPr>
        <p:sp>
          <p:nvSpPr>
            <p:cNvPr id="330762" name="Rectangle 10"/>
            <p:cNvSpPr>
              <a:spLocks noChangeArrowheads="1"/>
            </p:cNvSpPr>
            <p:nvPr userDrawn="1"/>
          </p:nvSpPr>
          <p:spPr bwMode="auto">
            <a:xfrm>
              <a:off x="3288" y="3521"/>
              <a:ext cx="454" cy="363"/>
            </a:xfrm>
            <a:prstGeom prst="rect">
              <a:avLst/>
            </a:prstGeom>
            <a:solidFill>
              <a:srgbClr val="2FB1D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/>
              <a:endParaRPr lang="en-US"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330763" name="Text Box 11"/>
            <p:cNvSpPr txBox="1">
              <a:spLocks noChangeArrowheads="1"/>
            </p:cNvSpPr>
            <p:nvPr userDrawn="1"/>
          </p:nvSpPr>
          <p:spPr bwMode="auto">
            <a:xfrm>
              <a:off x="3297" y="3482"/>
              <a:ext cx="485" cy="2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altLang="en-US" sz="2300" b="1">
                  <a:solidFill>
                    <a:srgbClr val="FFFFFF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rPr>
                <a:t>EEE</a:t>
              </a:r>
            </a:p>
          </p:txBody>
        </p:sp>
        <p:sp>
          <p:nvSpPr>
            <p:cNvPr id="330764" name="Line 12"/>
            <p:cNvSpPr>
              <a:spLocks noChangeShapeType="1"/>
            </p:cNvSpPr>
            <p:nvPr userDrawn="1"/>
          </p:nvSpPr>
          <p:spPr bwMode="auto">
            <a:xfrm>
              <a:off x="3331" y="3542"/>
              <a:ext cx="0" cy="317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/>
              <a:endParaRPr lang="en-US"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330765" name="Text Box 13"/>
            <p:cNvSpPr txBox="1">
              <a:spLocks noChangeArrowheads="1"/>
            </p:cNvSpPr>
            <p:nvPr userDrawn="1"/>
          </p:nvSpPr>
          <p:spPr bwMode="auto">
            <a:xfrm>
              <a:off x="3303" y="3641"/>
              <a:ext cx="48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eaLnBrk="0" hangingPunct="0"/>
              <a:r>
                <a:rPr lang="en-US" altLang="en-US" sz="2400" b="1">
                  <a:solidFill>
                    <a:srgbClr val="FFFFFF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rPr>
                <a:t>802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366919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5759429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8600" y="404813"/>
            <a:ext cx="2108200" cy="54625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0825" y="404813"/>
            <a:ext cx="6175375" cy="546258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769218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624097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194330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0825" y="1341438"/>
            <a:ext cx="4038600" cy="4525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41825" y="1341438"/>
            <a:ext cx="4038600" cy="4525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494935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971449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1735891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885490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233294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325313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730" name="Rectangle 2"/>
          <p:cNvSpPr>
            <a:spLocks noChangeArrowheads="1"/>
          </p:cNvSpPr>
          <p:nvPr/>
        </p:nvSpPr>
        <p:spPr bwMode="auto">
          <a:xfrm>
            <a:off x="0" y="6604000"/>
            <a:ext cx="9139238" cy="260350"/>
          </a:xfrm>
          <a:prstGeom prst="rect">
            <a:avLst/>
          </a:prstGeom>
          <a:solidFill>
            <a:srgbClr val="2FB1DF"/>
          </a:solidFill>
          <a:ln w="9525">
            <a:solidFill>
              <a:srgbClr val="2FB1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/>
            <a:endParaRPr lang="en-US" sz="240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329731" name="Rectangle 3"/>
          <p:cNvSpPr>
            <a:spLocks noChangeArrowheads="1"/>
          </p:cNvSpPr>
          <p:nvPr/>
        </p:nvSpPr>
        <p:spPr bwMode="auto">
          <a:xfrm>
            <a:off x="3175" y="3175"/>
            <a:ext cx="9136063" cy="260350"/>
          </a:xfrm>
          <a:prstGeom prst="rect">
            <a:avLst/>
          </a:prstGeom>
          <a:solidFill>
            <a:srgbClr val="2FB1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/>
            <a:endParaRPr lang="en-US" sz="240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329732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04813"/>
            <a:ext cx="8229600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329733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1341438"/>
            <a:ext cx="8229600" cy="452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329734" name="Line 6"/>
          <p:cNvSpPr>
            <a:spLocks noChangeShapeType="1"/>
          </p:cNvSpPr>
          <p:nvPr/>
        </p:nvSpPr>
        <p:spPr bwMode="auto">
          <a:xfrm>
            <a:off x="395288" y="1268413"/>
            <a:ext cx="8353425" cy="0"/>
          </a:xfrm>
          <a:prstGeom prst="line">
            <a:avLst/>
          </a:prstGeom>
          <a:noFill/>
          <a:ln w="9525">
            <a:solidFill>
              <a:srgbClr val="2FADD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/>
            <a:endParaRPr lang="en-US" sz="240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329735" name="Text Box 7"/>
          <p:cNvSpPr txBox="1">
            <a:spLocks noChangeArrowheads="1"/>
          </p:cNvSpPr>
          <p:nvPr/>
        </p:nvSpPr>
        <p:spPr bwMode="auto">
          <a:xfrm>
            <a:off x="7958138" y="6589713"/>
            <a:ext cx="115093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en-US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Page </a:t>
            </a:r>
            <a:fld id="{7E0ED744-2AD2-45F1-9385-55C79C00BA3B}" type="slidenum">
              <a:rPr lang="en-US" altLang="en-US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pPr algn="r">
                <a:spcBef>
                  <a:spcPct val="50000"/>
                </a:spcBef>
              </a:pPr>
              <a:t>‹#›</a:t>
            </a:fld>
            <a:endParaRPr lang="en-US" altLang="en-US">
              <a:solidFill>
                <a:srgbClr val="FFFFFF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329736" name="Text Box 8"/>
          <p:cNvSpPr txBox="1">
            <a:spLocks noChangeArrowheads="1"/>
          </p:cNvSpPr>
          <p:nvPr/>
        </p:nvSpPr>
        <p:spPr bwMode="auto">
          <a:xfrm>
            <a:off x="3175" y="6598025"/>
            <a:ext cx="198120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eaLnBrk="1" hangingPunct="1">
              <a:defRPr sz="1400" b="1" i="0">
                <a:effectLst/>
              </a:defRPr>
            </a:lvl1pPr>
          </a:lstStyle>
          <a:p>
            <a:r>
              <a:rPr lang="en-US" sz="1400" b="0" i="0" kern="1200" dirty="0" smtClean="0">
                <a:solidFill>
                  <a:schemeClr val="bg1"/>
                </a:solidFill>
                <a:effectLst/>
                <a:latin typeface="+mn-lt"/>
                <a:ea typeface="+mn-ea"/>
                <a:cs typeface="Arial" pitchFamily="34" charset="0"/>
              </a:rPr>
              <a:t>ec-18-0068-00-00EC</a:t>
            </a:r>
            <a:endParaRPr lang="en-US" altLang="en-US" sz="1050" b="0" dirty="0">
              <a:solidFill>
                <a:schemeClr val="bg1"/>
              </a:solidFill>
              <a:latin typeface="+mn-lt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329737" name="Text Box 9"/>
          <p:cNvSpPr txBox="1">
            <a:spLocks noChangeArrowheads="1"/>
          </p:cNvSpPr>
          <p:nvPr/>
        </p:nvSpPr>
        <p:spPr bwMode="auto">
          <a:xfrm>
            <a:off x="1828800" y="6591301"/>
            <a:ext cx="54864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en-US" dirty="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IEEE </a:t>
            </a:r>
            <a:r>
              <a:rPr lang="en-US" altLang="en-US" dirty="0" smtClean="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802.22 March Plenary EC Closing Motions</a:t>
            </a:r>
            <a:endParaRPr lang="en-US" altLang="en-US" dirty="0">
              <a:solidFill>
                <a:srgbClr val="FFFFFF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grpSp>
        <p:nvGrpSpPr>
          <p:cNvPr id="329748" name="Group 20"/>
          <p:cNvGrpSpPr>
            <a:grpSpLocks/>
          </p:cNvGrpSpPr>
          <p:nvPr/>
        </p:nvGrpSpPr>
        <p:grpSpPr bwMode="auto">
          <a:xfrm>
            <a:off x="8316913" y="5876925"/>
            <a:ext cx="793750" cy="709613"/>
            <a:chOff x="3288" y="3482"/>
            <a:chExt cx="500" cy="447"/>
          </a:xfrm>
        </p:grpSpPr>
        <p:sp>
          <p:nvSpPr>
            <p:cNvPr id="329746" name="Rectangle 18"/>
            <p:cNvSpPr>
              <a:spLocks noChangeArrowheads="1"/>
            </p:cNvSpPr>
            <p:nvPr userDrawn="1"/>
          </p:nvSpPr>
          <p:spPr bwMode="auto">
            <a:xfrm>
              <a:off x="3288" y="3521"/>
              <a:ext cx="454" cy="363"/>
            </a:xfrm>
            <a:prstGeom prst="rect">
              <a:avLst/>
            </a:prstGeom>
            <a:solidFill>
              <a:srgbClr val="2FB1D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/>
              <a:endParaRPr lang="en-US"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329743" name="Text Box 15"/>
            <p:cNvSpPr txBox="1">
              <a:spLocks noChangeArrowheads="1"/>
            </p:cNvSpPr>
            <p:nvPr userDrawn="1"/>
          </p:nvSpPr>
          <p:spPr bwMode="auto">
            <a:xfrm>
              <a:off x="3297" y="3482"/>
              <a:ext cx="485" cy="2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altLang="en-US" sz="2300" b="1">
                  <a:solidFill>
                    <a:srgbClr val="FFFFFF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rPr>
                <a:t>EEE</a:t>
              </a:r>
            </a:p>
          </p:txBody>
        </p:sp>
        <p:sp>
          <p:nvSpPr>
            <p:cNvPr id="329745" name="Line 17"/>
            <p:cNvSpPr>
              <a:spLocks noChangeShapeType="1"/>
            </p:cNvSpPr>
            <p:nvPr userDrawn="1"/>
          </p:nvSpPr>
          <p:spPr bwMode="auto">
            <a:xfrm>
              <a:off x="3331" y="3542"/>
              <a:ext cx="0" cy="317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/>
              <a:endParaRPr lang="en-US"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329747" name="Text Box 19"/>
            <p:cNvSpPr txBox="1">
              <a:spLocks noChangeArrowheads="1"/>
            </p:cNvSpPr>
            <p:nvPr userDrawn="1"/>
          </p:nvSpPr>
          <p:spPr bwMode="auto">
            <a:xfrm>
              <a:off x="3303" y="3641"/>
              <a:ext cx="48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eaLnBrk="0" hangingPunct="0"/>
              <a:r>
                <a:rPr lang="en-US" altLang="en-US" sz="2400" b="1">
                  <a:solidFill>
                    <a:srgbClr val="FFFFFF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rPr>
                <a:t>802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544310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apurva.mody@baesystems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apurva.mody@WhiteSpaceAlliance.org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22/dcn/14/22-14-0061-07-0003-802-22-spectrum-characterization-and-occupancy-sensing-csd.docx" TargetMode="External"/><Relationship Id="rId2" Type="http://schemas.openxmlformats.org/officeDocument/2006/relationships/hyperlink" Target="https://mentor.ieee.org/802.22/dcn/18/22-18-0005-00-0003-802-22-3-par-modification.docx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22/dcn/14/22-14-0061-08-0003-802-22-spectrum-characterization-and-occupancy-sensing-csd.docx" TargetMode="External"/><Relationship Id="rId2" Type="http://schemas.openxmlformats.org/officeDocument/2006/relationships/hyperlink" Target="https://mentor.ieee.org/802.22/dcn/18/22-18-0005-01-0003-802-22-3-par-modification.docx" TargetMode="External"/><Relationship Id="rId1" Type="http://schemas.openxmlformats.org/officeDocument/2006/relationships/slideLayout" Target="../slideLayouts/slideLayout6.xml"/><Relationship Id="rId4" Type="http://schemas.openxmlformats.org/officeDocument/2006/relationships/hyperlink" Target="https://mentor.ieee.org/802.22/dcn/18/22-18-0013-00-0000-802-22-wg-march-2018-plenary-meeting-minutes.docx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22/dcn/14/22-14-0061-07-0003-802-22-spectrum-characterization-and-occupancy-sensing-csd.docx" TargetMode="External"/><Relationship Id="rId2" Type="http://schemas.openxmlformats.org/officeDocument/2006/relationships/hyperlink" Target="https://mentor.ieee.org/802.22/dcn/18/22-18-0005-00-0003-802-22-3-par-modification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2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2081213"/>
            <a:ext cx="7772400" cy="722312"/>
          </a:xfrm>
        </p:spPr>
        <p:txBody>
          <a:bodyPr/>
          <a:lstStyle/>
          <a:p>
            <a:r>
              <a:rPr lang="en-US" altLang="en-US" sz="4000" dirty="0" smtClean="0"/>
              <a:t>802.22 Working Group </a:t>
            </a:r>
            <a:r>
              <a:rPr lang="en-US" altLang="en-US" sz="4000" dirty="0" smtClean="0"/>
              <a:t/>
            </a:r>
            <a:br>
              <a:rPr lang="en-US" altLang="en-US" sz="4000" dirty="0" smtClean="0"/>
            </a:br>
            <a:r>
              <a:rPr lang="en-US" altLang="en-US" sz="4000" dirty="0" smtClean="0"/>
              <a:t>March </a:t>
            </a:r>
            <a:r>
              <a:rPr lang="en-US" altLang="en-US" sz="4000" dirty="0" smtClean="0"/>
              <a:t>Plenary EC Closing </a:t>
            </a:r>
            <a:r>
              <a:rPr lang="en-US" altLang="en-US" sz="4000" dirty="0" smtClean="0"/>
              <a:t>Motions Package</a:t>
            </a:r>
            <a:endParaRPr lang="en-US" altLang="en-US" sz="4400" dirty="0">
              <a:solidFill>
                <a:schemeClr val="tx1"/>
              </a:solidFill>
            </a:endParaRPr>
          </a:p>
        </p:txBody>
      </p:sp>
      <p:sp>
        <p:nvSpPr>
          <p:cNvPr id="111621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08425"/>
            <a:ext cx="6400800" cy="1752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800" dirty="0" smtClean="0"/>
              <a:t>Apurva N. Mody</a:t>
            </a:r>
            <a:endParaRPr lang="en-US" altLang="en-US" sz="2800" dirty="0"/>
          </a:p>
          <a:p>
            <a:pPr>
              <a:lnSpc>
                <a:spcPct val="80000"/>
              </a:lnSpc>
            </a:pPr>
            <a:r>
              <a:rPr lang="en-US" altLang="en-US" sz="2800" dirty="0" smtClean="0"/>
              <a:t>Chair, 802.22 Working Group</a:t>
            </a:r>
            <a:endParaRPr lang="en-US" altLang="en-US" sz="2800" dirty="0"/>
          </a:p>
          <a:p>
            <a:pPr>
              <a:lnSpc>
                <a:spcPct val="80000"/>
              </a:lnSpc>
            </a:pPr>
            <a:r>
              <a:rPr lang="en-US" altLang="en-US" sz="2800" dirty="0" smtClean="0">
                <a:hlinkClick r:id="rId3"/>
              </a:rPr>
              <a:t>apurva.mody@baesystems.com</a:t>
            </a:r>
            <a:r>
              <a:rPr lang="en-US" altLang="en-US" sz="2800" dirty="0" smtClean="0"/>
              <a:t>  </a:t>
            </a:r>
            <a:endParaRPr lang="en-US" altLang="en-US" sz="2800" dirty="0" smtClean="0"/>
          </a:p>
          <a:p>
            <a:pPr>
              <a:lnSpc>
                <a:spcPct val="80000"/>
              </a:lnSpc>
            </a:pPr>
            <a:r>
              <a:rPr lang="en-US" altLang="en-US" sz="2800" dirty="0" smtClean="0">
                <a:hlinkClick r:id="rId4"/>
              </a:rPr>
              <a:t>apurva.mody@WhiteSpaceAlliance.org</a:t>
            </a:r>
            <a:r>
              <a:rPr lang="en-US" altLang="en-US" sz="2800" dirty="0" smtClean="0"/>
              <a:t> </a:t>
            </a:r>
            <a:endParaRPr lang="en-US" altLang="en-US" sz="2800" dirty="0"/>
          </a:p>
        </p:txBody>
      </p:sp>
    </p:spTree>
    <p:extLst>
      <p:ext uri="{BB962C8B-B14F-4D97-AF65-F5344CB8AC3E}">
        <p14:creationId xmlns:p14="http://schemas.microsoft.com/office/powerpoint/2010/main" val="4171548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1F6D31-67A6-4AC5-9976-EDF5272245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404813"/>
            <a:ext cx="8686800" cy="792162"/>
          </a:xfrm>
        </p:spPr>
        <p:txBody>
          <a:bodyPr/>
          <a:lstStyle/>
          <a:p>
            <a:r>
              <a:rPr lang="en-US" sz="2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802.22.3 - Standard: Spectrum Characterization and Occupancy Sensing </a:t>
            </a:r>
            <a:r>
              <a:rPr lang="en-US" sz="2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PAR Modification</a:t>
            </a: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 and </a:t>
            </a: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CSD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3AF5AE-5AB1-45B3-A9E3-50FA3AB977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The 802.22 Working Group received the same comment from 802.3 and 802.11 Working Groups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Comment: CSD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1.2.3 a) misspelled “</a:t>
            </a:r>
            <a:r>
              <a:rPr lang="en-GB" sz="2400" dirty="0" err="1">
                <a:latin typeface="Arial" panose="020B0604020202020204" pitchFamily="34" charset="0"/>
                <a:cs typeface="Arial" panose="020B0604020202020204" pitchFamily="34" charset="0"/>
              </a:rPr>
              <a:t>Characteization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” – change to “Characterization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Comment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Resolution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802.22 WG Accepts the change as proposed by the 802.11 WG. Changed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GB" sz="2400" dirty="0" err="1">
                <a:latin typeface="Arial" panose="020B0604020202020204" pitchFamily="34" charset="0"/>
                <a:cs typeface="Arial" panose="020B0604020202020204" pitchFamily="34" charset="0"/>
              </a:rPr>
              <a:t>Characteization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”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–to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“Characterization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C517C8-E8A9-4033-9CBE-BE3217A7A4E1}"/>
              </a:ext>
            </a:extLst>
          </p:cNvPr>
          <p:cNvSpPr>
            <a:spLocks noGrp="1"/>
          </p:cNvSpPr>
          <p:nvPr>
            <p:ph type="ftr" idx="4294967295"/>
          </p:nvPr>
        </p:nvSpPr>
        <p:spPr>
          <a:xfrm>
            <a:off x="5598114" y="5713812"/>
            <a:ext cx="2998232" cy="286938"/>
          </a:xfrm>
        </p:spPr>
        <p:txBody>
          <a:bodyPr/>
          <a:lstStyle/>
          <a:p>
            <a:r>
              <a:rPr lang="en-GB" dirty="0"/>
              <a:t>Apurva N. Mody (BAE </a:t>
            </a:r>
            <a:r>
              <a:rPr lang="en-GB" dirty="0" smtClean="0"/>
              <a:t>Systems)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67500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1F6D31-67A6-4AC5-9976-EDF5272245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802.22.3 </a:t>
            </a:r>
            <a:r>
              <a:rPr lang="en-US" sz="2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Additional Comments from Paul Nikolich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3AF5AE-5AB1-45B3-A9E3-50FA3AB977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524000"/>
            <a:ext cx="7770813" cy="3581400"/>
          </a:xfrm>
        </p:spPr>
        <p:txBody>
          <a:bodyPr/>
          <a:lstStyle/>
          <a:p>
            <a:pPr marL="0" indent="0">
              <a:buNone/>
            </a:pP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Regarding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the 802.22.3 PAR extension request, please consider adding or revising the following to your request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Active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participation: 6 to 10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Comment Response: Agree. </a:t>
            </a: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We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have made the corresponding change to the PAR Form which shows that the Number of Active Participants are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10 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C517C8-E8A9-4033-9CBE-BE3217A7A4E1}"/>
              </a:ext>
            </a:extLst>
          </p:cNvPr>
          <p:cNvSpPr>
            <a:spLocks noGrp="1"/>
          </p:cNvSpPr>
          <p:nvPr>
            <p:ph type="ftr" idx="4294967295"/>
          </p:nvPr>
        </p:nvSpPr>
        <p:spPr>
          <a:xfrm>
            <a:off x="6246186" y="5713812"/>
            <a:ext cx="2350160" cy="199464"/>
          </a:xfrm>
        </p:spPr>
        <p:txBody>
          <a:bodyPr/>
          <a:lstStyle/>
          <a:p>
            <a:r>
              <a:rPr lang="en-GB" dirty="0"/>
              <a:t>Apurva N. Mody (BAE </a:t>
            </a:r>
            <a:r>
              <a:rPr lang="en-GB" dirty="0" smtClean="0"/>
              <a:t>Systems)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04175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1F6D31-67A6-4AC5-9976-EDF5272245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802.22.3 </a:t>
            </a:r>
            <a:r>
              <a:rPr lang="en-US" sz="2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Additional Comments from Paul Nikolich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3AF5AE-5AB1-45B3-A9E3-50FA3AB977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1" y="1426177"/>
            <a:ext cx="8152606" cy="3084910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Most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recent WG ballot numerical result: Y/N/Abs/DNV,</a:t>
            </a:r>
          </a:p>
          <a:p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Total Number of Voters: 18 excluding the ex-officio who did not vote</a:t>
            </a:r>
          </a:p>
          <a:p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Ballot Start Date: October 2017</a:t>
            </a:r>
          </a:p>
          <a:p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Ballot End Date: November 2017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3894535" y="3521580"/>
            <a:ext cx="138564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90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/>
          </p:nvPr>
        </p:nvGraphicFramePr>
        <p:xfrm>
          <a:off x="609600" y="3521580"/>
          <a:ext cx="4157513" cy="19431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077393">
                  <a:extLst>
                    <a:ext uri="{9D8B030D-6E8A-4147-A177-3AD203B41FA5}">
                      <a16:colId xmlns:a16="http://schemas.microsoft.com/office/drawing/2014/main" val="97654304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3770078193"/>
                    </a:ext>
                  </a:extLst>
                </a:gridCol>
              </a:tblGrid>
              <a:tr h="278130"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543028704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Approve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/>
                </a:tc>
                <a:extLst>
                  <a:ext uri="{0D108BD9-81ED-4DB2-BD59-A6C34878D82A}">
                    <a16:rowId xmlns:a16="http://schemas.microsoft.com/office/drawing/2014/main" val="1771751587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Disapprove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/>
                </a:tc>
                <a:extLst>
                  <a:ext uri="{0D108BD9-81ED-4DB2-BD59-A6C34878D82A}">
                    <a16:rowId xmlns:a16="http://schemas.microsoft.com/office/drawing/2014/main" val="3744887746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Disapprove with  comments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/>
                </a:tc>
                <a:extLst>
                  <a:ext uri="{0D108BD9-81ED-4DB2-BD59-A6C34878D82A}">
                    <a16:rowId xmlns:a16="http://schemas.microsoft.com/office/drawing/2014/main" val="2160589546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Abstain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/>
                </a:tc>
                <a:extLst>
                  <a:ext uri="{0D108BD9-81ED-4DB2-BD59-A6C34878D82A}">
                    <a16:rowId xmlns:a16="http://schemas.microsoft.com/office/drawing/2014/main" val="1355418125"/>
                  </a:ext>
                </a:extLst>
              </a:tr>
              <a:tr h="13906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DNV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/>
                </a:tc>
                <a:extLst>
                  <a:ext uri="{0D108BD9-81ED-4DB2-BD59-A6C34878D82A}">
                    <a16:rowId xmlns:a16="http://schemas.microsoft.com/office/drawing/2014/main" val="3187164907"/>
                  </a:ext>
                </a:extLst>
              </a:tr>
              <a:tr h="13906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TOTAL</a:t>
                      </a:r>
                      <a:endParaRPr lang="en-US" sz="18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18</a:t>
                      </a:r>
                      <a:endParaRPr lang="en-US" sz="18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/>
                </a:tc>
                <a:extLst>
                  <a:ext uri="{0D108BD9-81ED-4DB2-BD59-A6C34878D82A}">
                    <a16:rowId xmlns:a16="http://schemas.microsoft.com/office/drawing/2014/main" val="211429011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561129" y="5715000"/>
            <a:ext cx="683027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Arial" panose="020B0604020202020204" pitchFamily="34" charset="0"/>
              </a:rPr>
              <a:t>Working Group Letter Ballot on Draft 3.0 started in Feb 2018. It is on-going</a:t>
            </a:r>
            <a:endParaRPr lang="en-US" sz="2000" b="1" dirty="0">
              <a:latin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505282" y="3891004"/>
            <a:ext cx="315713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Arial" panose="020B0604020202020204" pitchFamily="34" charset="0"/>
                <a:ea typeface="Batang" panose="02030600000101010101" pitchFamily="18" charset="-127"/>
              </a:rPr>
              <a:t>Return Ratio: 78%</a:t>
            </a:r>
          </a:p>
          <a:p>
            <a:r>
              <a:rPr lang="en-US" sz="2400" b="1" dirty="0">
                <a:latin typeface="Arial" panose="020B0604020202020204" pitchFamily="34" charset="0"/>
                <a:ea typeface="Batang" panose="02030600000101010101" pitchFamily="18" charset="-127"/>
              </a:rPr>
              <a:t>Approval Ratio: 43% </a:t>
            </a:r>
            <a:endParaRPr lang="en-US" sz="2400" b="1" dirty="0">
              <a:latin typeface="Arial" panose="020B0604020202020204" pitchFamily="34" charset="0"/>
              <a:ea typeface="Batang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164196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1F6D31-67A6-4AC5-9976-EDF5272245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802.22.3 </a:t>
            </a:r>
            <a:r>
              <a:rPr lang="en-US" sz="2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Additional Comments from Paul Nikolich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3AF5AE-5AB1-45B3-A9E3-50FA3AB977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0"/>
            <a:ext cx="8610600" cy="5029200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pproximately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the number of comments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received: </a:t>
            </a:r>
          </a:p>
          <a:p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Ans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: 95 for WG Letter Ballot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  <a:p>
            <a:endParaRPr lang="en-US" sz="10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pproximate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page count of most recent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draft: </a:t>
            </a:r>
          </a:p>
          <a:p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Ans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: 106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Pages</a:t>
            </a:r>
          </a:p>
          <a:p>
            <a:pPr marL="0" indent="0">
              <a:buNone/>
            </a:pPr>
            <a:endParaRPr lang="en-US" sz="1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Estimate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the number of WG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recircs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needed before starting Sponsor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ballot: </a:t>
            </a:r>
          </a:p>
          <a:p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Ans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: 3-4</a:t>
            </a:r>
          </a:p>
          <a:p>
            <a:pPr marL="0" indent="0">
              <a:buNone/>
            </a:pPr>
            <a:endParaRPr lang="en-US" sz="1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Estimate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when Sponsor ballot will begin and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complete: </a:t>
            </a:r>
          </a:p>
          <a:p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Ans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: Begin in March 2019 and End in December 2019 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3894535" y="3521580"/>
            <a:ext cx="138564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900"/>
          </a:p>
        </p:txBody>
      </p:sp>
    </p:spTree>
    <p:extLst>
      <p:ext uri="{BB962C8B-B14F-4D97-AF65-F5344CB8AC3E}">
        <p14:creationId xmlns:p14="http://schemas.microsoft.com/office/powerpoint/2010/main" val="3529458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802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400" dirty="0" smtClean="0"/>
              <a:t>Motion for Approval of the </a:t>
            </a:r>
            <a:r>
              <a:rPr lang="en-US" altLang="en-US" sz="2400" dirty="0" smtClean="0"/>
              <a:t>802.22.3 PAR Modification</a:t>
            </a:r>
            <a:endParaRPr lang="en-US" altLang="en-US" sz="2400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8169547"/>
              </p:ext>
            </p:extLst>
          </p:nvPr>
        </p:nvGraphicFramePr>
        <p:xfrm>
          <a:off x="304800" y="1249680"/>
          <a:ext cx="8534400" cy="527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2600">
                  <a:extLst>
                    <a:ext uri="{9D8B030D-6E8A-4147-A177-3AD203B41FA5}">
                      <a16:colId xmlns:a16="http://schemas.microsoft.com/office/drawing/2014/main" val="2852815221"/>
                    </a:ext>
                  </a:extLst>
                </a:gridCol>
                <a:gridCol w="6781800">
                  <a:extLst>
                    <a:ext uri="{9D8B030D-6E8A-4147-A177-3AD203B41FA5}">
                      <a16:colId xmlns:a16="http://schemas.microsoft.com/office/drawing/2014/main" val="1500439343"/>
                    </a:ext>
                  </a:extLst>
                </a:gridCol>
              </a:tblGrid>
              <a:tr h="1574800"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Motion</a:t>
                      </a:r>
                      <a:r>
                        <a:rPr lang="en-US" sz="1600" b="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</a:rPr>
                        <a:t>Text</a:t>
                      </a:r>
                      <a:endParaRPr lang="en-US" sz="1600" b="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="0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EC</a:t>
                      </a:r>
                      <a:r>
                        <a:rPr lang="en-GB" sz="1800" b="0" baseline="0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 approves the modified P</a:t>
                      </a:r>
                      <a:r>
                        <a:rPr lang="en-GB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802.22.3 PAR and CSD Documents as shown in</a:t>
                      </a:r>
                      <a:r>
                        <a:rPr lang="en-GB" sz="18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and authorizes the 802.22 WG chair to submit them to NESCOM</a:t>
                      </a:r>
                      <a:r>
                        <a:rPr lang="en-GB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18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800" b="0" u="sng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/>
                        </a:rPr>
                        <a:t>https://mentor.ieee.org/802.22/dcn/18/22-18-0005-01-0003-802-22-3-par-modification.docx</a:t>
                      </a:r>
                      <a:r>
                        <a:rPr lang="en-GB" sz="1800" b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1800" b="0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800" b="0" u="sng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3"/>
                        </a:rPr>
                        <a:t>https://mentor.ieee.org/802.22/dcn/14/22-14-0061-08-0003-802-22-spectrum-characterization-and-occupancy-sensing-csd.docx</a:t>
                      </a:r>
                      <a:r>
                        <a:rPr lang="en-GB" sz="1600" b="0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Move: Apurva Mody</a:t>
                      </a:r>
                    </a:p>
                    <a:p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Second: Steve Shellhammer</a:t>
                      </a:r>
                    </a:p>
                    <a:p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For: </a:t>
                      </a:r>
                    </a:p>
                    <a:p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Against: </a:t>
                      </a:r>
                    </a:p>
                    <a:p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Abstain: 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5238244"/>
                  </a:ext>
                </a:extLst>
              </a:tr>
              <a:tr h="665480"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Background - Working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</a:rPr>
                        <a:t> Group Motion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802.22 Working Group motion to </a:t>
                      </a:r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approve the modified PAR and CSD documents passed</a:t>
                      </a:r>
                      <a:endParaRPr lang="en-US" sz="1600" b="0" baseline="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5 Approve/0 Disapprove /1 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Abstain</a:t>
                      </a:r>
                    </a:p>
                    <a:p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latin typeface="+mn-lt"/>
                          <a:hlinkClick r:id="rId4"/>
                        </a:rPr>
                        <a:t>https://mentor.ieee.org/802.22/dcn/18/22-18-0013-00-0000-802-22-wg-march-2018-plenary-meeting-minutes.docx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endParaRPr lang="en-US" sz="1600" b="0" baseline="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14092572"/>
                  </a:ext>
                </a:extLst>
              </a:tr>
              <a:tr h="350520"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Rules Reference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Clause </a:t>
                      </a:r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9.2 </a:t>
                      </a:r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of the Operations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Manuel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700344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Other 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244632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79674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1F6D31-67A6-4AC5-9976-EDF5272245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404813"/>
            <a:ext cx="8686800" cy="792162"/>
          </a:xfrm>
        </p:spPr>
        <p:txBody>
          <a:bodyPr/>
          <a:lstStyle/>
          <a:p>
            <a:r>
              <a:rPr lang="en-US" sz="2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802.22.3 - Standard: Spectrum Characterization and Occupancy Sensing </a:t>
            </a:r>
            <a:r>
              <a:rPr lang="en-US" sz="2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PAR Modification</a:t>
            </a: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 and </a:t>
            </a: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CSD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32" y="1447800"/>
            <a:ext cx="8974667" cy="403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1093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itle slide">
  <a:themeElements>
    <a:clrScheme name="Title slid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slid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Title sli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Settings\dstanley\My Documents\2005Jan\802-11-Submission.pot</Template>
  <TotalTime>0</TotalTime>
  <Words>362</Words>
  <Application>Microsoft Office PowerPoint</Application>
  <PresentationFormat>On-screen Show (4:3)</PresentationFormat>
  <Paragraphs>70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Batang</vt:lpstr>
      <vt:lpstr>ＭＳ Ｐゴシック</vt:lpstr>
      <vt:lpstr>Arial</vt:lpstr>
      <vt:lpstr>Calibri</vt:lpstr>
      <vt:lpstr>Times New Roman</vt:lpstr>
      <vt:lpstr>Title slide</vt:lpstr>
      <vt:lpstr>802.22 Working Group  March Plenary EC Closing Motions Package</vt:lpstr>
      <vt:lpstr>802.22.3 - Standard: Spectrum Characterization and Occupancy Sensing , PAR Modification, and CSD</vt:lpstr>
      <vt:lpstr>802.22.3 – Additional Comments from Paul Nikolich</vt:lpstr>
      <vt:lpstr>802.22.3 – Additional Comments from Paul Nikolich</vt:lpstr>
      <vt:lpstr>802.22.3 – Additional Comments from Paul Nikolich</vt:lpstr>
      <vt:lpstr>Motion for Approval of the 802.22.3 PAR Modification</vt:lpstr>
      <vt:lpstr>802.22.3 - Standard: Spectrum Characterization and Occupancy Sensing , PAR Modification, and CSD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2011-09-19T06:02:14Z</dcterms:created>
  <dcterms:modified xsi:type="dcterms:W3CDTF">2018-03-09T16:01:43Z</dcterms:modified>
</cp:coreProperties>
</file>