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8" r:id="rId2"/>
    <p:sldId id="360" r:id="rId3"/>
    <p:sldId id="357" r:id="rId4"/>
    <p:sldId id="361" r:id="rId5"/>
    <p:sldId id="353" r:id="rId6"/>
    <p:sldId id="364" r:id="rId7"/>
    <p:sldId id="359" r:id="rId8"/>
    <p:sldId id="365" r:id="rId9"/>
    <p:sldId id="354" r:id="rId1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636">
          <p15:clr>
            <a:srgbClr val="A4A3A4"/>
          </p15:clr>
        </p15:guide>
        <p15:guide id="4" orient="horz" pos="3744">
          <p15:clr>
            <a:srgbClr val="A4A3A4"/>
          </p15:clr>
        </p15:guide>
        <p15:guide id="5" orient="horz" pos="1386">
          <p15:clr>
            <a:srgbClr val="A4A3A4"/>
          </p15:clr>
        </p15:guide>
        <p15:guide id="6" pos="2880">
          <p15:clr>
            <a:srgbClr val="A4A3A4"/>
          </p15:clr>
        </p15:guide>
        <p15:guide id="7" pos="5328">
          <p15:clr>
            <a:srgbClr val="A4A3A4"/>
          </p15:clr>
        </p15:guide>
        <p15:guide id="8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1F7C"/>
    <a:srgbClr val="008542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8"/>
    <p:restoredTop sz="93911"/>
  </p:normalViewPr>
  <p:slideViewPr>
    <p:cSldViewPr snapToGrid="0" showGuides="1">
      <p:cViewPr>
        <p:scale>
          <a:sx n="91" d="100"/>
          <a:sy n="91" d="100"/>
        </p:scale>
        <p:origin x="2632" y="408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59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795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423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023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521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404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111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573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728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8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965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81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dustry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895851" y="4624388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20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2" y="6629400"/>
            <a:ext cx="43815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29" r:id="rId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1" fontAlgn="base" hangingPunct="1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1" fontAlgn="base" hangingPunct="1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1" fontAlgn="base" hangingPunct="1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1864303"/>
            <a:ext cx="7772400" cy="533400"/>
          </a:xfrm>
        </p:spPr>
        <p:txBody>
          <a:bodyPr/>
          <a:lstStyle/>
          <a:p>
            <a:r>
              <a:rPr lang="en-US" dirty="0" smtClean="0"/>
              <a:t>IEEE-SA Fellowship Program</a:t>
            </a:r>
            <a:br>
              <a:rPr lang="en-US" dirty="0" smtClean="0"/>
            </a:br>
            <a:r>
              <a:rPr lang="en-US" dirty="0" smtClean="0"/>
              <a:t>at the IEEE 802 Plenary</a:t>
            </a:r>
            <a:br>
              <a:rPr lang="en-US" dirty="0" smtClean="0"/>
            </a:br>
            <a:r>
              <a:rPr lang="en-US" dirty="0" smtClean="0"/>
              <a:t>March 2018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994706" y="4707929"/>
            <a:ext cx="3886200" cy="123509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Jodi Haasz</a:t>
            </a:r>
          </a:p>
          <a:p>
            <a:pPr marL="0" indent="0">
              <a:buNone/>
            </a:pPr>
            <a:r>
              <a:rPr lang="en-US" dirty="0" smtClean="0"/>
              <a:t>International Affairs Senior Manager</a:t>
            </a:r>
          </a:p>
          <a:p>
            <a:pPr marL="0" indent="0">
              <a:buNone/>
            </a:pPr>
            <a:r>
              <a:rPr lang="en-US" dirty="0" smtClean="0"/>
              <a:t>IEEE-SA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Text Placeholder 6"/>
          <p:cNvSpPr txBox="1">
            <a:spLocks/>
          </p:cNvSpPr>
          <p:nvPr/>
        </p:nvSpPr>
        <p:spPr bwMode="auto">
          <a:xfrm>
            <a:off x="685800" y="4935071"/>
            <a:ext cx="3886200" cy="110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Char char="•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kern="0" dirty="0" smtClean="0"/>
              <a:t>Glenn Parsons</a:t>
            </a:r>
          </a:p>
          <a:p>
            <a:pPr marL="0" indent="0">
              <a:buFont typeface="Wingdings 2" pitchFamily="18" charset="2"/>
              <a:buNone/>
            </a:pPr>
            <a:r>
              <a:rPr lang="en-US" kern="0" dirty="0" smtClean="0"/>
              <a:t>IEEE 802.1 Chair</a:t>
            </a:r>
          </a:p>
          <a:p>
            <a:pPr marL="0" indent="0">
              <a:buFont typeface="Wingdings 2" pitchFamily="18" charset="2"/>
              <a:buNone/>
            </a:pPr>
            <a:endParaRPr lang="en-US" kern="0" dirty="0" smtClean="0"/>
          </a:p>
          <a:p>
            <a:pPr marL="0" indent="0">
              <a:buFont typeface="Wingdings 2" pitchFamily="18" charset="2"/>
              <a:buNone/>
            </a:pPr>
            <a:r>
              <a:rPr lang="en-US" kern="0" dirty="0" smtClean="0"/>
              <a:t>5 March 2018</a:t>
            </a:r>
            <a:endParaRPr lang="en-US" kern="0" dirty="0" smtClean="0"/>
          </a:p>
          <a:p>
            <a:pPr marL="0" indent="0">
              <a:buFont typeface="Wingdings 2" pitchFamily="18" charset="2"/>
              <a:buNone/>
            </a:pPr>
            <a:endParaRPr 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210553" cy="767444"/>
          </a:xfrm>
        </p:spPr>
        <p:txBody>
          <a:bodyPr/>
          <a:lstStyle/>
          <a:p>
            <a:r>
              <a:rPr lang="en-US" dirty="0" smtClean="0"/>
              <a:t>IEEE-SA Fellowship Program Participants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dirty="0"/>
              <a:t>Richard </a:t>
            </a:r>
            <a:r>
              <a:rPr lang="en-US" dirty="0" err="1"/>
              <a:t>Anago</a:t>
            </a:r>
            <a:endParaRPr lang="en-US" dirty="0"/>
          </a:p>
          <a:p>
            <a:pPr lvl="1"/>
            <a:r>
              <a:rPr lang="en-US" sz="1400" dirty="0"/>
              <a:t>Director, International Affairs, ICT Ministry, Burkina Faso</a:t>
            </a:r>
          </a:p>
          <a:p>
            <a:pPr lvl="1"/>
            <a:r>
              <a:rPr lang="en-US" sz="1400" dirty="0"/>
              <a:t>Areas of Interest – IEEE 802.11, IEEE 802.24</a:t>
            </a:r>
            <a:endParaRPr lang="en-US" dirty="0"/>
          </a:p>
          <a:p>
            <a:r>
              <a:rPr lang="en-US" dirty="0" smtClean="0"/>
              <a:t>Lloyd </a:t>
            </a:r>
            <a:r>
              <a:rPr lang="en-US" dirty="0" err="1" smtClean="0"/>
              <a:t>Matabishi</a:t>
            </a:r>
            <a:endParaRPr lang="en-US" dirty="0" smtClean="0"/>
          </a:p>
          <a:p>
            <a:pPr lvl="1"/>
            <a:r>
              <a:rPr lang="en-US" sz="1400" dirty="0"/>
              <a:t>Spectrum Engineer‐ Planning and Licensing, Zambia Information &amp; Communications Technology Authority (ZICTA), </a:t>
            </a:r>
            <a:r>
              <a:rPr lang="en-US" sz="1400" dirty="0" smtClean="0"/>
              <a:t>Zambia</a:t>
            </a:r>
          </a:p>
          <a:p>
            <a:pPr lvl="1"/>
            <a:r>
              <a:rPr lang="en-US" sz="1400" dirty="0" smtClean="0"/>
              <a:t>Areas of Interest – IEEE 802.11, IEEE 802.16, IEEE 802.18, IEEE 802.19</a:t>
            </a:r>
          </a:p>
          <a:p>
            <a:r>
              <a:rPr lang="en-US" dirty="0" err="1"/>
              <a:t>Rudo</a:t>
            </a:r>
            <a:r>
              <a:rPr lang="en-US" dirty="0"/>
              <a:t> </a:t>
            </a:r>
            <a:r>
              <a:rPr lang="en-US" dirty="0" err="1"/>
              <a:t>Mudavanhu</a:t>
            </a:r>
            <a:endParaRPr lang="en-US" dirty="0"/>
          </a:p>
          <a:p>
            <a:pPr lvl="1"/>
            <a:r>
              <a:rPr lang="en-US" sz="1400" dirty="0"/>
              <a:t>Managing Director, </a:t>
            </a:r>
            <a:r>
              <a:rPr lang="en-US" sz="1400" dirty="0" err="1"/>
              <a:t>Africom</a:t>
            </a:r>
            <a:r>
              <a:rPr lang="en-US" sz="1400" dirty="0"/>
              <a:t>, Zimbabwe</a:t>
            </a:r>
          </a:p>
          <a:p>
            <a:pPr lvl="1"/>
            <a:r>
              <a:rPr lang="en-US" sz="1400" dirty="0"/>
              <a:t>Areas of Interest –IEEE 802.11, IEEE 802.19, IEEE 802.22</a:t>
            </a:r>
          </a:p>
          <a:p>
            <a:r>
              <a:rPr lang="en-US" dirty="0" smtClean="0"/>
              <a:t>Yvonne </a:t>
            </a:r>
            <a:r>
              <a:rPr lang="en-US" dirty="0" err="1" smtClean="0"/>
              <a:t>Umutoni</a:t>
            </a:r>
            <a:endParaRPr lang="en-US" dirty="0" smtClean="0"/>
          </a:p>
          <a:p>
            <a:pPr lvl="1"/>
            <a:r>
              <a:rPr lang="en-US" sz="1400" dirty="0"/>
              <a:t>ICT Standards, Compliance and </a:t>
            </a:r>
            <a:r>
              <a:rPr lang="en-US" sz="1400" dirty="0" err="1"/>
              <a:t>QoS</a:t>
            </a:r>
            <a:r>
              <a:rPr lang="en-US" sz="1400" dirty="0"/>
              <a:t> Monitoring Officer, Rwanda Utilities Regulatory </a:t>
            </a:r>
            <a:r>
              <a:rPr lang="en-US" sz="1400" dirty="0" smtClean="0"/>
              <a:t>Authority</a:t>
            </a:r>
          </a:p>
          <a:p>
            <a:pPr lvl="1"/>
            <a:r>
              <a:rPr lang="en-US" sz="1400" dirty="0" smtClean="0"/>
              <a:t>Areas of Interest – IEEE 802.11, IEEE 802.19</a:t>
            </a:r>
          </a:p>
          <a:p>
            <a:pPr lvl="1"/>
            <a:endParaRPr lang="en-US" dirty="0" smtClean="0"/>
          </a:p>
          <a:p>
            <a:pPr lvl="1"/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-147757"/>
            <a:ext cx="8210553" cy="905316"/>
          </a:xfrm>
        </p:spPr>
        <p:txBody>
          <a:bodyPr/>
          <a:lstStyle/>
          <a:p>
            <a:r>
              <a:rPr lang="en-US" sz="2400" dirty="0" smtClean="0"/>
              <a:t>IEEE-SA Fellowship Program </a:t>
            </a:r>
            <a:r>
              <a:rPr lang="en-US" sz="2400" dirty="0" smtClean="0"/>
              <a:t>Schedule (1)</a:t>
            </a:r>
            <a:endParaRPr lang="en-US" sz="24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1953"/>
            <a:ext cx="7772400" cy="5123694"/>
          </a:xfrm>
        </p:spPr>
        <p:txBody>
          <a:bodyPr/>
          <a:lstStyle/>
          <a:p>
            <a:r>
              <a:rPr lang="en-US" sz="1800" dirty="0" smtClean="0"/>
              <a:t>Sunday, 9 July</a:t>
            </a:r>
          </a:p>
          <a:p>
            <a:pPr lvl="1"/>
            <a:r>
              <a:rPr lang="en-US" dirty="0" smtClean="0"/>
              <a:t>Introduction to IEEE 802 (10:30 - </a:t>
            </a:r>
            <a:r>
              <a:rPr lang="en-US" dirty="0" smtClean="0"/>
              <a:t>12:00, Logan Room, Lobby Level) </a:t>
            </a:r>
            <a:endParaRPr lang="en-US" dirty="0" smtClean="0"/>
          </a:p>
          <a:p>
            <a:pPr lvl="2"/>
            <a:r>
              <a:rPr lang="en-US" dirty="0"/>
              <a:t>Fellows will be asked to introduce themselves, describing their role in their organization (5 minutes each)</a:t>
            </a:r>
          </a:p>
          <a:p>
            <a:pPr lvl="2"/>
            <a:r>
              <a:rPr lang="en-US" dirty="0" smtClean="0"/>
              <a:t>Provide </a:t>
            </a:r>
            <a:r>
              <a:rPr lang="en-US" dirty="0" smtClean="0"/>
              <a:t>overview of IEEE 802</a:t>
            </a:r>
          </a:p>
          <a:p>
            <a:pPr lvl="2"/>
            <a:r>
              <a:rPr lang="en-US" dirty="0" smtClean="0"/>
              <a:t>Each IEEE 802 WG Chair (or designee) is asked to give </a:t>
            </a:r>
            <a:r>
              <a:rPr lang="en-US" dirty="0"/>
              <a:t>a brief overview of their working group and current activities </a:t>
            </a:r>
            <a:r>
              <a:rPr lang="en-US" dirty="0" smtClean="0"/>
              <a:t>(5 minutes/two slides </a:t>
            </a:r>
            <a:r>
              <a:rPr lang="mr-IN" dirty="0" smtClean="0"/>
              <a:t>–</a:t>
            </a:r>
            <a:r>
              <a:rPr lang="en-US" dirty="0" smtClean="0"/>
              <a:t> slides not necessary)</a:t>
            </a:r>
          </a:p>
          <a:p>
            <a:pPr lvl="1"/>
            <a:r>
              <a:rPr lang="en-US" dirty="0" smtClean="0"/>
              <a:t>IEEE-SA/IEEE </a:t>
            </a:r>
            <a:r>
              <a:rPr lang="en-US" dirty="0"/>
              <a:t>802 Standards Development Process </a:t>
            </a:r>
            <a:r>
              <a:rPr lang="en-US" dirty="0" smtClean="0"/>
              <a:t>(13:30 – </a:t>
            </a:r>
            <a:r>
              <a:rPr lang="en-US" dirty="0" smtClean="0"/>
              <a:t>15:30, Logan Room, Lobby Level)</a:t>
            </a:r>
            <a:endParaRPr lang="en-US" dirty="0" smtClean="0"/>
          </a:p>
          <a:p>
            <a:r>
              <a:rPr lang="en-US" sz="1800" dirty="0" smtClean="0"/>
              <a:t>Monday</a:t>
            </a:r>
          </a:p>
          <a:p>
            <a:pPr lvl="1"/>
            <a:r>
              <a:rPr lang="en-US" dirty="0" smtClean="0"/>
              <a:t>IEEE 802 Executive Committee Opening Session (8:00 to 8:45)</a:t>
            </a:r>
          </a:p>
          <a:p>
            <a:pPr lvl="1"/>
            <a:r>
              <a:rPr lang="en-US" dirty="0" smtClean="0"/>
              <a:t>IEEE 802 Newcomer Orientation (9:00 to 10:00 am)</a:t>
            </a:r>
          </a:p>
          <a:p>
            <a:pPr lvl="1"/>
            <a:r>
              <a:rPr lang="en-US" dirty="0" smtClean="0"/>
              <a:t>IEEE 802 Working Group </a:t>
            </a:r>
            <a:r>
              <a:rPr lang="en-US" dirty="0" smtClean="0"/>
              <a:t>Meetings</a:t>
            </a:r>
            <a:endParaRPr lang="en-US" dirty="0" smtClean="0"/>
          </a:p>
          <a:p>
            <a:pPr lvl="2"/>
            <a:r>
              <a:rPr lang="en-US" dirty="0" smtClean="0"/>
              <a:t>Time dependent on areas of interest</a:t>
            </a:r>
          </a:p>
          <a:p>
            <a:pPr lvl="1"/>
            <a:r>
              <a:rPr lang="en-US" dirty="0" smtClean="0"/>
              <a:t>IEEE </a:t>
            </a:r>
            <a:r>
              <a:rPr lang="en-US" dirty="0"/>
              <a:t>802.18 </a:t>
            </a:r>
            <a:r>
              <a:rPr lang="en-US" dirty="0" smtClean="0"/>
              <a:t>Overview </a:t>
            </a:r>
            <a:r>
              <a:rPr lang="en-US" dirty="0" smtClean="0"/>
              <a:t>(16:00 </a:t>
            </a:r>
            <a:r>
              <a:rPr lang="en-US" dirty="0"/>
              <a:t>– </a:t>
            </a:r>
            <a:r>
              <a:rPr lang="en-US" dirty="0" smtClean="0"/>
              <a:t>18:00, </a:t>
            </a:r>
            <a:r>
              <a:rPr lang="en-US" dirty="0" smtClean="0"/>
              <a:t>McCarran A, Entry Level</a:t>
            </a:r>
            <a:r>
              <a:rPr lang="en-US" dirty="0" smtClean="0"/>
              <a:t>) </a:t>
            </a:r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-386913"/>
            <a:ext cx="8210553" cy="905316"/>
          </a:xfrm>
        </p:spPr>
        <p:txBody>
          <a:bodyPr/>
          <a:lstStyle/>
          <a:p>
            <a:r>
              <a:rPr lang="en-US" sz="2400" dirty="0" smtClean="0"/>
              <a:t>IEEE-SA Fellowship Program </a:t>
            </a:r>
            <a:r>
              <a:rPr lang="en-US" sz="2400" dirty="0" smtClean="0"/>
              <a:t>Schedule </a:t>
            </a:r>
            <a:r>
              <a:rPr lang="en-US" sz="2400" dirty="0" smtClean="0"/>
              <a:t>(2)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799477"/>
            <a:ext cx="7937695" cy="5123694"/>
          </a:xfrm>
        </p:spPr>
        <p:txBody>
          <a:bodyPr/>
          <a:lstStyle/>
          <a:p>
            <a:r>
              <a:rPr lang="en-US" sz="1800" dirty="0" smtClean="0"/>
              <a:t>Tuesday</a:t>
            </a:r>
            <a:endParaRPr lang="en-US" sz="1800" dirty="0"/>
          </a:p>
          <a:p>
            <a:pPr lvl="1"/>
            <a:r>
              <a:rPr lang="en-US" dirty="0" smtClean="0"/>
              <a:t>IEEE 802.18 (10:30 – 12:30)</a:t>
            </a:r>
          </a:p>
          <a:p>
            <a:pPr lvl="1"/>
            <a:r>
              <a:rPr lang="en-US" dirty="0"/>
              <a:t>TV </a:t>
            </a:r>
            <a:r>
              <a:rPr lang="en-US" dirty="0" err="1"/>
              <a:t>WhiteSpace</a:t>
            </a:r>
            <a:r>
              <a:rPr lang="en-US" dirty="0"/>
              <a:t> </a:t>
            </a:r>
            <a:r>
              <a:rPr lang="en-US" dirty="0" smtClean="0"/>
              <a:t>Overview </a:t>
            </a:r>
            <a:r>
              <a:rPr lang="en-US" dirty="0"/>
              <a:t>(13:30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smtClean="0"/>
              <a:t>15:30, Midway Room, Lobby Level)</a:t>
            </a:r>
            <a:endParaRPr lang="en-US" dirty="0"/>
          </a:p>
          <a:p>
            <a:pPr lvl="1"/>
            <a:r>
              <a:rPr lang="en-US" dirty="0" smtClean="0"/>
              <a:t>Industry </a:t>
            </a:r>
            <a:r>
              <a:rPr lang="en-US" dirty="0" smtClean="0"/>
              <a:t>Connections Activity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/>
              <a:t>IEEE 802 Network Enhancements for the Next Decade (</a:t>
            </a:r>
            <a:r>
              <a:rPr lang="en-US" dirty="0" smtClean="0"/>
              <a:t>19:30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smtClean="0"/>
              <a:t>21:30)</a:t>
            </a:r>
          </a:p>
          <a:p>
            <a:pPr lvl="1"/>
            <a:r>
              <a:rPr lang="en-US" dirty="0" smtClean="0"/>
              <a:t>Attend </a:t>
            </a:r>
            <a:r>
              <a:rPr lang="en-US" dirty="0" smtClean="0"/>
              <a:t>IEEE 802 Working Group/Study Group meetings</a:t>
            </a:r>
          </a:p>
          <a:p>
            <a:r>
              <a:rPr lang="en-US" sz="1800" dirty="0" smtClean="0"/>
              <a:t>Wednesday</a:t>
            </a:r>
            <a:endParaRPr lang="en-US" sz="1800" dirty="0"/>
          </a:p>
          <a:p>
            <a:pPr lvl="1"/>
            <a:r>
              <a:rPr lang="en-US" dirty="0" smtClean="0"/>
              <a:t>IEEE 802.11 </a:t>
            </a:r>
            <a:r>
              <a:rPr lang="mr-IN" dirty="0" smtClean="0"/>
              <a:t>–</a:t>
            </a:r>
            <a:r>
              <a:rPr lang="en-US" dirty="0" smtClean="0"/>
              <a:t> New Amendments </a:t>
            </a:r>
            <a:r>
              <a:rPr lang="en-US" dirty="0" smtClean="0"/>
              <a:t>Overview (08:00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smtClean="0"/>
              <a:t>10:00, Midway Room, Lobby Level)</a:t>
            </a:r>
            <a:endParaRPr lang="en-US" dirty="0" smtClean="0"/>
          </a:p>
          <a:p>
            <a:pPr lvl="1"/>
            <a:r>
              <a:rPr lang="en-US" dirty="0" smtClean="0"/>
              <a:t>Attend </a:t>
            </a:r>
            <a:r>
              <a:rPr lang="en-US" dirty="0" smtClean="0"/>
              <a:t>IEEE </a:t>
            </a:r>
            <a:r>
              <a:rPr lang="en-US" dirty="0"/>
              <a:t>802 Working Group/Study Group meetings</a:t>
            </a:r>
          </a:p>
          <a:p>
            <a:pPr lvl="1"/>
            <a:r>
              <a:rPr lang="en-US" dirty="0" smtClean="0"/>
              <a:t>IEEE </a:t>
            </a:r>
            <a:r>
              <a:rPr lang="en-US" dirty="0"/>
              <a:t>802 </a:t>
            </a:r>
            <a:r>
              <a:rPr lang="en-US" dirty="0" smtClean="0"/>
              <a:t>Social</a:t>
            </a:r>
          </a:p>
          <a:p>
            <a:r>
              <a:rPr lang="en-US" sz="1800" dirty="0" smtClean="0"/>
              <a:t>Thursday</a:t>
            </a:r>
          </a:p>
          <a:p>
            <a:pPr lvl="1"/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IEEE 802.18 (08:00 </a:t>
            </a:r>
            <a:r>
              <a:rPr lang="mr-IN" dirty="0" smtClean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 12:00)</a:t>
            </a:r>
          </a:p>
          <a:p>
            <a:pPr lvl="1"/>
            <a:r>
              <a:rPr lang="en-US" dirty="0">
                <a:latin typeface="Verdana" charset="0"/>
                <a:ea typeface="Verdana" charset="0"/>
                <a:cs typeface="Verdana" charset="0"/>
              </a:rPr>
              <a:t>IEEE 802.15 Wireless Specialty Network Overview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(13:30 </a:t>
            </a:r>
            <a:r>
              <a:rPr lang="mr-IN" dirty="0" smtClean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15:30, </a:t>
            </a:r>
            <a:r>
              <a:rPr lang="en-US" dirty="0"/>
              <a:t>McCarran A, Entry Level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)</a:t>
            </a:r>
            <a:endParaRPr lang="en-US" dirty="0" smtClean="0">
              <a:latin typeface="Verdana" charset="0"/>
              <a:ea typeface="Verdana" charset="0"/>
              <a:cs typeface="Verdana" charset="0"/>
            </a:endParaRPr>
          </a:p>
          <a:p>
            <a:pPr lvl="1"/>
            <a:r>
              <a:rPr lang="en-US" dirty="0">
                <a:latin typeface="Verdana" charset="0"/>
                <a:ea typeface="Verdana" charset="0"/>
                <a:cs typeface="Verdana" charset="0"/>
              </a:rPr>
              <a:t>Impressions of the Week and Survey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Completion (15:30 </a:t>
            </a:r>
            <a:r>
              <a:rPr lang="mr-IN" dirty="0" smtClean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17:00,</a:t>
            </a:r>
            <a:r>
              <a:rPr lang="en-US" dirty="0" smtClean="0"/>
              <a:t> </a:t>
            </a:r>
            <a:r>
              <a:rPr lang="en-US" dirty="0"/>
              <a:t>McCarran A, Entry Level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)</a:t>
            </a:r>
            <a:endParaRPr lang="en-US" dirty="0" smtClean="0">
              <a:latin typeface="Verdana" charset="0"/>
              <a:ea typeface="Verdana" charset="0"/>
              <a:cs typeface="Verdana" charset="0"/>
            </a:endParaRPr>
          </a:p>
          <a:p>
            <a:pPr lvl="1"/>
            <a:r>
              <a:rPr lang="en-US" dirty="0"/>
              <a:t>IEEE 802 Working Group/Study Group meetings/Closing </a:t>
            </a:r>
            <a:r>
              <a:rPr lang="en-US" dirty="0" smtClean="0"/>
              <a:t>Plenaries</a:t>
            </a:r>
            <a:endParaRPr lang="en-US" dirty="0" smtClean="0">
              <a:latin typeface="Verdana" charset="0"/>
              <a:ea typeface="Verdana" charset="0"/>
              <a:cs typeface="Verdana" charset="0"/>
            </a:endParaRPr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75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6"/>
            <a:ext cx="7772400" cy="767444"/>
          </a:xfrm>
        </p:spPr>
        <p:txBody>
          <a:bodyPr/>
          <a:lstStyle/>
          <a:p>
            <a:r>
              <a:rPr lang="en-US" dirty="0" smtClean="0"/>
              <a:t>Post Program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04712"/>
            <a:ext cx="7772400" cy="4958094"/>
          </a:xfrm>
        </p:spPr>
        <p:txBody>
          <a:bodyPr/>
          <a:lstStyle/>
          <a:p>
            <a:r>
              <a:rPr lang="en-US" sz="1800" dirty="0" smtClean="0"/>
              <a:t>Survey sent to Fellows</a:t>
            </a:r>
          </a:p>
          <a:p>
            <a:pPr lvl="1"/>
            <a:r>
              <a:rPr lang="en-US" dirty="0" smtClean="0"/>
              <a:t>Sample questions</a:t>
            </a:r>
          </a:p>
          <a:p>
            <a:pPr lvl="2"/>
            <a:r>
              <a:rPr lang="en-US" dirty="0" smtClean="0"/>
              <a:t>How satisfied were you with the program?</a:t>
            </a:r>
            <a:endParaRPr lang="en-US" dirty="0"/>
          </a:p>
          <a:p>
            <a:pPr lvl="2"/>
            <a:r>
              <a:rPr lang="en-US" dirty="0"/>
              <a:t>What </a:t>
            </a:r>
            <a:r>
              <a:rPr lang="en-US" dirty="0" smtClean="0"/>
              <a:t>were you looking to achieve?</a:t>
            </a:r>
          </a:p>
          <a:p>
            <a:pPr lvl="2"/>
            <a:r>
              <a:rPr lang="en-US" dirty="0" smtClean="0"/>
              <a:t>How did attending this program help you to achieve your goals?</a:t>
            </a:r>
          </a:p>
          <a:p>
            <a:pPr lvl="2"/>
            <a:r>
              <a:rPr lang="en-US" dirty="0"/>
              <a:t>What information did you acquire from attending IEEE 802 that you plan on applying in your organization? </a:t>
            </a:r>
          </a:p>
          <a:p>
            <a:pPr lvl="2"/>
            <a:r>
              <a:rPr lang="en-US" dirty="0"/>
              <a:t>Can we further assist you?</a:t>
            </a:r>
          </a:p>
          <a:p>
            <a:pPr lvl="2"/>
            <a:r>
              <a:rPr lang="en-US" dirty="0"/>
              <a:t>Rate the </a:t>
            </a:r>
            <a:r>
              <a:rPr lang="en-US" dirty="0" smtClean="0"/>
              <a:t>technical presentations </a:t>
            </a:r>
            <a:r>
              <a:rPr lang="en-US" dirty="0"/>
              <a:t>and provide input</a:t>
            </a:r>
          </a:p>
          <a:p>
            <a:pPr lvl="2"/>
            <a:r>
              <a:rPr lang="en-US" dirty="0"/>
              <a:t>Suggestions for the </a:t>
            </a:r>
            <a:r>
              <a:rPr lang="en-US" dirty="0" smtClean="0"/>
              <a:t>future</a:t>
            </a:r>
          </a:p>
          <a:p>
            <a:pPr lvl="2"/>
            <a:r>
              <a:rPr lang="en-US" dirty="0"/>
              <a:t>Based on your experience attending IEEE 802, how likely are you recommend to industry to attend/participate in IEEE 802?</a:t>
            </a:r>
            <a:endParaRPr lang="en-US" dirty="0" smtClean="0"/>
          </a:p>
          <a:p>
            <a:r>
              <a:rPr lang="en-US" sz="1800" dirty="0" smtClean="0"/>
              <a:t>Survey </a:t>
            </a:r>
            <a:r>
              <a:rPr lang="en-US" sz="1800" dirty="0"/>
              <a:t>sent to IEEE 802 Volunteer Participants</a:t>
            </a:r>
          </a:p>
          <a:p>
            <a:pPr lvl="1"/>
            <a:r>
              <a:rPr lang="en-US" dirty="0"/>
              <a:t>Sample questions</a:t>
            </a:r>
          </a:p>
          <a:p>
            <a:pPr lvl="2"/>
            <a:r>
              <a:rPr lang="en-US" dirty="0"/>
              <a:t>Did you feel the program was useful overall?</a:t>
            </a:r>
          </a:p>
          <a:p>
            <a:pPr lvl="2"/>
            <a:r>
              <a:rPr lang="en-US" dirty="0"/>
              <a:t>Was your participation worth your time?</a:t>
            </a:r>
          </a:p>
          <a:p>
            <a:pPr lvl="2"/>
            <a:r>
              <a:rPr lang="en-US" dirty="0"/>
              <a:t>Suggestions for </a:t>
            </a:r>
            <a:r>
              <a:rPr lang="en-US" dirty="0" smtClean="0"/>
              <a:t>the future</a:t>
            </a:r>
            <a:endParaRPr lang="en-US" sz="1600" dirty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9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078"/>
            <a:ext cx="7772400" cy="767444"/>
          </a:xfrm>
        </p:spPr>
        <p:txBody>
          <a:bodyPr/>
          <a:lstStyle/>
          <a:p>
            <a:r>
              <a:rPr lang="en-US" dirty="0" smtClean="0"/>
              <a:t>Program Objectives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72198"/>
            <a:ext cx="7772400" cy="4343400"/>
          </a:xfrm>
        </p:spPr>
        <p:txBody>
          <a:bodyPr/>
          <a:lstStyle/>
          <a:p>
            <a:r>
              <a:rPr lang="en-US" sz="2000" dirty="0"/>
              <a:t>Increase awareness and understanding of IEEE-SA activities </a:t>
            </a:r>
            <a:endParaRPr lang="en-US" sz="2000" dirty="0" smtClean="0"/>
          </a:p>
          <a:p>
            <a:r>
              <a:rPr lang="en-US" sz="2000" dirty="0" smtClean="0"/>
              <a:t>Bring </a:t>
            </a:r>
            <a:r>
              <a:rPr lang="en-US" sz="2000" dirty="0"/>
              <a:t>developing countries’ perspectives into the IEEE-SA (insight, knowledge, local </a:t>
            </a:r>
            <a:r>
              <a:rPr lang="en-US" sz="2000" dirty="0" smtClean="0"/>
              <a:t>needs)</a:t>
            </a:r>
          </a:p>
          <a:p>
            <a:r>
              <a:rPr lang="en-US" sz="2000" dirty="0"/>
              <a:t>Grow IEEE-SA advocates from developing countries for the IEEE standards development </a:t>
            </a:r>
            <a:r>
              <a:rPr lang="en-US" sz="2000" dirty="0" smtClean="0"/>
              <a:t>paradigm</a:t>
            </a:r>
          </a:p>
          <a:p>
            <a:r>
              <a:rPr lang="en-US" sz="2000" dirty="0"/>
              <a:t>IEEE standards and its standards development principles are accepted by policymakers and </a:t>
            </a:r>
            <a:r>
              <a:rPr lang="en-US" sz="2000" dirty="0" smtClean="0"/>
              <a:t>regulators</a:t>
            </a:r>
          </a:p>
          <a:p>
            <a:r>
              <a:rPr lang="en-US" sz="2000" dirty="0"/>
              <a:t>IEEE-SA is recognized as a technical advisor by governments and in multi-lateral/international fora</a:t>
            </a:r>
            <a:endParaRPr lang="en-US" sz="2000" dirty="0" smtClean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6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3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Metrics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17862"/>
            <a:ext cx="7772400" cy="4343400"/>
          </a:xfrm>
        </p:spPr>
        <p:txBody>
          <a:bodyPr/>
          <a:lstStyle/>
          <a:p>
            <a:r>
              <a:rPr lang="en-US" sz="2000" dirty="0" smtClean="0"/>
              <a:t>IEEE 802 standards referenced in regulation</a:t>
            </a:r>
          </a:p>
          <a:p>
            <a:r>
              <a:rPr lang="en-US" sz="2000" dirty="0" smtClean="0"/>
              <a:t>Fellows speak favorably of IEEE activities</a:t>
            </a:r>
          </a:p>
          <a:p>
            <a:r>
              <a:rPr lang="en-US" sz="2000" dirty="0"/>
              <a:t>Advocating the IEEE paradigm of standards development and use of IEEE 802 standards in country</a:t>
            </a:r>
          </a:p>
          <a:p>
            <a:r>
              <a:rPr lang="en-US" sz="2000" dirty="0" smtClean="0"/>
              <a:t>Other suggestions?</a:t>
            </a:r>
          </a:p>
          <a:p>
            <a:pPr lvl="1"/>
            <a:endParaRPr lang="en-US" sz="18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11022"/>
            <a:ext cx="7772400" cy="767444"/>
          </a:xfrm>
        </p:spPr>
        <p:txBody>
          <a:bodyPr/>
          <a:lstStyle/>
          <a:p>
            <a:r>
              <a:rPr lang="en-US" dirty="0" smtClean="0"/>
              <a:t>Outcomes from the 2017 Program </a:t>
            </a:r>
            <a:r>
              <a:rPr lang="mr-IN" dirty="0" smtClean="0"/>
              <a:t>–</a:t>
            </a:r>
            <a:r>
              <a:rPr lang="en-US" dirty="0" smtClean="0"/>
              <a:t> Received To Date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86678"/>
            <a:ext cx="7772400" cy="4343400"/>
          </a:xfrm>
        </p:spPr>
        <p:txBody>
          <a:bodyPr/>
          <a:lstStyle/>
          <a:p>
            <a:r>
              <a:rPr lang="en-US" sz="2000" dirty="0" smtClean="0"/>
              <a:t>TV </a:t>
            </a:r>
            <a:r>
              <a:rPr lang="en-US" sz="2000" dirty="0" err="1" smtClean="0"/>
              <a:t>WhiteSpace</a:t>
            </a:r>
            <a:r>
              <a:rPr lang="en-US" sz="2000" dirty="0" smtClean="0"/>
              <a:t> deployments begun in Rwanda</a:t>
            </a:r>
          </a:p>
          <a:p>
            <a:r>
              <a:rPr lang="en-US" sz="2000" dirty="0" smtClean="0"/>
              <a:t>IEEE </a:t>
            </a:r>
            <a:r>
              <a:rPr lang="en-US" sz="2000" dirty="0"/>
              <a:t>802.22 Working Group Chair was invited to present on TV </a:t>
            </a:r>
            <a:r>
              <a:rPr lang="en-US" sz="2000" dirty="0" err="1"/>
              <a:t>WhiteSpace</a:t>
            </a:r>
            <a:r>
              <a:rPr lang="en-US" sz="2000" dirty="0"/>
              <a:t> at the 2nd African Telecommunications Union Preparatory Meeting for the ITU World Radio Communication Conference 2019 (WRC-19), held </a:t>
            </a:r>
            <a:r>
              <a:rPr lang="en-US" sz="2000" dirty="0" smtClean="0"/>
              <a:t>in September 2017 </a:t>
            </a:r>
            <a:r>
              <a:rPr lang="en-US" sz="2000" dirty="0"/>
              <a:t>in Dakar, </a:t>
            </a:r>
            <a:r>
              <a:rPr lang="en-US" sz="2000" dirty="0" smtClean="0"/>
              <a:t>Senegal</a:t>
            </a:r>
          </a:p>
          <a:p>
            <a:r>
              <a:rPr lang="en-US" sz="2000" dirty="0"/>
              <a:t>Collaboration with Uganda to create TV </a:t>
            </a:r>
            <a:r>
              <a:rPr lang="en-US" sz="2000" dirty="0" err="1"/>
              <a:t>WhiteSpace</a:t>
            </a:r>
            <a:r>
              <a:rPr lang="en-US" sz="2000" dirty="0"/>
              <a:t> </a:t>
            </a:r>
            <a:r>
              <a:rPr lang="en-US" sz="2000" dirty="0" smtClean="0"/>
              <a:t>regulations</a:t>
            </a:r>
          </a:p>
          <a:p>
            <a:r>
              <a:rPr lang="en-US" sz="2000" dirty="0" smtClean="0"/>
              <a:t>Developing </a:t>
            </a:r>
            <a:r>
              <a:rPr lang="en-US" sz="2000" dirty="0"/>
              <a:t>potential </a:t>
            </a:r>
            <a:r>
              <a:rPr lang="en-US" sz="2000" dirty="0" smtClean="0"/>
              <a:t>TV </a:t>
            </a:r>
            <a:r>
              <a:rPr lang="en-US" sz="2000" dirty="0" err="1" smtClean="0"/>
              <a:t>WhiteSpace</a:t>
            </a:r>
            <a:r>
              <a:rPr lang="en-US" sz="2000" dirty="0" smtClean="0"/>
              <a:t> pilots </a:t>
            </a:r>
            <a:r>
              <a:rPr lang="en-US" sz="2000" dirty="0"/>
              <a:t>in Togo, Burkina Faso and Kenya through </a:t>
            </a:r>
            <a:r>
              <a:rPr lang="en-US" sz="2000" dirty="0" smtClean="0"/>
              <a:t>ATU and US Department </a:t>
            </a:r>
            <a:r>
              <a:rPr lang="en-US" sz="2000" dirty="0"/>
              <a:t>of </a:t>
            </a:r>
            <a:r>
              <a:rPr lang="en-US" sz="2000" dirty="0" smtClean="0"/>
              <a:t>State</a:t>
            </a:r>
          </a:p>
          <a:p>
            <a:pPr lvl="1"/>
            <a:endParaRPr lang="en-US" sz="18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8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IEEE-SA Fellowship Program Contact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86386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Jodi Haasz</a:t>
            </a:r>
          </a:p>
          <a:p>
            <a:pPr marL="0" indent="0">
              <a:buNone/>
            </a:pPr>
            <a:r>
              <a:rPr lang="en-US" sz="2200" dirty="0" smtClean="0"/>
              <a:t>International Affairs Senior Manager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Phone: +1 732 562 </a:t>
            </a:r>
            <a:r>
              <a:rPr lang="en-US" sz="2200" dirty="0" smtClean="0"/>
              <a:t>6367</a:t>
            </a:r>
          </a:p>
          <a:p>
            <a:pPr marL="0" indent="0">
              <a:buNone/>
            </a:pPr>
            <a:r>
              <a:rPr lang="en-US" sz="2200" dirty="0" smtClean="0"/>
              <a:t>Mobile: +1 732 439 9144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Email: </a:t>
            </a:r>
            <a:r>
              <a:rPr lang="en-US" sz="2200" dirty="0" err="1" smtClean="0"/>
              <a:t>j.haasz@ieee.org</a:t>
            </a:r>
            <a:endParaRPr lang="en-US" sz="22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4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IEEE-SA_PowerPoint_Template2007 (1)</Template>
  <TotalTime>4879</TotalTime>
  <Words>738</Words>
  <Application>Microsoft Macintosh PowerPoint</Application>
  <PresentationFormat>On-screen Show (4:3)</PresentationFormat>
  <Paragraphs>110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Geneva</vt:lpstr>
      <vt:lpstr>ＭＳ Ｐゴシック</vt:lpstr>
      <vt:lpstr>Myriad Pro</vt:lpstr>
      <vt:lpstr>Verdana</vt:lpstr>
      <vt:lpstr>Wingdings 2</vt:lpstr>
      <vt:lpstr>Arial</vt:lpstr>
      <vt:lpstr>IEEE-SA_PowerPoint_Template</vt:lpstr>
      <vt:lpstr>IEEE-SA Fellowship Program at the IEEE 802 Plenary March 2018</vt:lpstr>
      <vt:lpstr>IEEE-SA Fellowship Program Participants </vt:lpstr>
      <vt:lpstr>IEEE-SA Fellowship Program Schedule (1)</vt:lpstr>
      <vt:lpstr>IEEE-SA Fellowship Program Schedule (2)</vt:lpstr>
      <vt:lpstr>Post Program</vt:lpstr>
      <vt:lpstr>Program Objectives</vt:lpstr>
      <vt:lpstr>Program Metrics</vt:lpstr>
      <vt:lpstr>Outcomes from the 2017 Program – Received To Date</vt:lpstr>
      <vt:lpstr>IEEE-SA Fellowship Program Contact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 Cover Page</dc:title>
  <dc:creator>Microsoft Office User</dc:creator>
  <cp:lastModifiedBy>Microsoft Office User</cp:lastModifiedBy>
  <cp:revision>52</cp:revision>
  <dcterms:created xsi:type="dcterms:W3CDTF">2016-11-01T13:03:32Z</dcterms:created>
  <dcterms:modified xsi:type="dcterms:W3CDTF">2018-02-23T00:51:29Z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FolderId">
    <vt:lpwstr/>
  </property>
  <property fmtid="{D5CDD505-2E9C-101B-9397-08002B2CF9AE}" pid="3" name="Offisync_SaveTime">
    <vt:lpwstr/>
  </property>
  <property fmtid="{D5CDD505-2E9C-101B-9397-08002B2CF9AE}" pid="4" name="Offisync_IsSaved">
    <vt:lpwstr>False</vt:lpwstr>
  </property>
  <property fmtid="{D5CDD505-2E9C-101B-9397-08002B2CF9AE}" pid="5" name="Offisync_UniqueId">
    <vt:lpwstr>327384;22965250</vt:lpwstr>
  </property>
  <property fmtid="{D5CDD505-2E9C-101B-9397-08002B2CF9AE}" pid="6" name="CentralDesktop_MDAdded">
    <vt:lpwstr>True</vt:lpwstr>
  </property>
  <property fmtid="{D5CDD505-2E9C-101B-9397-08002B2CF9AE}" pid="7" name="Offisync_FileTitle">
    <vt:lpwstr/>
  </property>
  <property fmtid="{D5CDD505-2E9C-101B-9397-08002B2CF9AE}" pid="8" name="Offisync_UpdateToken">
    <vt:lpwstr>2013-03-29T12:25:12-0400</vt:lpwstr>
  </property>
  <property fmtid="{D5CDD505-2E9C-101B-9397-08002B2CF9AE}" pid="9" name="Offisync_ProviderName">
    <vt:lpwstr>Central Desktop</vt:lpwstr>
  </property>
</Properties>
</file>