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704" r:id="rId2"/>
  </p:sldMasterIdLst>
  <p:notesMasterIdLst>
    <p:notesMasterId r:id="rId40"/>
  </p:notesMasterIdLst>
  <p:handoutMasterIdLst>
    <p:handoutMasterId r:id="rId41"/>
  </p:handoutMasterIdLst>
  <p:sldIdLst>
    <p:sldId id="455" r:id="rId3"/>
    <p:sldId id="344" r:id="rId4"/>
    <p:sldId id="384" r:id="rId5"/>
    <p:sldId id="365" r:id="rId6"/>
    <p:sldId id="436" r:id="rId7"/>
    <p:sldId id="437" r:id="rId8"/>
    <p:sldId id="443" r:id="rId9"/>
    <p:sldId id="457" r:id="rId10"/>
    <p:sldId id="458" r:id="rId11"/>
    <p:sldId id="438" r:id="rId12"/>
    <p:sldId id="459" r:id="rId13"/>
    <p:sldId id="422" r:id="rId14"/>
    <p:sldId id="404" r:id="rId15"/>
    <p:sldId id="405" r:id="rId16"/>
    <p:sldId id="424" r:id="rId17"/>
    <p:sldId id="412" r:id="rId18"/>
    <p:sldId id="441" r:id="rId19"/>
    <p:sldId id="460" r:id="rId20"/>
    <p:sldId id="461" r:id="rId21"/>
    <p:sldId id="352" r:id="rId22"/>
    <p:sldId id="454" r:id="rId23"/>
    <p:sldId id="452" r:id="rId24"/>
    <p:sldId id="462" r:id="rId25"/>
    <p:sldId id="463" r:id="rId26"/>
    <p:sldId id="470" r:id="rId27"/>
    <p:sldId id="465" r:id="rId28"/>
    <p:sldId id="466" r:id="rId29"/>
    <p:sldId id="467" r:id="rId30"/>
    <p:sldId id="469" r:id="rId31"/>
    <p:sldId id="468" r:id="rId32"/>
    <p:sldId id="354" r:id="rId33"/>
    <p:sldId id="355" r:id="rId34"/>
    <p:sldId id="451" r:id="rId35"/>
    <p:sldId id="357" r:id="rId36"/>
    <p:sldId id="358" r:id="rId37"/>
    <p:sldId id="359" r:id="rId38"/>
    <p:sldId id="456" r:id="rId39"/>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p:defaultTextStyle>
  <p:extLst>
    <p:ext uri="{521415D9-36F7-43E2-AB2F-B90AF26B5E84}">
      <p14:sectionLst xmlns:p14="http://schemas.microsoft.com/office/powerpoint/2010/main">
        <p14:section name="Monday Slides" id="{75BF587E-94C1-4D71-A505-2581139456C3}">
          <p14:sldIdLst>
            <p14:sldId id="455"/>
            <p14:sldId id="344"/>
            <p14:sldId id="384"/>
            <p14:sldId id="365"/>
            <p14:sldId id="436"/>
            <p14:sldId id="437"/>
            <p14:sldId id="443"/>
            <p14:sldId id="457"/>
            <p14:sldId id="458"/>
            <p14:sldId id="438"/>
            <p14:sldId id="459"/>
          </p14:sldIdLst>
        </p14:section>
        <p14:section name="Future Venue Adhoc Slides" id="{C5B4BB7D-20FD-45C1-B4FA-4A6AD2022DA5}">
          <p14:sldIdLst>
            <p14:sldId id="422"/>
            <p14:sldId id="404"/>
            <p14:sldId id="405"/>
            <p14:sldId id="424"/>
            <p14:sldId id="412"/>
            <p14:sldId id="441"/>
            <p14:sldId id="460"/>
            <p14:sldId id="461"/>
          </p14:sldIdLst>
        </p14:section>
        <p14:section name="Friday Closing EC Plenary" id="{9A894BCA-3D2E-4B8E-B697-9FBAA04878E1}">
          <p14:sldIdLst>
            <p14:sldId id="352"/>
            <p14:sldId id="454"/>
            <p14:sldId id="452"/>
            <p14:sldId id="462"/>
            <p14:sldId id="463"/>
            <p14:sldId id="470"/>
            <p14:sldId id="465"/>
            <p14:sldId id="466"/>
            <p14:sldId id="467"/>
            <p14:sldId id="469"/>
            <p14:sldId id="468"/>
            <p14:sldId id="354"/>
            <p14:sldId id="355"/>
            <p14:sldId id="451"/>
            <p14:sldId id="357"/>
            <p14:sldId id="358"/>
            <p14:sldId id="359"/>
            <p14:sldId id="45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32" autoAdjust="0"/>
    <p:restoredTop sz="91400" autoAdjust="0"/>
  </p:normalViewPr>
  <p:slideViewPr>
    <p:cSldViewPr>
      <p:cViewPr varScale="1">
        <p:scale>
          <a:sx n="50" d="100"/>
          <a:sy n="50" d="100"/>
        </p:scale>
        <p:origin x="654" y="36"/>
      </p:cViewPr>
      <p:guideLst>
        <p:guide orient="horz" pos="2160"/>
        <p:guide pos="3840"/>
      </p:guideLst>
    </p:cSldViewPr>
  </p:slideViewPr>
  <p:outlineViewPr>
    <p:cViewPr>
      <p:scale>
        <a:sx n="33" d="100"/>
        <a:sy n="33" d="100"/>
      </p:scale>
      <p:origin x="0" y="-16140"/>
    </p:cViewPr>
  </p:outlineViewPr>
  <p:notesTextViewPr>
    <p:cViewPr>
      <p:scale>
        <a:sx n="1" d="1"/>
        <a:sy n="1" d="1"/>
      </p:scale>
      <p:origin x="0" y="0"/>
    </p:cViewPr>
  </p:notesTextViewPr>
  <p:sorterViewPr>
    <p:cViewPr varScale="1">
      <p:scale>
        <a:sx n="100" d="100"/>
        <a:sy n="100" d="100"/>
      </p:scale>
      <p:origin x="0" y="-5490"/>
    </p:cViewPr>
  </p:sorterViewPr>
  <p:notesViewPr>
    <p:cSldViewPr>
      <p:cViewPr varScale="1">
        <p:scale>
          <a:sx n="61" d="100"/>
          <a:sy n="61" d="100"/>
        </p:scale>
        <p:origin x="178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EC-18/0028r3</a:t>
            </a:r>
          </a:p>
        </p:txBody>
      </p:sp>
      <p:sp>
        <p:nvSpPr>
          <p:cNvPr id="595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March 2018</a:t>
            </a:r>
          </a:p>
        </p:txBody>
      </p:sp>
      <p:sp>
        <p:nvSpPr>
          <p:cNvPr id="595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March 2018 Plenary</a:t>
            </a:r>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F71A4CD-0D87-4A45-B658-1EB64FE0DB10}" type="slidenum">
              <a:rPr lang="en-US"/>
              <a:pPr>
                <a:defRPr/>
              </a:pPr>
              <a:t>‹#›</a:t>
            </a:fld>
            <a:endParaRPr lang="en-US"/>
          </a:p>
        </p:txBody>
      </p:sp>
    </p:spTree>
    <p:extLst>
      <p:ext uri="{BB962C8B-B14F-4D97-AF65-F5344CB8AC3E}">
        <p14:creationId xmlns:p14="http://schemas.microsoft.com/office/powerpoint/2010/main" val="123821370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EC-18/0028r3</a:t>
            </a:r>
          </a:p>
        </p:txBody>
      </p:sp>
      <p:sp>
        <p:nvSpPr>
          <p:cNvPr id="1075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March 2018</a:t>
            </a:r>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March 2018 Plenary</a:t>
            </a:r>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085DBE2-7BE2-4311-BFEF-2C4DE65685A4}" type="slidenum">
              <a:rPr lang="en-US"/>
              <a:pPr>
                <a:defRPr/>
              </a:pPr>
              <a:t>‹#›</a:t>
            </a:fld>
            <a:endParaRPr lang="en-US"/>
          </a:p>
        </p:txBody>
      </p:sp>
    </p:spTree>
    <p:extLst>
      <p:ext uri="{BB962C8B-B14F-4D97-AF65-F5344CB8AC3E}">
        <p14:creationId xmlns:p14="http://schemas.microsoft.com/office/powerpoint/2010/main" val="357702531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36.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1C200997-BC96-452E-9D07-4FA388D50BB0}" type="slidenum">
              <a:rPr lang="en-US" altLang="en-US" sz="1200"/>
              <a:pPr/>
              <a:t>1</a:t>
            </a:fld>
            <a:endParaRPr lang="en-US" altLang="en-US" sz="1200" dirty="0"/>
          </a:p>
        </p:txBody>
      </p:sp>
      <p:sp>
        <p:nvSpPr>
          <p:cNvPr id="8195" name="Rectangle 2"/>
          <p:cNvSpPr>
            <a:spLocks noGrp="1" noRot="1" noChangeAspect="1" noChangeArrowheads="1" noTextEdit="1"/>
          </p:cNvSpPr>
          <p:nvPr>
            <p:ph type="sldImg"/>
          </p:nvPr>
        </p:nvSpPr>
        <p:spPr>
          <a:xfrm>
            <a:off x="381000" y="685800"/>
            <a:ext cx="6096000" cy="3429000"/>
          </a:xfrm>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 name="Date Placeholder 1"/>
          <p:cNvSpPr>
            <a:spLocks noGrp="1"/>
          </p:cNvSpPr>
          <p:nvPr>
            <p:ph type="dt" idx="10"/>
          </p:nvPr>
        </p:nvSpPr>
        <p:spPr/>
        <p:txBody>
          <a:bodyPr/>
          <a:lstStyle/>
          <a:p>
            <a:pPr>
              <a:defRPr/>
            </a:pPr>
            <a:r>
              <a:rPr lang="en-US"/>
              <a:t>March 2018</a:t>
            </a:r>
            <a:endParaRPr lang="en-US" dirty="0"/>
          </a:p>
        </p:txBody>
      </p:sp>
      <p:sp>
        <p:nvSpPr>
          <p:cNvPr id="3" name="Footer Placeholder 2"/>
          <p:cNvSpPr>
            <a:spLocks noGrp="1"/>
          </p:cNvSpPr>
          <p:nvPr>
            <p:ph type="ftr" sz="quarter" idx="11"/>
          </p:nvPr>
        </p:nvSpPr>
        <p:spPr/>
        <p:txBody>
          <a:bodyPr/>
          <a:lstStyle/>
          <a:p>
            <a:pPr>
              <a:defRPr/>
            </a:pPr>
            <a:r>
              <a:rPr lang="en-US"/>
              <a:t>IEEE 802 March 2018 Plenary</a:t>
            </a:r>
            <a:endParaRPr lang="en-US" dirty="0"/>
          </a:p>
        </p:txBody>
      </p:sp>
      <p:sp>
        <p:nvSpPr>
          <p:cNvPr id="4" name="Header Placeholder 3"/>
          <p:cNvSpPr>
            <a:spLocks noGrp="1"/>
          </p:cNvSpPr>
          <p:nvPr>
            <p:ph type="hdr" sz="quarter" idx="12"/>
          </p:nvPr>
        </p:nvSpPr>
        <p:spPr/>
        <p:txBody>
          <a:bodyPr/>
          <a:lstStyle/>
          <a:p>
            <a:pPr>
              <a:defRPr/>
            </a:pPr>
            <a:r>
              <a:rPr lang="en-US"/>
              <a:t>doc: 802 EC-18/0028r3</a:t>
            </a:r>
          </a:p>
        </p:txBody>
      </p:sp>
    </p:spTree>
    <p:extLst>
      <p:ext uri="{BB962C8B-B14F-4D97-AF65-F5344CB8AC3E}">
        <p14:creationId xmlns:p14="http://schemas.microsoft.com/office/powerpoint/2010/main" val="2837157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1" kern="1200" dirty="0">
                <a:solidFill>
                  <a:schemeClr val="tx1"/>
                </a:solidFill>
                <a:effectLst/>
                <a:latin typeface="Arial" charset="0"/>
                <a:ea typeface="+mn-ea"/>
                <a:cs typeface="+mn-cs"/>
              </a:rPr>
              <a:t>IEEE 802 Contracting Process    ---  December 2017 Review</a:t>
            </a:r>
          </a:p>
          <a:p>
            <a:pPr rtl="0" fontAlgn="base"/>
            <a:endParaRPr lang="en-US" sz="1200" b="1" kern="1200" dirty="0">
              <a:solidFill>
                <a:schemeClr val="tx1"/>
              </a:solidFill>
              <a:effectLst/>
              <a:latin typeface="Arial" charset="0"/>
              <a:ea typeface="+mn-ea"/>
              <a:cs typeface="+mn-cs"/>
            </a:endParaRPr>
          </a:p>
          <a:p>
            <a:pPr rtl="0" fontAlgn="base"/>
            <a:r>
              <a:rPr lang="en-US" sz="1200" b="1" kern="1200" dirty="0">
                <a:solidFill>
                  <a:schemeClr val="tx1"/>
                </a:solidFill>
                <a:effectLst/>
                <a:latin typeface="Arial" charset="0"/>
                <a:ea typeface="+mn-ea"/>
                <a:cs typeface="+mn-cs"/>
              </a:rPr>
              <a:t>802 Community Contracts Reflector</a:t>
            </a:r>
          </a:p>
          <a:p>
            <a:pPr rtl="0" fontAlgn="base"/>
            <a:r>
              <a:rPr lang="en-US" sz="1200" b="1" kern="1200" dirty="0">
                <a:solidFill>
                  <a:schemeClr val="tx1"/>
                </a:solidFill>
                <a:effectLst/>
                <a:latin typeface="Arial" charset="0"/>
                <a:ea typeface="+mn-ea"/>
                <a:cs typeface="+mn-cs"/>
              </a:rPr>
              <a:t>     802 community will use ieee802-contracts@ieee.org to disseminate information in regards to IEEE 802 contracts.</a:t>
            </a:r>
          </a:p>
          <a:p>
            <a:pPr rtl="0" fontAlgn="base"/>
            <a:r>
              <a:rPr lang="en-US" sz="1200" b="1" kern="1200" dirty="0">
                <a:solidFill>
                  <a:schemeClr val="tx1"/>
                </a:solidFill>
                <a:effectLst/>
                <a:latin typeface="Arial" charset="0"/>
                <a:ea typeface="+mn-ea"/>
                <a:cs typeface="+mn-cs"/>
              </a:rPr>
              <a:t>     The reflector sends to:</a:t>
            </a:r>
          </a:p>
          <a:p>
            <a:pPr lvl="2" rtl="0" fontAlgn="base"/>
            <a:r>
              <a:rPr lang="en-US" sz="1200" b="1" kern="1200" dirty="0">
                <a:solidFill>
                  <a:schemeClr val="tx1"/>
                </a:solidFill>
                <a:effectLst/>
                <a:latin typeface="Arial" charset="0"/>
                <a:ea typeface="+mn-ea"/>
                <a:cs typeface="+mn-cs"/>
              </a:rPr>
              <a:t>a. 802 LMSC Chair (Paul </a:t>
            </a:r>
            <a:r>
              <a:rPr lang="en-US" sz="1200" b="1" kern="1200" dirty="0" err="1">
                <a:solidFill>
                  <a:schemeClr val="tx1"/>
                </a:solidFill>
                <a:effectLst/>
                <a:latin typeface="Arial" charset="0"/>
                <a:ea typeface="+mn-ea"/>
                <a:cs typeface="+mn-cs"/>
              </a:rPr>
              <a:t>Nikolich</a:t>
            </a:r>
            <a:r>
              <a:rPr lang="en-US" sz="1200" b="1" kern="1200" dirty="0">
                <a:solidFill>
                  <a:schemeClr val="tx1"/>
                </a:solidFill>
                <a:effectLst/>
                <a:latin typeface="Arial" charset="0"/>
                <a:ea typeface="+mn-ea"/>
                <a:cs typeface="+mn-cs"/>
              </a:rPr>
              <a:t>)</a:t>
            </a:r>
          </a:p>
          <a:p>
            <a:pPr lvl="2" rtl="0" fontAlgn="base"/>
            <a:r>
              <a:rPr lang="en-US" sz="1200" b="1" kern="1200" dirty="0">
                <a:solidFill>
                  <a:schemeClr val="tx1"/>
                </a:solidFill>
                <a:effectLst/>
                <a:latin typeface="Arial" charset="0"/>
                <a:ea typeface="+mn-ea"/>
                <a:cs typeface="+mn-cs"/>
              </a:rPr>
              <a:t>b. 802 LMSC Executive Secretary (Jon Rosdahl)</a:t>
            </a:r>
          </a:p>
          <a:p>
            <a:pPr lvl="2" rtl="0" fontAlgn="base"/>
            <a:r>
              <a:rPr lang="en-US" sz="1200" b="1" kern="1200" dirty="0">
                <a:solidFill>
                  <a:schemeClr val="tx1"/>
                </a:solidFill>
                <a:effectLst/>
                <a:latin typeface="Arial" charset="0"/>
                <a:ea typeface="+mn-ea"/>
                <a:cs typeface="+mn-cs"/>
              </a:rPr>
              <a:t>c. 802 Wireless Chair (Bob </a:t>
            </a:r>
            <a:r>
              <a:rPr lang="en-US" sz="1200" b="1" kern="1200" dirty="0" err="1">
                <a:solidFill>
                  <a:schemeClr val="tx1"/>
                </a:solidFill>
                <a:effectLst/>
                <a:latin typeface="Arial" charset="0"/>
                <a:ea typeface="+mn-ea"/>
                <a:cs typeface="+mn-cs"/>
              </a:rPr>
              <a:t>Heile</a:t>
            </a:r>
            <a:r>
              <a:rPr lang="en-US" sz="1200" b="1" kern="1200" dirty="0">
                <a:solidFill>
                  <a:schemeClr val="tx1"/>
                </a:solidFill>
                <a:effectLst/>
                <a:latin typeface="Arial" charset="0"/>
                <a:ea typeface="+mn-ea"/>
                <a:cs typeface="+mn-cs"/>
              </a:rPr>
              <a:t>)</a:t>
            </a:r>
          </a:p>
          <a:p>
            <a:pPr lvl="2" rtl="0" fontAlgn="base"/>
            <a:r>
              <a:rPr lang="en-US" sz="1200" b="1" kern="1200" dirty="0">
                <a:solidFill>
                  <a:schemeClr val="tx1"/>
                </a:solidFill>
                <a:effectLst/>
                <a:latin typeface="Arial" charset="0"/>
                <a:ea typeface="+mn-ea"/>
                <a:cs typeface="+mn-cs"/>
              </a:rPr>
              <a:t>d. IEEE Finance Manager (Christopher </a:t>
            </a:r>
            <a:r>
              <a:rPr lang="en-US" sz="1200" b="1" kern="1200" dirty="0" err="1">
                <a:solidFill>
                  <a:schemeClr val="tx1"/>
                </a:solidFill>
                <a:effectLst/>
                <a:latin typeface="Arial" charset="0"/>
                <a:ea typeface="+mn-ea"/>
                <a:cs typeface="+mn-cs"/>
              </a:rPr>
              <a:t>Verga</a:t>
            </a:r>
            <a:r>
              <a:rPr lang="en-US" sz="1200" b="1" kern="1200" dirty="0">
                <a:solidFill>
                  <a:schemeClr val="tx1"/>
                </a:solidFill>
                <a:effectLst/>
                <a:latin typeface="Arial" charset="0"/>
                <a:ea typeface="+mn-ea"/>
                <a:cs typeface="+mn-cs"/>
              </a:rPr>
              <a:t>)</a:t>
            </a:r>
          </a:p>
          <a:p>
            <a:pPr lvl="2" rtl="0" fontAlgn="base"/>
            <a:r>
              <a:rPr lang="en-US" sz="1200" b="1" kern="1200" dirty="0">
                <a:solidFill>
                  <a:schemeClr val="tx1"/>
                </a:solidFill>
                <a:effectLst/>
                <a:latin typeface="Arial" charset="0"/>
                <a:ea typeface="+mn-ea"/>
                <a:cs typeface="+mn-cs"/>
              </a:rPr>
              <a:t>e. IEEE MCE Contracts contact (Marci </a:t>
            </a:r>
            <a:r>
              <a:rPr lang="en-US" sz="1200" b="1" kern="1200" dirty="0" err="1">
                <a:solidFill>
                  <a:schemeClr val="tx1"/>
                </a:solidFill>
                <a:effectLst/>
                <a:latin typeface="Arial" charset="0"/>
                <a:ea typeface="+mn-ea"/>
                <a:cs typeface="+mn-cs"/>
              </a:rPr>
              <a:t>Semel</a:t>
            </a:r>
            <a:r>
              <a:rPr lang="en-US" sz="1200" b="1" kern="1200" dirty="0">
                <a:solidFill>
                  <a:schemeClr val="tx1"/>
                </a:solidFill>
                <a:effectLst/>
                <a:latin typeface="Arial" charset="0"/>
                <a:ea typeface="+mn-ea"/>
                <a:cs typeface="+mn-cs"/>
              </a:rPr>
              <a:t>)</a:t>
            </a:r>
          </a:p>
          <a:p>
            <a:pPr lvl="2" rtl="0" fontAlgn="base"/>
            <a:r>
              <a:rPr lang="en-US" sz="1200" b="1" kern="1200" dirty="0">
                <a:solidFill>
                  <a:schemeClr val="tx1"/>
                </a:solidFill>
                <a:effectLst/>
                <a:latin typeface="Arial" charset="0"/>
                <a:ea typeface="+mn-ea"/>
                <a:cs typeface="+mn-cs"/>
              </a:rPr>
              <a:t>f. IEEE Business Operations Associate (Jon </a:t>
            </a:r>
            <a:r>
              <a:rPr lang="en-US" sz="1200" b="1" kern="1200" dirty="0" err="1">
                <a:solidFill>
                  <a:schemeClr val="tx1"/>
                </a:solidFill>
                <a:effectLst/>
                <a:latin typeface="Arial" charset="0"/>
                <a:ea typeface="+mn-ea"/>
                <a:cs typeface="+mn-cs"/>
              </a:rPr>
              <a:t>Gaughran</a:t>
            </a:r>
            <a:r>
              <a:rPr lang="en-US" sz="1200" b="1" kern="1200" dirty="0">
                <a:solidFill>
                  <a:schemeClr val="tx1"/>
                </a:solidFill>
                <a:effectLst/>
                <a:latin typeface="Arial" charset="0"/>
                <a:ea typeface="+mn-ea"/>
                <a:cs typeface="+mn-cs"/>
              </a:rPr>
              <a:t>)</a:t>
            </a:r>
          </a:p>
          <a:p>
            <a:pPr lvl="2" rtl="0" fontAlgn="base"/>
            <a:r>
              <a:rPr lang="en-US" sz="1200" b="1" kern="1200" dirty="0">
                <a:solidFill>
                  <a:schemeClr val="tx1"/>
                </a:solidFill>
                <a:effectLst/>
                <a:latin typeface="Arial" charset="0"/>
                <a:ea typeface="+mn-ea"/>
                <a:cs typeface="+mn-cs"/>
              </a:rPr>
              <a:t>g. IEEE 802 Staff Lead (Jonathan Goldberg)</a:t>
            </a:r>
          </a:p>
          <a:p>
            <a:pPr lvl="2" rtl="0" fontAlgn="base"/>
            <a:r>
              <a:rPr lang="en-US" sz="1200" b="1" kern="1200" dirty="0">
                <a:solidFill>
                  <a:schemeClr val="tx1"/>
                </a:solidFill>
                <a:effectLst/>
                <a:latin typeface="Arial" charset="0"/>
                <a:ea typeface="+mn-ea"/>
                <a:cs typeface="+mn-cs"/>
              </a:rPr>
              <a:t>h. Conference Mailbox Reflector</a:t>
            </a:r>
          </a:p>
          <a:p>
            <a:pPr rtl="0" fontAlgn="base"/>
            <a:endParaRPr lang="en-US" sz="1200" b="1" kern="1200" dirty="0">
              <a:solidFill>
                <a:schemeClr val="tx1"/>
              </a:solidFill>
              <a:effectLst/>
              <a:latin typeface="Arial" charset="0"/>
              <a:ea typeface="+mn-ea"/>
              <a:cs typeface="+mn-cs"/>
            </a:endParaRPr>
          </a:p>
          <a:p>
            <a:pPr rtl="0" fontAlgn="base"/>
            <a:r>
              <a:rPr lang="en-US" sz="1200" b="1" kern="1200" dirty="0">
                <a:solidFill>
                  <a:schemeClr val="tx1"/>
                </a:solidFill>
                <a:effectLst/>
                <a:latin typeface="Arial" charset="0"/>
                <a:ea typeface="+mn-ea"/>
                <a:cs typeface="+mn-cs"/>
              </a:rPr>
              <a:t>Contract Processing</a:t>
            </a:r>
          </a:p>
          <a:p>
            <a:pPr lvl="1" rtl="0" fontAlgn="base"/>
            <a:r>
              <a:rPr lang="en-US" sz="1200" b="1" kern="1200" dirty="0">
                <a:solidFill>
                  <a:schemeClr val="tx1"/>
                </a:solidFill>
                <a:effectLst/>
                <a:latin typeface="Arial" charset="0"/>
                <a:ea typeface="+mn-ea"/>
                <a:cs typeface="+mn-cs"/>
              </a:rPr>
              <a:t>1. Post contract to Mentor 802Fin (for LMSC contracts) or Mentor 802WFin (for 802 Wireless</a:t>
            </a:r>
          </a:p>
          <a:p>
            <a:pPr lvl="1" rtl="0" fontAlgn="base"/>
            <a:r>
              <a:rPr lang="en-US" sz="1200" b="1" kern="1200" dirty="0">
                <a:solidFill>
                  <a:schemeClr val="tx1"/>
                </a:solidFill>
                <a:effectLst/>
                <a:latin typeface="Arial" charset="0"/>
                <a:ea typeface="+mn-ea"/>
                <a:cs typeface="+mn-cs"/>
              </a:rPr>
              <a:t>group contracts) as appropriate with the following document coding in the document name:</a:t>
            </a:r>
          </a:p>
          <a:p>
            <a:pPr marL="1143000" lvl="2" indent="-228600" rtl="0" fontAlgn="base">
              <a:buAutoNum type="alphaLcPeriod"/>
            </a:pPr>
            <a:r>
              <a:rPr lang="en-US" sz="1200" b="1" kern="1200" dirty="0">
                <a:solidFill>
                  <a:schemeClr val="tx1"/>
                </a:solidFill>
                <a:effectLst/>
                <a:latin typeface="Arial" charset="0"/>
                <a:ea typeface="+mn-ea"/>
                <a:cs typeface="+mn-cs"/>
              </a:rPr>
              <a:t>PCNT -- </a:t>
            </a:r>
            <a:r>
              <a:rPr lang="en-US" sz="1200" b="1" kern="1200" dirty="0" err="1">
                <a:solidFill>
                  <a:schemeClr val="tx1"/>
                </a:solidFill>
                <a:effectLst/>
                <a:latin typeface="Arial" charset="0"/>
                <a:ea typeface="+mn-ea"/>
                <a:cs typeface="+mn-cs"/>
              </a:rPr>
              <a:t>i</a:t>
            </a:r>
            <a:r>
              <a:rPr lang="en-US" sz="1200" b="1" kern="1200" dirty="0">
                <a:solidFill>
                  <a:schemeClr val="tx1"/>
                </a:solidFill>
                <a:effectLst/>
                <a:latin typeface="Arial" charset="0"/>
                <a:ea typeface="+mn-ea"/>
                <a:cs typeface="+mn-cs"/>
              </a:rPr>
              <a:t>. LMSC pending contracts submitted to IEEE</a:t>
            </a:r>
          </a:p>
          <a:p>
            <a:pPr lvl="2" rtl="0" fontAlgn="base"/>
            <a:r>
              <a:rPr lang="en-US" sz="1200" b="1" kern="1200" dirty="0">
                <a:solidFill>
                  <a:schemeClr val="tx1"/>
                </a:solidFill>
                <a:effectLst/>
                <a:latin typeface="Arial" charset="0"/>
                <a:ea typeface="+mn-ea"/>
                <a:cs typeface="+mn-cs"/>
              </a:rPr>
              <a:t>b.   ECNT  -- </a:t>
            </a:r>
            <a:r>
              <a:rPr lang="en-US" sz="1200" b="1" kern="1200" dirty="0" err="1">
                <a:solidFill>
                  <a:schemeClr val="tx1"/>
                </a:solidFill>
                <a:effectLst/>
                <a:latin typeface="Arial" charset="0"/>
                <a:ea typeface="+mn-ea"/>
                <a:cs typeface="+mn-cs"/>
              </a:rPr>
              <a:t>i</a:t>
            </a:r>
            <a:r>
              <a:rPr lang="en-US" sz="1200" b="1" kern="1200" dirty="0">
                <a:solidFill>
                  <a:schemeClr val="tx1"/>
                </a:solidFill>
                <a:effectLst/>
                <a:latin typeface="Arial" charset="0"/>
                <a:ea typeface="+mn-ea"/>
                <a:cs typeface="+mn-cs"/>
              </a:rPr>
              <a:t>. LMSC executed contracts</a:t>
            </a:r>
          </a:p>
          <a:p>
            <a:pPr lvl="2" rtl="0" fontAlgn="base"/>
            <a:r>
              <a:rPr lang="en-US" sz="1200" b="1" kern="1200" dirty="0">
                <a:solidFill>
                  <a:schemeClr val="tx1"/>
                </a:solidFill>
                <a:effectLst/>
                <a:latin typeface="Arial" charset="0"/>
                <a:ea typeface="+mn-ea"/>
                <a:cs typeface="+mn-cs"/>
              </a:rPr>
              <a:t>c.   LGCT  -- </a:t>
            </a:r>
            <a:r>
              <a:rPr lang="en-US" sz="1200" b="1" kern="1200" dirty="0" err="1">
                <a:solidFill>
                  <a:schemeClr val="tx1"/>
                </a:solidFill>
                <a:effectLst/>
                <a:latin typeface="Arial" charset="0"/>
                <a:ea typeface="+mn-ea"/>
                <a:cs typeface="+mn-cs"/>
              </a:rPr>
              <a:t>i</a:t>
            </a:r>
            <a:r>
              <a:rPr lang="en-US" sz="1200" b="1" kern="1200" dirty="0">
                <a:solidFill>
                  <a:schemeClr val="tx1"/>
                </a:solidFill>
                <a:effectLst/>
                <a:latin typeface="Arial" charset="0"/>
                <a:ea typeface="+mn-ea"/>
                <a:cs typeface="+mn-cs"/>
              </a:rPr>
              <a:t>. 802 Wireless Group pending contracts submitted to IEEE</a:t>
            </a:r>
          </a:p>
          <a:p>
            <a:pPr lvl="2" rtl="0" fontAlgn="base"/>
            <a:r>
              <a:rPr lang="en-US" sz="1200" b="1" kern="1200" dirty="0">
                <a:solidFill>
                  <a:schemeClr val="tx1"/>
                </a:solidFill>
                <a:effectLst/>
                <a:latin typeface="Arial" charset="0"/>
                <a:ea typeface="+mn-ea"/>
                <a:cs typeface="+mn-cs"/>
              </a:rPr>
              <a:t>d.  EXCT  -- </a:t>
            </a:r>
            <a:r>
              <a:rPr lang="en-US" sz="1200" b="1" kern="1200" dirty="0" err="1">
                <a:solidFill>
                  <a:schemeClr val="tx1"/>
                </a:solidFill>
                <a:effectLst/>
                <a:latin typeface="Arial" charset="0"/>
                <a:ea typeface="+mn-ea"/>
                <a:cs typeface="+mn-cs"/>
              </a:rPr>
              <a:t>i</a:t>
            </a:r>
            <a:r>
              <a:rPr lang="en-US" sz="1200" b="1" kern="1200" dirty="0">
                <a:solidFill>
                  <a:schemeClr val="tx1"/>
                </a:solidFill>
                <a:effectLst/>
                <a:latin typeface="Arial" charset="0"/>
                <a:ea typeface="+mn-ea"/>
                <a:cs typeface="+mn-cs"/>
              </a:rPr>
              <a:t>. 802 Wireless Group executed contracts</a:t>
            </a:r>
          </a:p>
          <a:p>
            <a:pPr lvl="1" rtl="0" fontAlgn="base"/>
            <a:r>
              <a:rPr lang="en-US" sz="1200" b="1" kern="1200" dirty="0">
                <a:solidFill>
                  <a:schemeClr val="tx1"/>
                </a:solidFill>
                <a:effectLst/>
                <a:latin typeface="Arial" charset="0"/>
                <a:ea typeface="+mn-ea"/>
                <a:cs typeface="+mn-cs"/>
              </a:rPr>
              <a:t>2. Send Contract to IEEE 802 Contracts (ieee802-contracts@ieee.org)</a:t>
            </a:r>
          </a:p>
          <a:p>
            <a:pPr lvl="1" rtl="0" fontAlgn="base"/>
            <a:r>
              <a:rPr lang="en-US" sz="1200" b="1" kern="1200" dirty="0">
                <a:solidFill>
                  <a:schemeClr val="tx1"/>
                </a:solidFill>
                <a:effectLst/>
                <a:latin typeface="Arial" charset="0"/>
                <a:ea typeface="+mn-ea"/>
                <a:cs typeface="+mn-cs"/>
              </a:rPr>
              <a:t>3. IEEE MCE Contracts (Marci) picks this up, reviews contract and sends to IEEE Legal</a:t>
            </a:r>
          </a:p>
          <a:p>
            <a:pPr lvl="1" rtl="0" fontAlgn="base"/>
            <a:r>
              <a:rPr lang="en-US" sz="1200" b="1" kern="1200" dirty="0">
                <a:solidFill>
                  <a:schemeClr val="tx1"/>
                </a:solidFill>
                <a:effectLst/>
                <a:latin typeface="Arial" charset="0"/>
                <a:ea typeface="+mn-ea"/>
                <a:cs typeface="+mn-cs"/>
              </a:rPr>
              <a:t>4. After IEEE Legal review, IEEE MCE Contracts (Marci) checks final version with IEEE 802 Executive Secretary via IEEE 802 Contracts reflector</a:t>
            </a:r>
          </a:p>
          <a:p>
            <a:pPr lvl="1" rtl="0" fontAlgn="base"/>
            <a:r>
              <a:rPr lang="en-US" sz="1200" b="1" kern="1200" dirty="0">
                <a:solidFill>
                  <a:schemeClr val="tx1"/>
                </a:solidFill>
                <a:effectLst/>
                <a:latin typeface="Arial" charset="0"/>
                <a:ea typeface="+mn-ea"/>
                <a:cs typeface="+mn-cs"/>
              </a:rPr>
              <a:t>5. IEEE MCE Contracts (Marci) submits contract via IEEE Strategic Sourcing process includes IEEE Business Operations Associate (Jon </a:t>
            </a:r>
            <a:r>
              <a:rPr lang="en-US" sz="1200" b="1" kern="1200" dirty="0" err="1">
                <a:solidFill>
                  <a:schemeClr val="tx1"/>
                </a:solidFill>
                <a:effectLst/>
                <a:latin typeface="Arial" charset="0"/>
                <a:ea typeface="+mn-ea"/>
                <a:cs typeface="+mn-cs"/>
              </a:rPr>
              <a:t>Gaughran</a:t>
            </a:r>
            <a:r>
              <a:rPr lang="en-US" sz="1200" b="1" kern="1200" dirty="0">
                <a:solidFill>
                  <a:schemeClr val="tx1"/>
                </a:solidFill>
                <a:effectLst/>
                <a:latin typeface="Arial" charset="0"/>
                <a:ea typeface="+mn-ea"/>
                <a:cs typeface="+mn-cs"/>
              </a:rPr>
              <a:t>) as Business Manager on the requisition</a:t>
            </a:r>
          </a:p>
          <a:p>
            <a:pPr lvl="1" rtl="0" fontAlgn="base"/>
            <a:r>
              <a:rPr lang="en-US" sz="1200" b="1" kern="1200" dirty="0">
                <a:solidFill>
                  <a:schemeClr val="tx1"/>
                </a:solidFill>
                <a:effectLst/>
                <a:latin typeface="Arial" charset="0"/>
                <a:ea typeface="+mn-ea"/>
                <a:cs typeface="+mn-cs"/>
              </a:rPr>
              <a:t>6. IEEE Strategic Sourcing processes contract for signing (3 – 5 business days on IEEE side)</a:t>
            </a:r>
          </a:p>
          <a:p>
            <a:pPr lvl="1" rtl="0" fontAlgn="base"/>
            <a:r>
              <a:rPr lang="en-US" sz="1200" b="1" kern="1200" dirty="0">
                <a:solidFill>
                  <a:schemeClr val="tx1"/>
                </a:solidFill>
                <a:effectLst/>
                <a:latin typeface="Arial" charset="0"/>
                <a:ea typeface="+mn-ea"/>
                <a:cs typeface="+mn-cs"/>
              </a:rPr>
              <a:t>7. IEEE MCE Contracts (Marci) shares executed contract via ieee802-contracts@ieee.org</a:t>
            </a:r>
          </a:p>
          <a:p>
            <a:pPr lvl="2" rtl="0" fontAlgn="base"/>
            <a:r>
              <a:rPr lang="en-US" sz="1200" b="1" kern="1200" dirty="0">
                <a:solidFill>
                  <a:schemeClr val="tx1"/>
                </a:solidFill>
                <a:effectLst/>
                <a:latin typeface="Arial" charset="0"/>
                <a:ea typeface="+mn-ea"/>
                <a:cs typeface="+mn-cs"/>
              </a:rPr>
              <a:t>a. 802 LMSC executed contracts posted by 802 LMSC Executive Secretary</a:t>
            </a:r>
          </a:p>
          <a:p>
            <a:pPr lvl="2" rtl="0" fontAlgn="base"/>
            <a:r>
              <a:rPr lang="en-US" sz="1200" b="1" kern="1200" dirty="0">
                <a:solidFill>
                  <a:schemeClr val="tx1"/>
                </a:solidFill>
                <a:effectLst/>
                <a:latin typeface="Arial" charset="0"/>
                <a:ea typeface="+mn-ea"/>
                <a:cs typeface="+mn-cs"/>
              </a:rPr>
              <a:t>b. 802 Wireless executed contracts posted by 802 Wireless Chair</a:t>
            </a:r>
            <a:endParaRPr lang="en-US" dirty="0"/>
          </a:p>
        </p:txBody>
      </p:sp>
      <p:sp>
        <p:nvSpPr>
          <p:cNvPr id="4" name="Header Placeholder 3"/>
          <p:cNvSpPr>
            <a:spLocks noGrp="1"/>
          </p:cNvSpPr>
          <p:nvPr>
            <p:ph type="hdr" sz="quarter" idx="10"/>
          </p:nvPr>
        </p:nvSpPr>
        <p:spPr/>
        <p:txBody>
          <a:bodyPr/>
          <a:lstStyle/>
          <a:p>
            <a:pPr>
              <a:defRPr/>
            </a:pPr>
            <a:r>
              <a:rPr lang="en-US"/>
              <a:t>doc: 802 EC-18/0028r3</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a:defRPr/>
            </a:pPr>
            <a:r>
              <a:rPr lang="en-US"/>
              <a:t>IEEE 802 March 2018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7</a:t>
            </a:fld>
            <a:endParaRPr lang="en-US"/>
          </a:p>
        </p:txBody>
      </p:sp>
    </p:spTree>
    <p:extLst>
      <p:ext uri="{BB962C8B-B14F-4D97-AF65-F5344CB8AC3E}">
        <p14:creationId xmlns:p14="http://schemas.microsoft.com/office/powerpoint/2010/main" val="567250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b="1" kern="1200" dirty="0">
                <a:latin typeface="Arial" charset="0"/>
              </a:rPr>
              <a:t>802 Community Contracts Reflector</a:t>
            </a:r>
          </a:p>
          <a:p>
            <a:r>
              <a:rPr lang="en-US" sz="1200" b="1" kern="1200" dirty="0">
                <a:latin typeface="Arial" charset="0"/>
              </a:rPr>
              <a:t>     802 community will use ieee802-contracts@ieee.org to disseminate information in regards to IEEE 802 contracts.</a:t>
            </a:r>
          </a:p>
          <a:p>
            <a:r>
              <a:rPr lang="en-US" sz="1200" b="1" kern="1200" dirty="0">
                <a:latin typeface="Arial" charset="0"/>
              </a:rPr>
              <a:t>     The reflector sends to:</a:t>
            </a:r>
          </a:p>
          <a:p>
            <a:pPr lvl="2"/>
            <a:r>
              <a:rPr lang="en-US" sz="1200" b="1" kern="1200" dirty="0">
                <a:latin typeface="Arial" charset="0"/>
              </a:rPr>
              <a:t>a. 802 LMSC Chair (Paul </a:t>
            </a:r>
            <a:r>
              <a:rPr lang="en-US" sz="1200" b="1" kern="1200" dirty="0" err="1">
                <a:latin typeface="Arial" charset="0"/>
              </a:rPr>
              <a:t>Nikolich</a:t>
            </a:r>
            <a:r>
              <a:rPr lang="en-US" sz="1200" b="1" kern="1200" dirty="0">
                <a:latin typeface="Arial" charset="0"/>
              </a:rPr>
              <a:t>)</a:t>
            </a:r>
          </a:p>
          <a:p>
            <a:pPr lvl="2"/>
            <a:r>
              <a:rPr lang="en-US" sz="1200" b="1" kern="1200" dirty="0">
                <a:latin typeface="Arial" charset="0"/>
              </a:rPr>
              <a:t>b. 802 LMSC Executive Secretary (Jon Rosdahl)</a:t>
            </a:r>
          </a:p>
          <a:p>
            <a:pPr lvl="2"/>
            <a:r>
              <a:rPr lang="en-US" sz="1200" b="1" kern="1200" dirty="0">
                <a:latin typeface="Arial" charset="0"/>
              </a:rPr>
              <a:t>c. 802 Wireless Chair (Bob </a:t>
            </a:r>
            <a:r>
              <a:rPr lang="en-US" sz="1200" b="1" kern="1200" dirty="0" err="1">
                <a:latin typeface="Arial" charset="0"/>
              </a:rPr>
              <a:t>Heile</a:t>
            </a:r>
            <a:r>
              <a:rPr lang="en-US" sz="1200" b="1" kern="1200" dirty="0">
                <a:latin typeface="Arial" charset="0"/>
              </a:rPr>
              <a:t>)</a:t>
            </a:r>
          </a:p>
          <a:p>
            <a:pPr lvl="2"/>
            <a:r>
              <a:rPr lang="en-US" sz="1200" b="1" kern="1200" dirty="0">
                <a:latin typeface="Arial" charset="0"/>
              </a:rPr>
              <a:t>d. IEEE Finance Manager (Christopher </a:t>
            </a:r>
            <a:r>
              <a:rPr lang="en-US" sz="1200" b="1" kern="1200" dirty="0" err="1">
                <a:latin typeface="Arial" charset="0"/>
              </a:rPr>
              <a:t>Verga</a:t>
            </a:r>
            <a:r>
              <a:rPr lang="en-US" sz="1200" b="1" kern="1200" dirty="0">
                <a:latin typeface="Arial" charset="0"/>
              </a:rPr>
              <a:t>)</a:t>
            </a:r>
          </a:p>
          <a:p>
            <a:pPr lvl="2"/>
            <a:r>
              <a:rPr lang="en-US" sz="1200" b="1" kern="1200" dirty="0">
                <a:latin typeface="Arial" charset="0"/>
              </a:rPr>
              <a:t>e. IEEE MCE Contracts contact (Marci </a:t>
            </a:r>
            <a:r>
              <a:rPr lang="en-US" sz="1200" b="1" kern="1200" dirty="0" err="1">
                <a:latin typeface="Arial" charset="0"/>
              </a:rPr>
              <a:t>Semel</a:t>
            </a:r>
            <a:r>
              <a:rPr lang="en-US" sz="1200" b="1" kern="1200" dirty="0">
                <a:latin typeface="Arial" charset="0"/>
              </a:rPr>
              <a:t>)</a:t>
            </a:r>
          </a:p>
          <a:p>
            <a:pPr lvl="2"/>
            <a:r>
              <a:rPr lang="en-US" sz="1200" b="1" kern="1200" dirty="0">
                <a:latin typeface="Arial" charset="0"/>
              </a:rPr>
              <a:t>f. IEEE Business Operations Associate (Jon </a:t>
            </a:r>
            <a:r>
              <a:rPr lang="en-US" sz="1200" b="1" kern="1200" dirty="0" err="1">
                <a:latin typeface="Arial" charset="0"/>
              </a:rPr>
              <a:t>Gaughran</a:t>
            </a:r>
            <a:r>
              <a:rPr lang="en-US" sz="1200" b="1" kern="1200" dirty="0">
                <a:latin typeface="Arial" charset="0"/>
              </a:rPr>
              <a:t>)</a:t>
            </a:r>
          </a:p>
          <a:p>
            <a:pPr lvl="2"/>
            <a:r>
              <a:rPr lang="en-US" sz="1200" b="1" kern="1200" dirty="0">
                <a:latin typeface="Arial" charset="0"/>
              </a:rPr>
              <a:t>g. IEEE 802 Staff Lead (Jonathan Goldberg)</a:t>
            </a:r>
          </a:p>
          <a:p>
            <a:pPr lvl="2"/>
            <a:r>
              <a:rPr lang="en-US" sz="1200" b="1" kern="1200" dirty="0">
                <a:latin typeface="Arial" charset="0"/>
              </a:rPr>
              <a:t>h. Conference Mailbox Reflector</a:t>
            </a:r>
            <a:endParaRPr lang="en-US" dirty="0"/>
          </a:p>
        </p:txBody>
      </p:sp>
      <p:sp>
        <p:nvSpPr>
          <p:cNvPr id="4" name="Header Placeholder 3"/>
          <p:cNvSpPr>
            <a:spLocks noGrp="1"/>
          </p:cNvSpPr>
          <p:nvPr>
            <p:ph type="hdr" sz="quarter" idx="10"/>
          </p:nvPr>
        </p:nvSpPr>
        <p:spPr/>
        <p:txBody>
          <a:bodyPr/>
          <a:lstStyle/>
          <a:p>
            <a:pPr>
              <a:defRPr/>
            </a:pPr>
            <a:r>
              <a:rPr lang="en-US"/>
              <a:t>doc: 802 EC-18/0028r3</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a:defRPr/>
            </a:pPr>
            <a:r>
              <a:rPr lang="en-US"/>
              <a:t>IEEE 802 March 2018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8</a:t>
            </a:fld>
            <a:endParaRPr lang="en-US"/>
          </a:p>
        </p:txBody>
      </p:sp>
    </p:spTree>
    <p:extLst>
      <p:ext uri="{BB962C8B-B14F-4D97-AF65-F5344CB8AC3E}">
        <p14:creationId xmlns:p14="http://schemas.microsoft.com/office/powerpoint/2010/main" val="39223787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802 EC-18/0028r3</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a:defRPr/>
            </a:pPr>
            <a:r>
              <a:rPr lang="en-US"/>
              <a:t>IEEE 802 March 2018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16</a:t>
            </a:fld>
            <a:endParaRPr lang="en-US"/>
          </a:p>
        </p:txBody>
      </p:sp>
    </p:spTree>
    <p:extLst>
      <p:ext uri="{BB962C8B-B14F-4D97-AF65-F5344CB8AC3E}">
        <p14:creationId xmlns:p14="http://schemas.microsoft.com/office/powerpoint/2010/main" val="26106839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a:t>March 2018</a:t>
            </a:r>
          </a:p>
        </p:txBody>
      </p:sp>
      <p:sp>
        <p:nvSpPr>
          <p:cNvPr id="5" name="Footer Placeholder 4"/>
          <p:cNvSpPr>
            <a:spLocks noGrp="1"/>
          </p:cNvSpPr>
          <p:nvPr>
            <p:ph type="ftr" sz="quarter" idx="11"/>
          </p:nvPr>
        </p:nvSpPr>
        <p:spPr/>
        <p:txBody>
          <a:bodyPr/>
          <a:lstStyle/>
          <a:p>
            <a:pPr>
              <a:defRPr/>
            </a:pPr>
            <a:r>
              <a:rPr lang="en-US"/>
              <a:t>IEEE 802 March 2018 Plenary</a:t>
            </a:r>
          </a:p>
        </p:txBody>
      </p:sp>
      <p:sp>
        <p:nvSpPr>
          <p:cNvPr id="6" name="Slide Number Placeholder 5"/>
          <p:cNvSpPr>
            <a:spLocks noGrp="1"/>
          </p:cNvSpPr>
          <p:nvPr>
            <p:ph type="sldNum" sz="quarter" idx="12"/>
          </p:nvPr>
        </p:nvSpPr>
        <p:spPr/>
        <p:txBody>
          <a:bodyPr/>
          <a:lstStyle/>
          <a:p>
            <a:pPr>
              <a:defRPr/>
            </a:pPr>
            <a:fld id="{C085DBE2-7BE2-4311-BFEF-2C4DE65685A4}" type="slidenum">
              <a:rPr lang="en-US" smtClean="0"/>
              <a:pPr>
                <a:defRPr/>
              </a:pPr>
              <a:t>20</a:t>
            </a:fld>
            <a:endParaRPr lang="en-US"/>
          </a:p>
        </p:txBody>
      </p:sp>
      <p:sp>
        <p:nvSpPr>
          <p:cNvPr id="7" name="Header Placeholder 6"/>
          <p:cNvSpPr>
            <a:spLocks noGrp="1"/>
          </p:cNvSpPr>
          <p:nvPr>
            <p:ph type="hdr" sz="quarter" idx="13"/>
          </p:nvPr>
        </p:nvSpPr>
        <p:spPr/>
        <p:txBody>
          <a:bodyPr/>
          <a:lstStyle/>
          <a:p>
            <a:pPr>
              <a:defRPr/>
            </a:pPr>
            <a:r>
              <a:rPr lang="en-US"/>
              <a:t>doc: 802 EC-18/0028r3</a:t>
            </a:r>
          </a:p>
        </p:txBody>
      </p:sp>
    </p:spTree>
    <p:extLst>
      <p:ext uri="{BB962C8B-B14F-4D97-AF65-F5344CB8AC3E}">
        <p14:creationId xmlns:p14="http://schemas.microsoft.com/office/powerpoint/2010/main" val="3994787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was noted that only 3 are involved with IETF which meets in Montreal the week after and have meetings starting on Sunday.</a:t>
            </a:r>
          </a:p>
        </p:txBody>
      </p:sp>
      <p:sp>
        <p:nvSpPr>
          <p:cNvPr id="4" name="Header Placeholder 3"/>
          <p:cNvSpPr>
            <a:spLocks noGrp="1"/>
          </p:cNvSpPr>
          <p:nvPr>
            <p:ph type="hdr" sz="quarter" idx="10"/>
          </p:nvPr>
        </p:nvSpPr>
        <p:spPr/>
        <p:txBody>
          <a:bodyPr/>
          <a:lstStyle/>
          <a:p>
            <a:pPr>
              <a:defRPr/>
            </a:pPr>
            <a:r>
              <a:rPr lang="en-US"/>
              <a:t>doc: 802 EC-18/0028r3</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a:defRPr/>
            </a:pPr>
            <a:r>
              <a:rPr lang="en-US"/>
              <a:t>IEEE 802 March 2018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21</a:t>
            </a:fld>
            <a:endParaRPr lang="en-US"/>
          </a:p>
        </p:txBody>
      </p:sp>
    </p:spTree>
    <p:extLst>
      <p:ext uri="{BB962C8B-B14F-4D97-AF65-F5344CB8AC3E}">
        <p14:creationId xmlns:p14="http://schemas.microsoft.com/office/powerpoint/2010/main" val="1799164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381A3B83-5B18-4D78-8DCB-A951769B47D7}"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29</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2533403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items to be emailed to Jon</a:t>
            </a:r>
          </a:p>
        </p:txBody>
      </p:sp>
      <p:sp>
        <p:nvSpPr>
          <p:cNvPr id="4" name="Header Placeholder 3"/>
          <p:cNvSpPr>
            <a:spLocks noGrp="1"/>
          </p:cNvSpPr>
          <p:nvPr>
            <p:ph type="hdr" sz="quarter" idx="10"/>
          </p:nvPr>
        </p:nvSpPr>
        <p:spPr/>
        <p:txBody>
          <a:bodyPr/>
          <a:lstStyle/>
          <a:p>
            <a:pPr>
              <a:defRPr/>
            </a:pPr>
            <a:r>
              <a:rPr lang="en-US"/>
              <a:t>doc: 802 EC-18/0028r3</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a:defRPr/>
            </a:pPr>
            <a:r>
              <a:rPr lang="en-US"/>
              <a:t>IEEE 802 March 2018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35</a:t>
            </a:fld>
            <a:endParaRPr lang="en-US"/>
          </a:p>
        </p:txBody>
      </p:sp>
    </p:spTree>
    <p:extLst>
      <p:ext uri="{BB962C8B-B14F-4D97-AF65-F5344CB8AC3E}">
        <p14:creationId xmlns:p14="http://schemas.microsoft.com/office/powerpoint/2010/main" val="80029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14 days in advance of the Plenary Session.</a:t>
            </a:r>
          </a:p>
          <a:p>
            <a:endParaRPr lang="en-US" dirty="0"/>
          </a:p>
        </p:txBody>
      </p:sp>
      <p:sp>
        <p:nvSpPr>
          <p:cNvPr id="4" name="Header Placeholder 3"/>
          <p:cNvSpPr>
            <a:spLocks noGrp="1"/>
          </p:cNvSpPr>
          <p:nvPr>
            <p:ph type="hdr" idx="10"/>
          </p:nvPr>
        </p:nvSpPr>
        <p:spPr/>
        <p:txBody>
          <a:bodyPr/>
          <a:lstStyle/>
          <a:p>
            <a:pPr>
              <a:defRPr/>
            </a:pPr>
            <a:r>
              <a:rPr lang="en-US"/>
              <a:t>doc: 802 EC-18/0028r3</a:t>
            </a:r>
            <a:endParaRPr lang="en-US" dirty="0"/>
          </a:p>
        </p:txBody>
      </p:sp>
      <p:sp>
        <p:nvSpPr>
          <p:cNvPr id="5" name="Date Placeholder 4"/>
          <p:cNvSpPr>
            <a:spLocks noGrp="1"/>
          </p:cNvSpPr>
          <p:nvPr>
            <p:ph type="dt" idx="11"/>
          </p:nvPr>
        </p:nvSpPr>
        <p:spPr/>
        <p:txBody>
          <a:bodyPr/>
          <a:lstStyle/>
          <a:p>
            <a:pPr>
              <a:defRPr/>
            </a:pPr>
            <a:r>
              <a:rPr lang="en-US"/>
              <a:t>March 2018</a:t>
            </a:r>
            <a:endParaRPr lang="en-US" dirty="0"/>
          </a:p>
        </p:txBody>
      </p:sp>
      <p:sp>
        <p:nvSpPr>
          <p:cNvPr id="6" name="Footer Placeholder 5"/>
          <p:cNvSpPr>
            <a:spLocks noGrp="1"/>
          </p:cNvSpPr>
          <p:nvPr>
            <p:ph type="ftr" idx="12"/>
          </p:nvPr>
        </p:nvSpPr>
        <p:spPr/>
        <p:txBody>
          <a:bodyPr/>
          <a:lstStyle/>
          <a:p>
            <a:pPr>
              <a:defRPr/>
            </a:pPr>
            <a:r>
              <a:rPr lang="en-US"/>
              <a:t>IEEE 802 March 2018 Plenary</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36</a:t>
            </a:fld>
            <a:endParaRPr lang="en-US"/>
          </a:p>
        </p:txBody>
      </p:sp>
    </p:spTree>
    <p:extLst>
      <p:ext uri="{BB962C8B-B14F-4D97-AF65-F5344CB8AC3E}">
        <p14:creationId xmlns:p14="http://schemas.microsoft.com/office/powerpoint/2010/main" val="4255840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9051" y="6586539"/>
            <a:ext cx="12172949" cy="260350"/>
          </a:xfrm>
          <a:prstGeom prst="rect">
            <a:avLst/>
          </a:prstGeom>
          <a:solidFill>
            <a:srgbClr val="2FADDF"/>
          </a:solidFill>
          <a:ln w="9525">
            <a:solidFill>
              <a:srgbClr val="2FADDF"/>
            </a:solidFill>
            <a:miter lim="800000"/>
            <a:headEnd/>
            <a:tailEnd/>
          </a:ln>
          <a:effectLst/>
        </p:spPr>
        <p:txBody>
          <a:bodyPr wrap="none" anchor="ctr"/>
          <a:lstStyle/>
          <a:p>
            <a:pPr algn="ctr">
              <a:defRPr/>
            </a:pPr>
            <a:endParaRPr lang="en-US" sz="2400" dirty="0"/>
          </a:p>
        </p:txBody>
      </p:sp>
      <p:sp>
        <p:nvSpPr>
          <p:cNvPr id="5" name="Rectangle 3"/>
          <p:cNvSpPr>
            <a:spLocks noChangeArrowheads="1"/>
          </p:cNvSpPr>
          <p:nvPr/>
        </p:nvSpPr>
        <p:spPr bwMode="auto">
          <a:xfrm>
            <a:off x="4234" y="3174"/>
            <a:ext cx="12181417" cy="34951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2400"/>
          </a:p>
        </p:txBody>
      </p:sp>
      <p:sp>
        <p:nvSpPr>
          <p:cNvPr id="6" name="Text Box 6"/>
          <p:cNvSpPr txBox="1">
            <a:spLocks noChangeArrowheads="1"/>
          </p:cNvSpPr>
          <p:nvPr/>
        </p:nvSpPr>
        <p:spPr bwMode="auto">
          <a:xfrm>
            <a:off x="10610851" y="6589714"/>
            <a:ext cx="1534583" cy="274637"/>
          </a:xfrm>
          <a:prstGeom prst="rect">
            <a:avLst/>
          </a:prstGeom>
          <a:noFill/>
          <a:ln w="9525">
            <a:noFill/>
            <a:miter lim="800000"/>
            <a:headEnd/>
            <a:tailEnd/>
          </a:ln>
          <a:effectLst/>
        </p:spPr>
        <p:txBody>
          <a:bodyPr>
            <a:spAutoFit/>
          </a:bodyPr>
          <a:lstStyle/>
          <a:p>
            <a:pPr algn="r" eaLnBrk="1" hangingPunct="1">
              <a:spcBef>
                <a:spcPct val="50000"/>
              </a:spcBef>
              <a:defRPr/>
            </a:pPr>
            <a:r>
              <a:rPr lang="en-US" sz="1200" dirty="0">
                <a:solidFill>
                  <a:schemeClr val="bg1"/>
                </a:solidFill>
              </a:rPr>
              <a:t>Page </a:t>
            </a:r>
            <a:fld id="{D270FFEB-A996-435C-AE88-AB0EB3CE66AF}" type="slidenum">
              <a:rPr lang="en-US" sz="1200">
                <a:solidFill>
                  <a:schemeClr val="bg1"/>
                </a:solidFill>
              </a:rPr>
              <a:pPr algn="r" eaLnBrk="1" hangingPunct="1">
                <a:spcBef>
                  <a:spcPct val="50000"/>
                </a:spcBef>
                <a:defRPr/>
              </a:pPr>
              <a:t>‹#›</a:t>
            </a:fld>
            <a:endParaRPr lang="en-US" sz="1200" dirty="0">
              <a:solidFill>
                <a:schemeClr val="bg1"/>
              </a:solidFill>
            </a:endParaRPr>
          </a:p>
        </p:txBody>
      </p:sp>
      <p:grpSp>
        <p:nvGrpSpPr>
          <p:cNvPr id="9" name="Group 9"/>
          <p:cNvGrpSpPr>
            <a:grpSpLocks/>
          </p:cNvGrpSpPr>
          <p:nvPr/>
        </p:nvGrpSpPr>
        <p:grpSpPr bwMode="auto">
          <a:xfrm>
            <a:off x="11089218" y="5876926"/>
            <a:ext cx="1058333" cy="709613"/>
            <a:chOff x="3288" y="3482"/>
            <a:chExt cx="500" cy="447"/>
          </a:xfrm>
        </p:grpSpPr>
        <p:sp>
          <p:nvSpPr>
            <p:cNvPr id="10" name="Rectangle 10"/>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11" name="Text Box 11"/>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12" name="Line 12"/>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13" name="Text Box 13"/>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330756" name="Rectangle 4"/>
          <p:cNvSpPr>
            <a:spLocks noGrp="1" noChangeArrowheads="1"/>
          </p:cNvSpPr>
          <p:nvPr>
            <p:ph type="ctrTitle"/>
          </p:nvPr>
        </p:nvSpPr>
        <p:spPr>
          <a:xfrm>
            <a:off x="914400" y="2130426"/>
            <a:ext cx="10363200" cy="1470025"/>
          </a:xfrm>
        </p:spPr>
        <p:txBody>
          <a:bodyPr/>
          <a:lstStyle>
            <a:lvl1pPr>
              <a:defRPr/>
            </a:lvl1pPr>
          </a:lstStyle>
          <a:p>
            <a:r>
              <a:rPr lang="en-US"/>
              <a:t>Click to edit Master title style</a:t>
            </a:r>
          </a:p>
        </p:txBody>
      </p:sp>
      <p:sp>
        <p:nvSpPr>
          <p:cNvPr id="330757"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
        <p:nvSpPr>
          <p:cNvPr id="16" name="Text Box 8"/>
          <p:cNvSpPr txBox="1">
            <a:spLocks noChangeArrowheads="1"/>
          </p:cNvSpPr>
          <p:nvPr userDrawn="1"/>
        </p:nvSpPr>
        <p:spPr bwMode="auto">
          <a:xfrm>
            <a:off x="0" y="6589714"/>
            <a:ext cx="644728" cy="276999"/>
          </a:xfrm>
          <a:prstGeom prst="rect">
            <a:avLst/>
          </a:prstGeom>
          <a:noFill/>
          <a:ln w="9525" algn="ctr">
            <a:noFill/>
            <a:miter lim="800000"/>
            <a:headEnd/>
            <a:tailEnd/>
          </a:ln>
          <a:effectLst/>
        </p:spPr>
        <p:txBody>
          <a:bodyPr wrap="none">
            <a:spAutoFit/>
          </a:bodyPr>
          <a:lstStyle/>
          <a:p>
            <a:pPr eaLnBrk="1" hangingPunct="1">
              <a:defRPr/>
            </a:pPr>
            <a:r>
              <a:rPr lang="en-US" sz="1200" dirty="0">
                <a:solidFill>
                  <a:schemeClr val="bg1"/>
                </a:solidFill>
              </a:rPr>
              <a:t>Report</a:t>
            </a:r>
          </a:p>
        </p:txBody>
      </p:sp>
      <p:sp>
        <p:nvSpPr>
          <p:cNvPr id="15" name="TextBox 14"/>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March 2018</a:t>
            </a:r>
          </a:p>
        </p:txBody>
      </p:sp>
      <p:sp>
        <p:nvSpPr>
          <p:cNvPr id="18" name="TextBox 17">
            <a:extLst>
              <a:ext uri="{FF2B5EF4-FFF2-40B4-BE49-F238E27FC236}">
                <a16:creationId xmlns:a16="http://schemas.microsoft.com/office/drawing/2014/main" id="{4E5422D4-5502-4CDC-B7BF-725A29F07A14}"/>
              </a:ext>
            </a:extLst>
          </p:cNvPr>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EC-18/0028r3</a:t>
            </a:r>
            <a:endParaRPr lang="en-US" sz="1600" b="1" dirty="0">
              <a:solidFill>
                <a:schemeClr val="bg1"/>
              </a:solidFill>
            </a:endParaRPr>
          </a:p>
        </p:txBody>
      </p:sp>
    </p:spTree>
    <p:extLst>
      <p:ext uri="{BB962C8B-B14F-4D97-AF65-F5344CB8AC3E}">
        <p14:creationId xmlns:p14="http://schemas.microsoft.com/office/powerpoint/2010/main" val="475975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5393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587052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endParaRPr lang="en-GB" dirty="0"/>
          </a:p>
        </p:txBody>
      </p:sp>
      <p:sp>
        <p:nvSpPr>
          <p:cNvPr id="5" name="Footer Placeholder 4"/>
          <p:cNvSpPr>
            <a:spLocks noGrp="1"/>
          </p:cNvSpPr>
          <p:nvPr>
            <p:ph type="ftr" idx="11"/>
          </p:nvPr>
        </p:nvSpPr>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extLst>
      <p:ext uri="{BB962C8B-B14F-4D97-AF65-F5344CB8AC3E}">
        <p14:creationId xmlns:p14="http://schemas.microsoft.com/office/powerpoint/2010/main" val="35959979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endParaRPr lang="en-GB" dirty="0"/>
          </a:p>
        </p:txBody>
      </p:sp>
    </p:spTree>
    <p:extLst>
      <p:ext uri="{BB962C8B-B14F-4D97-AF65-F5344CB8AC3E}">
        <p14:creationId xmlns:p14="http://schemas.microsoft.com/office/powerpoint/2010/main" val="23262872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endParaRPr lang="en-GB" dirty="0"/>
          </a:p>
        </p:txBody>
      </p:sp>
      <p:sp>
        <p:nvSpPr>
          <p:cNvPr id="5" name="Footer Placeholder 4"/>
          <p:cNvSpPr>
            <a:spLocks noGrp="1"/>
          </p:cNvSpPr>
          <p:nvPr>
            <p:ph type="ftr" idx="11"/>
          </p:nvPr>
        </p:nvSpPr>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extLst>
      <p:ext uri="{BB962C8B-B14F-4D97-AF65-F5344CB8AC3E}">
        <p14:creationId xmlns:p14="http://schemas.microsoft.com/office/powerpoint/2010/main" val="18720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endParaRPr lang="en-GB" dirty="0"/>
          </a:p>
        </p:txBody>
      </p:sp>
      <p:sp>
        <p:nvSpPr>
          <p:cNvPr id="6" name="Footer Placeholder 5"/>
          <p:cNvSpPr>
            <a:spLocks noGrp="1"/>
          </p:cNvSpPr>
          <p:nvPr>
            <p:ph type="ftr" idx="11"/>
          </p:nvPr>
        </p:nvSpPr>
        <p:spPr/>
        <p:txBody>
          <a:bodyPr/>
          <a:lstStyle>
            <a:lvl1pPr>
              <a:defRPr/>
            </a:lvl1pPr>
          </a:lstStyle>
          <a:p>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extLst>
      <p:ext uri="{BB962C8B-B14F-4D97-AF65-F5344CB8AC3E}">
        <p14:creationId xmlns:p14="http://schemas.microsoft.com/office/powerpoint/2010/main" val="9779757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extLst>
      <p:ext uri="{BB962C8B-B14F-4D97-AF65-F5344CB8AC3E}">
        <p14:creationId xmlns:p14="http://schemas.microsoft.com/office/powerpoint/2010/main" val="3793853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endParaRPr lang="en-GB" dirty="0"/>
          </a:p>
        </p:txBody>
      </p:sp>
      <p:sp>
        <p:nvSpPr>
          <p:cNvPr id="4" name="Footer Placeholder 3"/>
          <p:cNvSpPr>
            <a:spLocks noGrp="1"/>
          </p:cNvSpPr>
          <p:nvPr>
            <p:ph type="ftr" idx="11"/>
          </p:nvPr>
        </p:nvSpPr>
        <p:spPr/>
        <p:txBody>
          <a:bodyPr/>
          <a:lstStyle>
            <a:lvl1pPr>
              <a:defRPr/>
            </a:lvl1pPr>
          </a:lstStyle>
          <a:p>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extLst>
      <p:ext uri="{BB962C8B-B14F-4D97-AF65-F5344CB8AC3E}">
        <p14:creationId xmlns:p14="http://schemas.microsoft.com/office/powerpoint/2010/main" val="6115453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endParaRPr lang="en-GB" dirty="0"/>
          </a:p>
        </p:txBody>
      </p:sp>
      <p:sp>
        <p:nvSpPr>
          <p:cNvPr id="3" name="Footer Placeholder 2"/>
          <p:cNvSpPr>
            <a:spLocks noGrp="1"/>
          </p:cNvSpPr>
          <p:nvPr>
            <p:ph type="ftr" idx="11"/>
          </p:nvPr>
        </p:nvSpPr>
        <p:spPr/>
        <p:txBody>
          <a:bodyPr/>
          <a:lstStyle>
            <a:lvl1pPr>
              <a:defRPr/>
            </a:lvl1pPr>
          </a:lstStyle>
          <a:p>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extLst>
      <p:ext uri="{BB962C8B-B14F-4D97-AF65-F5344CB8AC3E}">
        <p14:creationId xmlns:p14="http://schemas.microsoft.com/office/powerpoint/2010/main" val="22206562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endParaRPr lang="en-GB" dirty="0"/>
          </a:p>
        </p:txBody>
      </p:sp>
      <p:sp>
        <p:nvSpPr>
          <p:cNvPr id="5" name="Footer Placeholder 4"/>
          <p:cNvSpPr>
            <a:spLocks noGrp="1"/>
          </p:cNvSpPr>
          <p:nvPr>
            <p:ph type="ftr" idx="11"/>
          </p:nvPr>
        </p:nvSpPr>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extLst>
      <p:ext uri="{BB962C8B-B14F-4D97-AF65-F5344CB8AC3E}">
        <p14:creationId xmlns:p14="http://schemas.microsoft.com/office/powerpoint/2010/main" val="919287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15126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endParaRPr lang="en-GB" dirty="0"/>
          </a:p>
        </p:txBody>
      </p:sp>
      <p:sp>
        <p:nvSpPr>
          <p:cNvPr id="5" name="Footer Placeholder 4"/>
          <p:cNvSpPr>
            <a:spLocks noGrp="1"/>
          </p:cNvSpPr>
          <p:nvPr>
            <p:ph type="ftr" idx="11"/>
          </p:nvPr>
        </p:nvSpPr>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extLst>
      <p:ext uri="{BB962C8B-B14F-4D97-AF65-F5344CB8AC3E}">
        <p14:creationId xmlns:p14="http://schemas.microsoft.com/office/powerpoint/2010/main" val="3258141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80123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4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22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74068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9051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00819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83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70324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2713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12185651" cy="260350"/>
          </a:xfrm>
          <a:prstGeom prst="rect">
            <a:avLst/>
          </a:prstGeom>
          <a:solidFill>
            <a:srgbClr val="2FB1DF"/>
          </a:solidFill>
          <a:ln w="9525">
            <a:solidFill>
              <a:srgbClr val="2FB1DF"/>
            </a:solidFill>
            <a:miter lim="800000"/>
            <a:headEnd/>
            <a:tailEnd/>
          </a:ln>
          <a:effectLst/>
        </p:spPr>
        <p:txBody>
          <a:bodyPr wrap="none" anchor="ctr"/>
          <a:lstStyle/>
          <a:p>
            <a:pPr>
              <a:defRPr/>
            </a:pPr>
            <a:endParaRPr lang="en-US" sz="2400"/>
          </a:p>
        </p:txBody>
      </p:sp>
      <p:sp>
        <p:nvSpPr>
          <p:cNvPr id="329731" name="Rectangle 3"/>
          <p:cNvSpPr>
            <a:spLocks noChangeArrowheads="1"/>
          </p:cNvSpPr>
          <p:nvPr/>
        </p:nvSpPr>
        <p:spPr bwMode="auto">
          <a:xfrm>
            <a:off x="4234" y="3175"/>
            <a:ext cx="12181417" cy="327026"/>
          </a:xfrm>
          <a:prstGeom prst="rect">
            <a:avLst/>
          </a:prstGeom>
          <a:solidFill>
            <a:srgbClr val="2FB1DF"/>
          </a:solidFill>
          <a:ln w="9525">
            <a:solidFill>
              <a:srgbClr val="2FADDF"/>
            </a:solidFill>
            <a:miter lim="800000"/>
            <a:headEnd/>
            <a:tailEnd/>
          </a:ln>
          <a:effectLst/>
        </p:spPr>
        <p:txBody>
          <a:bodyPr wrap="none" anchor="ctr"/>
          <a:lstStyle/>
          <a:p>
            <a:pPr algn="just">
              <a:defRPr/>
            </a:pPr>
            <a:endParaRPr lang="en-US" sz="2400" dirty="0"/>
          </a:p>
        </p:txBody>
      </p:sp>
      <p:sp>
        <p:nvSpPr>
          <p:cNvPr id="1028" name="Rectangle 4"/>
          <p:cNvSpPr>
            <a:spLocks noGrp="1" noChangeArrowheads="1"/>
          </p:cNvSpPr>
          <p:nvPr>
            <p:ph type="title"/>
          </p:nvPr>
        </p:nvSpPr>
        <p:spPr bwMode="auto">
          <a:xfrm>
            <a:off x="609600" y="404813"/>
            <a:ext cx="109728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9" name="Rectangle 5"/>
          <p:cNvSpPr>
            <a:spLocks noGrp="1" noChangeArrowheads="1"/>
          </p:cNvSpPr>
          <p:nvPr>
            <p:ph type="body" idx="1"/>
          </p:nvPr>
        </p:nvSpPr>
        <p:spPr bwMode="auto">
          <a:xfrm>
            <a:off x="334433" y="13414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p:cNvSpPr>
            <a:spLocks noChangeShapeType="1"/>
          </p:cNvSpPr>
          <p:nvPr/>
        </p:nvSpPr>
        <p:spPr bwMode="auto">
          <a:xfrm>
            <a:off x="527051" y="1268413"/>
            <a:ext cx="11137900" cy="0"/>
          </a:xfrm>
          <a:prstGeom prst="line">
            <a:avLst/>
          </a:prstGeom>
          <a:noFill/>
          <a:ln w="9525">
            <a:solidFill>
              <a:srgbClr val="2FADDF"/>
            </a:solidFill>
            <a:round/>
            <a:headEnd/>
            <a:tailEnd/>
          </a:ln>
          <a:effectLst/>
        </p:spPr>
        <p:txBody>
          <a:bodyPr/>
          <a:lstStyle/>
          <a:p>
            <a:pPr>
              <a:defRPr/>
            </a:pPr>
            <a:endParaRPr lang="en-US" sz="2400"/>
          </a:p>
        </p:txBody>
      </p:sp>
      <p:sp>
        <p:nvSpPr>
          <p:cNvPr id="329735" name="Text Box 7"/>
          <p:cNvSpPr txBox="1">
            <a:spLocks noChangeArrowheads="1"/>
          </p:cNvSpPr>
          <p:nvPr/>
        </p:nvSpPr>
        <p:spPr bwMode="auto">
          <a:xfrm>
            <a:off x="10610851" y="6589714"/>
            <a:ext cx="1534583" cy="338554"/>
          </a:xfrm>
          <a:prstGeom prst="rect">
            <a:avLst/>
          </a:prstGeom>
          <a:noFill/>
          <a:ln w="9525">
            <a:noFill/>
            <a:miter lim="800000"/>
            <a:headEnd/>
            <a:tailEnd/>
          </a:ln>
          <a:effectLst/>
        </p:spPr>
        <p:txBody>
          <a:bodyPr>
            <a:spAutoFit/>
          </a:bodyPr>
          <a:lstStyle/>
          <a:p>
            <a:pPr algn="r" eaLnBrk="1" hangingPunct="1">
              <a:spcBef>
                <a:spcPct val="50000"/>
              </a:spcBef>
              <a:defRPr/>
            </a:pPr>
            <a:r>
              <a:rPr lang="en-US" sz="1600" dirty="0">
                <a:solidFill>
                  <a:schemeClr val="bg1"/>
                </a:solidFill>
              </a:rPr>
              <a:t>Page</a:t>
            </a:r>
            <a:r>
              <a:rPr lang="en-US" sz="1200" dirty="0">
                <a:solidFill>
                  <a:schemeClr val="bg1"/>
                </a:solidFill>
              </a:rPr>
              <a:t> </a:t>
            </a:r>
            <a:fld id="{D3216283-4E45-4288-8E07-8B1A41FF8132}" type="slidenum">
              <a:rPr lang="en-US" sz="1200">
                <a:solidFill>
                  <a:schemeClr val="bg1"/>
                </a:solidFill>
              </a:rPr>
              <a:pPr algn="r" eaLnBrk="1" hangingPunct="1">
                <a:spcBef>
                  <a:spcPct val="50000"/>
                </a:spcBef>
                <a:defRPr/>
              </a:pPr>
              <a:t>‹#›</a:t>
            </a:fld>
            <a:endParaRPr lang="en-US" sz="1200" dirty="0">
              <a:solidFill>
                <a:schemeClr val="bg1"/>
              </a:solidFill>
            </a:endParaRPr>
          </a:p>
        </p:txBody>
      </p:sp>
      <p:sp>
        <p:nvSpPr>
          <p:cNvPr id="329736" name="Text Box 8"/>
          <p:cNvSpPr txBox="1">
            <a:spLocks noChangeArrowheads="1"/>
          </p:cNvSpPr>
          <p:nvPr/>
        </p:nvSpPr>
        <p:spPr bwMode="auto">
          <a:xfrm>
            <a:off x="0" y="6589714"/>
            <a:ext cx="800219" cy="338554"/>
          </a:xfrm>
          <a:prstGeom prst="rect">
            <a:avLst/>
          </a:prstGeom>
          <a:noFill/>
          <a:ln w="9525" algn="ctr">
            <a:noFill/>
            <a:miter lim="800000"/>
            <a:headEnd/>
            <a:tailEnd/>
          </a:ln>
          <a:effectLst/>
        </p:spPr>
        <p:txBody>
          <a:bodyPr wrap="none">
            <a:spAutoFit/>
          </a:bodyPr>
          <a:lstStyle/>
          <a:p>
            <a:pPr eaLnBrk="1" hangingPunct="1">
              <a:defRPr/>
            </a:pPr>
            <a:r>
              <a:rPr lang="en-US" sz="1600" dirty="0">
                <a:solidFill>
                  <a:schemeClr val="bg1"/>
                </a:solidFill>
              </a:rPr>
              <a:t>Report</a:t>
            </a:r>
            <a:endParaRPr lang="en-US" sz="1200" dirty="0">
              <a:solidFill>
                <a:schemeClr val="bg1"/>
              </a:solidFill>
            </a:endParaRPr>
          </a:p>
        </p:txBody>
      </p:sp>
      <p:sp>
        <p:nvSpPr>
          <p:cNvPr id="329737" name="Text Box 9"/>
          <p:cNvSpPr txBox="1">
            <a:spLocks noChangeArrowheads="1"/>
          </p:cNvSpPr>
          <p:nvPr/>
        </p:nvSpPr>
        <p:spPr bwMode="auto">
          <a:xfrm>
            <a:off x="4114799" y="6601637"/>
            <a:ext cx="4419601" cy="338554"/>
          </a:xfrm>
          <a:prstGeom prst="rect">
            <a:avLst/>
          </a:prstGeom>
          <a:noFill/>
          <a:ln w="9525">
            <a:noFill/>
            <a:miter lim="800000"/>
            <a:headEnd/>
            <a:tailEnd/>
          </a:ln>
          <a:effectLst/>
        </p:spPr>
        <p:txBody>
          <a:bodyPr wrap="square">
            <a:spAutoFit/>
          </a:bodyPr>
          <a:lstStyle/>
          <a:p>
            <a:pPr algn="ctr" eaLnBrk="1" hangingPunct="1">
              <a:defRPr/>
            </a:pPr>
            <a:r>
              <a:rPr lang="en-US" sz="1600" dirty="0">
                <a:solidFill>
                  <a:schemeClr val="bg1"/>
                </a:solidFill>
              </a:rPr>
              <a:t>IEEE 802 March 2018 Plenary</a:t>
            </a:r>
          </a:p>
        </p:txBody>
      </p:sp>
      <p:grpSp>
        <p:nvGrpSpPr>
          <p:cNvPr id="1034" name="Group 20"/>
          <p:cNvGrpSpPr>
            <a:grpSpLocks/>
          </p:cNvGrpSpPr>
          <p:nvPr/>
        </p:nvGrpSpPr>
        <p:grpSpPr bwMode="auto">
          <a:xfrm>
            <a:off x="11089218" y="5876926"/>
            <a:ext cx="1058333" cy="709613"/>
            <a:chOff x="3288" y="3482"/>
            <a:chExt cx="500" cy="447"/>
          </a:xfrm>
        </p:grpSpPr>
        <p:sp>
          <p:nvSpPr>
            <p:cNvPr id="329746" name="Rectangle 18"/>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329743" name="Text Box 15"/>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329745" name="Line 17"/>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329747" name="Text Box 19"/>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2" name="TextBox 1"/>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EC-18/0028r3</a:t>
            </a:r>
            <a:endParaRPr lang="en-US" sz="1600" b="1" dirty="0">
              <a:solidFill>
                <a:schemeClr val="bg1"/>
              </a:solidFill>
            </a:endParaRPr>
          </a:p>
        </p:txBody>
      </p:sp>
      <p:sp>
        <p:nvSpPr>
          <p:cNvPr id="3" name="TextBox 2"/>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March 2018</a:t>
            </a:r>
          </a:p>
        </p:txBody>
      </p:sp>
    </p:spTree>
  </p:cSld>
  <p:clrMap bg1="lt1" tx1="dk1" bg2="lt2" tx2="dk2" accent1="accent1" accent2="accent2" accent3="accent3" accent4="accent4" accent5="accent5" accent6="accent6" hlink="hlink" folHlink="folHlink"/>
  <p:sldLayoutIdLst>
    <p:sldLayoutId id="2147483703"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sldNum="0" hdr="0" ftr="0" dt="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charset="0"/>
        </a:defRPr>
      </a:lvl2pPr>
      <a:lvl3pPr algn="ctr" rtl="0" eaLnBrk="1" fontAlgn="base" hangingPunct="1">
        <a:spcBef>
          <a:spcPct val="0"/>
        </a:spcBef>
        <a:spcAft>
          <a:spcPct val="0"/>
        </a:spcAft>
        <a:defRPr sz="3600">
          <a:solidFill>
            <a:schemeClr val="tx2"/>
          </a:solidFill>
          <a:latin typeface="Arial" charset="0"/>
        </a:defRPr>
      </a:lvl3pPr>
      <a:lvl4pPr algn="ctr" rtl="0" eaLnBrk="1" fontAlgn="base" hangingPunct="1">
        <a:spcBef>
          <a:spcPct val="0"/>
        </a:spcBef>
        <a:spcAft>
          <a:spcPct val="0"/>
        </a:spcAft>
        <a:defRPr sz="3600">
          <a:solidFill>
            <a:schemeClr val="tx2"/>
          </a:solidFill>
          <a:latin typeface="Arial" charset="0"/>
        </a:defRPr>
      </a:lvl4pPr>
      <a:lvl5pPr algn="ctr" rtl="0" eaLnBrk="1" fontAlgn="base" hangingPunct="1">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91883"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802-EC-13/0012r0</a:t>
            </a:r>
          </a:p>
        </p:txBody>
      </p:sp>
    </p:spTree>
    <p:extLst>
      <p:ext uri="{BB962C8B-B14F-4D97-AF65-F5344CB8AC3E}">
        <p14:creationId xmlns:p14="http://schemas.microsoft.com/office/powerpoint/2010/main" val="216634714"/>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Lst>
  <p:hf sldNum="0" hdr="0" ftr="0" dt="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ec/dcn/16/ec-16-0066-02-00EC-802-plenary-future-venue-contract-status.xls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r>
              <a:rPr lang="en-US"/>
              <a:t>Executive Secretary Agenda Items </a:t>
            </a:r>
            <a:br>
              <a:rPr lang="en-US"/>
            </a:br>
            <a:r>
              <a:rPr lang="en-US"/>
              <a:t>March 2018 Plenary</a:t>
            </a:r>
            <a:endParaRPr lang="en-US" altLang="en-US" dirty="0"/>
          </a:p>
        </p:txBody>
      </p:sp>
      <p:sp>
        <p:nvSpPr>
          <p:cNvPr id="4099" name="Rectangle 5"/>
          <p:cNvSpPr>
            <a:spLocks noGrp="1" noChangeArrowheads="1"/>
          </p:cNvSpPr>
          <p:nvPr>
            <p:ph type="subTitle" idx="1"/>
          </p:nvPr>
        </p:nvSpPr>
        <p:spPr/>
        <p:txBody>
          <a:bodyPr/>
          <a:lstStyle/>
          <a:p>
            <a:r>
              <a:rPr lang="en-US" altLang="en-US"/>
              <a:t>Jon Rosdahl</a:t>
            </a:r>
            <a:br>
              <a:rPr lang="en-US" altLang="en-US"/>
            </a:br>
            <a:r>
              <a:rPr lang="en-US" altLang="en-US"/>
              <a:t>IEEE 802 Executive Secretary</a:t>
            </a:r>
            <a:br>
              <a:rPr lang="en-US" altLang="en-US"/>
            </a:br>
            <a:r>
              <a:rPr lang="en-US" altLang="en-US"/>
              <a:t>jrosdahl@ieee.org</a:t>
            </a:r>
            <a:endParaRPr lang="en-US" altLang="en-US" dirty="0"/>
          </a:p>
        </p:txBody>
      </p:sp>
    </p:spTree>
    <p:extLst>
      <p:ext uri="{BB962C8B-B14F-4D97-AF65-F5344CB8AC3E}">
        <p14:creationId xmlns:p14="http://schemas.microsoft.com/office/powerpoint/2010/main" val="4154223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a:t>
            </a:r>
            <a:r>
              <a:rPr lang="en-US" dirty="0" err="1"/>
              <a:t>AdHoc</a:t>
            </a:r>
            <a:r>
              <a:rPr lang="en-US" dirty="0"/>
              <a:t> Meetings</a:t>
            </a:r>
          </a:p>
        </p:txBody>
      </p:sp>
      <p:sp>
        <p:nvSpPr>
          <p:cNvPr id="3" name="Content Placeholder 2"/>
          <p:cNvSpPr>
            <a:spLocks noGrp="1"/>
          </p:cNvSpPr>
          <p:nvPr>
            <p:ph idx="1"/>
          </p:nvPr>
        </p:nvSpPr>
        <p:spPr/>
        <p:txBody>
          <a:bodyPr/>
          <a:lstStyle/>
          <a:p>
            <a:r>
              <a:rPr lang="en-US" dirty="0"/>
              <a:t>Next Venue Meeting planning – Thurs 7:30am</a:t>
            </a:r>
          </a:p>
          <a:p>
            <a:pPr lvl="1"/>
            <a:r>
              <a:rPr lang="en-US" dirty="0"/>
              <a:t>Review meeting space plan for July 2018 Plenary</a:t>
            </a:r>
          </a:p>
          <a:p>
            <a:pPr marL="457200" lvl="1" indent="0">
              <a:buNone/>
            </a:pPr>
            <a:endParaRPr lang="en-US" dirty="0"/>
          </a:p>
          <a:p>
            <a:r>
              <a:rPr lang="en-US" dirty="0"/>
              <a:t>Future Venues </a:t>
            </a:r>
            <a:r>
              <a:rPr lang="en-US" dirty="0" err="1"/>
              <a:t>AdHoc</a:t>
            </a:r>
            <a:r>
              <a:rPr lang="en-US" dirty="0"/>
              <a:t> – Thurs 8:00am</a:t>
            </a:r>
          </a:p>
          <a:p>
            <a:pPr lvl="1"/>
            <a:r>
              <a:rPr lang="en-US" dirty="0"/>
              <a:t>Review options and discuss choices and issues for 2020 and 2021.</a:t>
            </a:r>
          </a:p>
          <a:p>
            <a:endParaRPr lang="en-US" dirty="0"/>
          </a:p>
        </p:txBody>
      </p:sp>
    </p:spTree>
    <p:extLst>
      <p:ext uri="{BB962C8B-B14F-4D97-AF65-F5344CB8AC3E}">
        <p14:creationId xmlns:p14="http://schemas.microsoft.com/office/powerpoint/2010/main" val="3707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Request for WG Straw Poll concerning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idx="1"/>
          </p:nvPr>
        </p:nvSpPr>
        <p:spPr/>
        <p:txBody>
          <a:bodyPr/>
          <a:lstStyle/>
          <a:p>
            <a:r>
              <a:rPr lang="en-US" dirty="0"/>
              <a:t>Would you like to return to this venue?</a:t>
            </a:r>
          </a:p>
          <a:p>
            <a:pPr lvl="1"/>
            <a:r>
              <a:rPr lang="en-US" sz="2400" dirty="0"/>
              <a:t>802.3 --   Y:    N: </a:t>
            </a:r>
          </a:p>
          <a:p>
            <a:pPr lvl="1"/>
            <a:r>
              <a:rPr lang="en-US" sz="2400" dirty="0"/>
              <a:t>802.11 – Y:   N: </a:t>
            </a:r>
          </a:p>
          <a:p>
            <a:pPr lvl="1"/>
            <a:r>
              <a:rPr lang="en-US" sz="2400" dirty="0"/>
              <a:t>802 EC :</a:t>
            </a:r>
            <a:br>
              <a:rPr lang="en-US" dirty="0"/>
            </a:br>
            <a:endParaRPr lang="en-US" dirty="0"/>
          </a:p>
          <a:p>
            <a:r>
              <a:rPr lang="en-US" dirty="0"/>
              <a:t>Did you enjoy the social?</a:t>
            </a:r>
          </a:p>
          <a:p>
            <a:pPr lvl="1"/>
            <a:r>
              <a:rPr lang="en-US" sz="2400" dirty="0"/>
              <a:t>802.3   – Y:     N:    Did Not Attend:  </a:t>
            </a:r>
          </a:p>
          <a:p>
            <a:pPr lvl="1"/>
            <a:r>
              <a:rPr lang="en-US" sz="2400" dirty="0"/>
              <a:t>802.11 – Y:     N:     Did Not Attend:  </a:t>
            </a:r>
            <a:br>
              <a:rPr lang="en-US" sz="2400" dirty="0"/>
            </a:br>
            <a:endParaRPr lang="en-US" sz="2400" dirty="0"/>
          </a:p>
        </p:txBody>
      </p:sp>
    </p:spTree>
    <p:extLst>
      <p:ext uri="{BB962C8B-B14F-4D97-AF65-F5344CB8AC3E}">
        <p14:creationId xmlns:p14="http://schemas.microsoft.com/office/powerpoint/2010/main" val="888629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10972800" cy="838200"/>
          </a:xfrm>
        </p:spPr>
        <p:txBody>
          <a:bodyPr/>
          <a:lstStyle/>
          <a:p>
            <a:r>
              <a:rPr lang="en-US" dirty="0"/>
              <a:t>Next Venue Meeting planning – Thurs 7:30 am</a:t>
            </a:r>
          </a:p>
        </p:txBody>
      </p:sp>
      <p:sp>
        <p:nvSpPr>
          <p:cNvPr id="3" name="Content Placeholder 2"/>
          <p:cNvSpPr>
            <a:spLocks noGrp="1"/>
          </p:cNvSpPr>
          <p:nvPr>
            <p:ph idx="1"/>
          </p:nvPr>
        </p:nvSpPr>
        <p:spPr>
          <a:xfrm>
            <a:off x="334433" y="1828800"/>
            <a:ext cx="10972800" cy="4038600"/>
          </a:xfrm>
        </p:spPr>
        <p:txBody>
          <a:bodyPr/>
          <a:lstStyle/>
          <a:p>
            <a:r>
              <a:rPr lang="en-US" dirty="0"/>
              <a:t>Agenda:</a:t>
            </a:r>
          </a:p>
          <a:p>
            <a:pPr lvl="1"/>
            <a:r>
              <a:rPr lang="en-US" dirty="0"/>
              <a:t>Start time 7:30 am</a:t>
            </a:r>
          </a:p>
          <a:p>
            <a:pPr lvl="1"/>
            <a:r>
              <a:rPr lang="en-US" dirty="0"/>
              <a:t>Review meeting space plan for </a:t>
            </a:r>
            <a:r>
              <a:rPr lang="en-GB" dirty="0"/>
              <a:t>2018 July Plenary</a:t>
            </a:r>
          </a:p>
          <a:p>
            <a:pPr lvl="2"/>
            <a:r>
              <a:rPr lang="en-GB" dirty="0"/>
              <a:t>Manchester Grand Hyatt, San Diego, CA, USA</a:t>
            </a:r>
          </a:p>
          <a:p>
            <a:pPr lvl="1"/>
            <a:r>
              <a:rPr lang="en-GB" dirty="0"/>
              <a:t>Adjourn 8:00am</a:t>
            </a:r>
          </a:p>
        </p:txBody>
      </p:sp>
    </p:spTree>
    <p:extLst>
      <p:ext uri="{BB962C8B-B14F-4D97-AF65-F5344CB8AC3E}">
        <p14:creationId xmlns:p14="http://schemas.microsoft.com/office/powerpoint/2010/main" val="2180411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Thurs 8 am</a:t>
            </a:r>
          </a:p>
        </p:txBody>
      </p:sp>
      <p:sp>
        <p:nvSpPr>
          <p:cNvPr id="3" name="Content Placeholder 2"/>
          <p:cNvSpPr>
            <a:spLocks noGrp="1"/>
          </p:cNvSpPr>
          <p:nvPr>
            <p:ph idx="1"/>
          </p:nvPr>
        </p:nvSpPr>
        <p:spPr/>
        <p:txBody>
          <a:bodyPr/>
          <a:lstStyle/>
          <a:p>
            <a:r>
              <a:rPr lang="en-US" dirty="0"/>
              <a:t>Agenda:</a:t>
            </a:r>
          </a:p>
          <a:p>
            <a:pPr lvl="1"/>
            <a:r>
              <a:rPr lang="en-US" dirty="0"/>
              <a:t>Start time – 8:00 am</a:t>
            </a:r>
          </a:p>
          <a:p>
            <a:pPr lvl="1"/>
            <a:r>
              <a:rPr lang="en-US" dirty="0"/>
              <a:t>Review Contract responses for 2020 – all approved</a:t>
            </a:r>
          </a:p>
          <a:p>
            <a:pPr lvl="1"/>
            <a:r>
              <a:rPr lang="en-US" dirty="0"/>
              <a:t>Open RFP for 2021 dates - </a:t>
            </a:r>
          </a:p>
          <a:p>
            <a:pPr lvl="1"/>
            <a:r>
              <a:rPr lang="en-US" dirty="0"/>
              <a:t>Hilton Hawaiian Village – 2024</a:t>
            </a:r>
          </a:p>
          <a:p>
            <a:pPr lvl="1"/>
            <a:r>
              <a:rPr lang="en-US" dirty="0"/>
              <a:t>July 2019 - Vienna</a:t>
            </a:r>
          </a:p>
          <a:p>
            <a:pPr lvl="1"/>
            <a:r>
              <a:rPr lang="en-US" dirty="0"/>
              <a:t>End time – 9:00am</a:t>
            </a:r>
          </a:p>
          <a:p>
            <a:pPr lvl="1"/>
            <a:endParaRPr lang="en-US" dirty="0"/>
          </a:p>
          <a:p>
            <a:pPr lvl="1"/>
            <a:endParaRPr lang="en-US" dirty="0"/>
          </a:p>
        </p:txBody>
      </p:sp>
    </p:spTree>
    <p:extLst>
      <p:ext uri="{BB962C8B-B14F-4D97-AF65-F5344CB8AC3E}">
        <p14:creationId xmlns:p14="http://schemas.microsoft.com/office/powerpoint/2010/main" val="1303961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2020 Approved Venues</a:t>
            </a:r>
          </a:p>
        </p:txBody>
      </p:sp>
      <p:sp>
        <p:nvSpPr>
          <p:cNvPr id="4" name="Text Placeholder 3"/>
          <p:cNvSpPr>
            <a:spLocks noGrp="1"/>
          </p:cNvSpPr>
          <p:nvPr>
            <p:ph type="body" idx="1"/>
          </p:nvPr>
        </p:nvSpPr>
        <p:spPr>
          <a:xfrm>
            <a:off x="609601" y="1535113"/>
            <a:ext cx="3352800" cy="639762"/>
          </a:xfrm>
        </p:spPr>
        <p:txBody>
          <a:bodyPr/>
          <a:lstStyle/>
          <a:p>
            <a:r>
              <a:rPr lang="en-US" sz="2000" dirty="0"/>
              <a:t>March 2020</a:t>
            </a:r>
          </a:p>
        </p:txBody>
      </p:sp>
      <p:sp>
        <p:nvSpPr>
          <p:cNvPr id="5" name="Content Placeholder 4"/>
          <p:cNvSpPr>
            <a:spLocks noGrp="1"/>
          </p:cNvSpPr>
          <p:nvPr>
            <p:ph sz="half" idx="2"/>
          </p:nvPr>
        </p:nvSpPr>
        <p:spPr>
          <a:xfrm>
            <a:off x="173183" y="2174875"/>
            <a:ext cx="3789217" cy="949325"/>
          </a:xfrm>
        </p:spPr>
        <p:txBody>
          <a:bodyPr/>
          <a:lstStyle/>
          <a:p>
            <a:pPr fontAlgn="b"/>
            <a:r>
              <a:rPr lang="en-US" dirty="0">
                <a:solidFill>
                  <a:srgbClr val="00B050"/>
                </a:solidFill>
              </a:rPr>
              <a:t>Hilton Atlanta, Atlanta, GA, USA</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July 2020</a:t>
            </a:r>
          </a:p>
        </p:txBody>
      </p:sp>
      <p:sp>
        <p:nvSpPr>
          <p:cNvPr id="7" name="Content Placeholder 6"/>
          <p:cNvSpPr>
            <a:spLocks noGrp="1"/>
          </p:cNvSpPr>
          <p:nvPr>
            <p:ph sz="quarter" idx="4"/>
          </p:nvPr>
        </p:nvSpPr>
        <p:spPr>
          <a:xfrm>
            <a:off x="4017624" y="2198686"/>
            <a:ext cx="3799415" cy="925514"/>
          </a:xfrm>
        </p:spPr>
        <p:txBody>
          <a:bodyPr/>
          <a:lstStyle/>
          <a:p>
            <a:r>
              <a:rPr lang="en-US" dirty="0">
                <a:solidFill>
                  <a:srgbClr val="00B050"/>
                </a:solidFill>
              </a:rPr>
              <a:t>Sheraton Centre Montreal, Montreal, Canada</a:t>
            </a:r>
          </a:p>
        </p:txBody>
      </p:sp>
      <p:sp>
        <p:nvSpPr>
          <p:cNvPr id="8" name="Text Placeholder 5"/>
          <p:cNvSpPr txBox="1">
            <a:spLocks/>
          </p:cNvSpPr>
          <p:nvPr/>
        </p:nvSpPr>
        <p:spPr bwMode="auto">
          <a:xfrm>
            <a:off x="8360248" y="1558924"/>
            <a:ext cx="249343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November 2020</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Marriott Marquis Queen’s Park, Bangkok, Thailand</a:t>
            </a:r>
          </a:p>
          <a:p>
            <a:pPr marL="0" indent="0">
              <a:buNone/>
            </a:pPr>
            <a:endParaRPr lang="en-US" sz="2000" kern="0" dirty="0">
              <a:solidFill>
                <a:srgbClr val="FF0000"/>
              </a:solidFill>
            </a:endParaRPr>
          </a:p>
          <a:p>
            <a:endParaRPr lang="en-US" sz="2000" kern="0" dirty="0"/>
          </a:p>
        </p:txBody>
      </p:sp>
      <p:sp>
        <p:nvSpPr>
          <p:cNvPr id="3" name="TextBox 2"/>
          <p:cNvSpPr txBox="1"/>
          <p:nvPr/>
        </p:nvSpPr>
        <p:spPr>
          <a:xfrm>
            <a:off x="8534400" y="4103688"/>
            <a:ext cx="3500288" cy="2031325"/>
          </a:xfrm>
          <a:prstGeom prst="rect">
            <a:avLst/>
          </a:prstGeom>
          <a:noFill/>
        </p:spPr>
        <p:txBody>
          <a:bodyPr wrap="square" rtlCol="0">
            <a:spAutoFit/>
          </a:bodyPr>
          <a:lstStyle/>
          <a:p>
            <a:r>
              <a:rPr lang="en-US" sz="1400" dirty="0"/>
              <a:t>July 2017 - Motion: Move to approve as the venues for 2020: </a:t>
            </a:r>
          </a:p>
          <a:p>
            <a:r>
              <a:rPr lang="en-US" sz="1400" dirty="0"/>
              <a:t>	March: Hilton Atlanta; </a:t>
            </a:r>
          </a:p>
          <a:p>
            <a:r>
              <a:rPr lang="en-US" sz="1400" dirty="0"/>
              <a:t>	July: Sheraton Centre Montreal;  </a:t>
            </a:r>
          </a:p>
          <a:p>
            <a:r>
              <a:rPr lang="en-US" sz="1400" dirty="0"/>
              <a:t>	November: Marriott Marquis Queen’s Park</a:t>
            </a:r>
          </a:p>
          <a:p>
            <a:r>
              <a:rPr lang="en-US" sz="1400" dirty="0"/>
              <a:t>Moved:  Jon Rosdahl    Second: Bob </a:t>
            </a:r>
            <a:r>
              <a:rPr lang="en-US" sz="1400" dirty="0" err="1"/>
              <a:t>Heile</a:t>
            </a:r>
            <a:r>
              <a:rPr lang="en-US" sz="1400" dirty="0"/>
              <a:t>   Motion passed Unanimously</a:t>
            </a:r>
          </a:p>
        </p:txBody>
      </p:sp>
      <p:sp>
        <p:nvSpPr>
          <p:cNvPr id="10" name="TextBox 9"/>
          <p:cNvSpPr txBox="1"/>
          <p:nvPr/>
        </p:nvSpPr>
        <p:spPr>
          <a:xfrm>
            <a:off x="381000" y="3479710"/>
            <a:ext cx="3636624" cy="2246769"/>
          </a:xfrm>
          <a:prstGeom prst="rect">
            <a:avLst/>
          </a:prstGeom>
          <a:noFill/>
        </p:spPr>
        <p:txBody>
          <a:bodyPr wrap="square" rtlCol="0">
            <a:spAutoFit/>
          </a:bodyPr>
          <a:lstStyle/>
          <a:p>
            <a:r>
              <a:rPr lang="en-US" sz="2000" dirty="0"/>
              <a:t>Problems with Hilton Atlanta – Hyatt O’Hare willing to give the same deal we had in 2018 as an alternative. Recent adjustment may make reasonable deal in Atlanta work out. May want to get</a:t>
            </a:r>
          </a:p>
        </p:txBody>
      </p:sp>
      <p:sp>
        <p:nvSpPr>
          <p:cNvPr id="11" name="TextBox 10">
            <a:extLst>
              <a:ext uri="{FF2B5EF4-FFF2-40B4-BE49-F238E27FC236}">
                <a16:creationId xmlns:a16="http://schemas.microsoft.com/office/drawing/2014/main" id="{7FFDCE1E-FE20-43A0-882D-7C8DFB4125DA}"/>
              </a:ext>
            </a:extLst>
          </p:cNvPr>
          <p:cNvSpPr txBox="1"/>
          <p:nvPr/>
        </p:nvSpPr>
        <p:spPr>
          <a:xfrm>
            <a:off x="8534400" y="3064212"/>
            <a:ext cx="3276600" cy="461665"/>
          </a:xfrm>
          <a:prstGeom prst="rect">
            <a:avLst/>
          </a:prstGeom>
          <a:noFill/>
        </p:spPr>
        <p:txBody>
          <a:bodyPr wrap="square" rtlCol="0">
            <a:spAutoFit/>
          </a:bodyPr>
          <a:lstStyle/>
          <a:p>
            <a:r>
              <a:rPr lang="en-US" dirty="0"/>
              <a:t>Contract executed</a:t>
            </a:r>
          </a:p>
        </p:txBody>
      </p:sp>
      <p:sp>
        <p:nvSpPr>
          <p:cNvPr id="13" name="TextBox 12">
            <a:extLst>
              <a:ext uri="{FF2B5EF4-FFF2-40B4-BE49-F238E27FC236}">
                <a16:creationId xmlns:a16="http://schemas.microsoft.com/office/drawing/2014/main" id="{B3B9A491-7AC3-4CE9-BD4B-360306515272}"/>
              </a:ext>
            </a:extLst>
          </p:cNvPr>
          <p:cNvSpPr txBox="1"/>
          <p:nvPr/>
        </p:nvSpPr>
        <p:spPr>
          <a:xfrm>
            <a:off x="4191000" y="3479710"/>
            <a:ext cx="3886200" cy="3046988"/>
          </a:xfrm>
          <a:prstGeom prst="rect">
            <a:avLst/>
          </a:prstGeom>
          <a:noFill/>
        </p:spPr>
        <p:txBody>
          <a:bodyPr wrap="square" rtlCol="0">
            <a:spAutoFit/>
          </a:bodyPr>
          <a:lstStyle/>
          <a:p>
            <a:r>
              <a:rPr lang="en-US" dirty="0"/>
              <a:t>Option for July 2022 if we get a reduced rate of sub US$200 (</a:t>
            </a:r>
            <a:r>
              <a:rPr lang="en-US" dirty="0" err="1"/>
              <a:t>xchg</a:t>
            </a:r>
            <a:r>
              <a:rPr lang="en-US" dirty="0"/>
              <a:t> rates as of 2018). Would group be willing to accept 2022 to gain Tourism money and reduced rates?</a:t>
            </a:r>
            <a:br>
              <a:rPr lang="en-US" dirty="0"/>
            </a:br>
            <a:r>
              <a:rPr lang="en-US" dirty="0" err="1"/>
              <a:t>Adhoc</a:t>
            </a:r>
            <a:r>
              <a:rPr lang="en-US" dirty="0"/>
              <a:t> – no objection</a:t>
            </a:r>
          </a:p>
        </p:txBody>
      </p:sp>
    </p:spTree>
    <p:extLst>
      <p:ext uri="{BB962C8B-B14F-4D97-AF65-F5344CB8AC3E}">
        <p14:creationId xmlns:p14="http://schemas.microsoft.com/office/powerpoint/2010/main" val="2505455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2020 July Venue Network Validation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36222650"/>
              </p:ext>
            </p:extLst>
          </p:nvPr>
        </p:nvGraphicFramePr>
        <p:xfrm>
          <a:off x="609600" y="1196978"/>
          <a:ext cx="10287000" cy="1154097"/>
        </p:xfrm>
        <a:graphic>
          <a:graphicData uri="http://schemas.openxmlformats.org/drawingml/2006/table">
            <a:tbl>
              <a:tblPr>
                <a:tableStyleId>{5C22544A-7EE6-4342-B048-85BDC9FD1C3A}</a:tableStyleId>
              </a:tblPr>
              <a:tblGrid>
                <a:gridCol w="4878276">
                  <a:extLst>
                    <a:ext uri="{9D8B030D-6E8A-4147-A177-3AD203B41FA5}">
                      <a16:colId xmlns:a16="http://schemas.microsoft.com/office/drawing/2014/main" val="20000"/>
                    </a:ext>
                  </a:extLst>
                </a:gridCol>
                <a:gridCol w="2424137">
                  <a:extLst>
                    <a:ext uri="{9D8B030D-6E8A-4147-A177-3AD203B41FA5}">
                      <a16:colId xmlns:a16="http://schemas.microsoft.com/office/drawing/2014/main" val="20001"/>
                    </a:ext>
                  </a:extLst>
                </a:gridCol>
                <a:gridCol w="2984587">
                  <a:extLst>
                    <a:ext uri="{9D8B030D-6E8A-4147-A177-3AD203B41FA5}">
                      <a16:colId xmlns:a16="http://schemas.microsoft.com/office/drawing/2014/main" val="20002"/>
                    </a:ext>
                  </a:extLst>
                </a:gridCol>
              </a:tblGrid>
              <a:tr h="487019">
                <a:tc>
                  <a:txBody>
                    <a:bodyPr/>
                    <a:lstStyle/>
                    <a:p>
                      <a:pPr algn="l" fontAlgn="b"/>
                      <a:r>
                        <a:rPr lang="en-US" sz="2000" u="none" strike="noStrike" dirty="0">
                          <a:effectLst/>
                        </a:rPr>
                        <a:t>Venue</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Room Rate</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Food Beverage Minimum</a:t>
                      </a:r>
                      <a:endParaRPr lang="en-US" sz="2000" b="0" i="0" u="none" strike="noStrike">
                        <a:solidFill>
                          <a:srgbClr val="FFFFFF"/>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0"/>
                  </a:ext>
                </a:extLst>
              </a:tr>
              <a:tr h="667078">
                <a:tc>
                  <a:txBody>
                    <a:bodyPr/>
                    <a:lstStyle/>
                    <a:p>
                      <a:pPr algn="l" fontAlgn="b"/>
                      <a:r>
                        <a:rPr lang="en-US" sz="2000" u="none" strike="noStrike" dirty="0">
                          <a:solidFill>
                            <a:srgbClr val="00B050"/>
                          </a:solidFill>
                          <a:effectLst/>
                        </a:rPr>
                        <a:t>Sheraton Centre Montreal</a:t>
                      </a:r>
                      <a:endParaRPr lang="en-US" sz="2000" b="0" i="0" u="none" strike="noStrike" dirty="0">
                        <a:solidFill>
                          <a:srgbClr val="00B05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$269-$349++CAD (US$200)</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dirty="0">
                          <a:effectLst/>
                        </a:rPr>
                        <a:t> $150,000++CAD</a:t>
                      </a:r>
                      <a:r>
                        <a:rPr lang="en-US" sz="2000" u="none" strike="noStrike" baseline="0" dirty="0">
                          <a:effectLst/>
                        </a:rPr>
                        <a:t> (US$112,000)</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6"/>
                  </a:ext>
                </a:extLst>
              </a:tr>
            </a:tbl>
          </a:graphicData>
        </a:graphic>
      </p:graphicFrame>
      <p:sp>
        <p:nvSpPr>
          <p:cNvPr id="3" name="TextBox 2">
            <a:extLst>
              <a:ext uri="{FF2B5EF4-FFF2-40B4-BE49-F238E27FC236}">
                <a16:creationId xmlns:a16="http://schemas.microsoft.com/office/drawing/2014/main" id="{986F9C6F-F184-463F-8025-6009728EEA91}"/>
              </a:ext>
            </a:extLst>
          </p:cNvPr>
          <p:cNvSpPr txBox="1"/>
          <p:nvPr/>
        </p:nvSpPr>
        <p:spPr>
          <a:xfrm>
            <a:off x="609600" y="3886200"/>
            <a:ext cx="9829800" cy="461665"/>
          </a:xfrm>
          <a:prstGeom prst="rect">
            <a:avLst/>
          </a:prstGeom>
          <a:noFill/>
        </p:spPr>
        <p:txBody>
          <a:bodyPr wrap="square" rtlCol="0">
            <a:spAutoFit/>
          </a:bodyPr>
          <a:lstStyle/>
          <a:p>
            <a:r>
              <a:rPr lang="en-US" dirty="0"/>
              <a:t>Network Visit was made and validated potentially good venue</a:t>
            </a:r>
          </a:p>
        </p:txBody>
      </p:sp>
    </p:spTree>
    <p:extLst>
      <p:ext uri="{BB962C8B-B14F-4D97-AF65-F5344CB8AC3E}">
        <p14:creationId xmlns:p14="http://schemas.microsoft.com/office/powerpoint/2010/main" val="36841682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2021 Plenary – Open RFP  </a:t>
            </a:r>
          </a:p>
        </p:txBody>
      </p:sp>
      <p:sp>
        <p:nvSpPr>
          <p:cNvPr id="3" name="Content Placeholder 2"/>
          <p:cNvSpPr>
            <a:spLocks noGrp="1"/>
          </p:cNvSpPr>
          <p:nvPr>
            <p:ph sz="half" idx="2"/>
          </p:nvPr>
        </p:nvSpPr>
        <p:spPr>
          <a:xfrm>
            <a:off x="609600" y="1535112"/>
            <a:ext cx="5386917" cy="4591051"/>
          </a:xfrm>
        </p:spPr>
        <p:txBody>
          <a:bodyPr/>
          <a:lstStyle/>
          <a:p>
            <a:r>
              <a:rPr lang="en-US" sz="2400" dirty="0"/>
              <a:t>Open RFP to Major Venues – Fairmont, Hilton, Hyatt, Marriott, etc. 700 attendees</a:t>
            </a:r>
          </a:p>
          <a:p>
            <a:pPr marL="0" indent="0">
              <a:buNone/>
            </a:pPr>
            <a:endParaRPr lang="en-US" sz="2400" dirty="0"/>
          </a:p>
          <a:p>
            <a:r>
              <a:rPr lang="en-US" sz="2400" dirty="0"/>
              <a:t>Possible Targets</a:t>
            </a:r>
          </a:p>
          <a:p>
            <a:pPr lvl="1"/>
            <a:r>
              <a:rPr lang="en-US" sz="2400" dirty="0"/>
              <a:t>March</a:t>
            </a:r>
          </a:p>
          <a:p>
            <a:pPr lvl="2"/>
            <a:r>
              <a:rPr lang="en-US" sz="2000" dirty="0"/>
              <a:t>San Diego</a:t>
            </a:r>
          </a:p>
          <a:p>
            <a:pPr lvl="2"/>
            <a:r>
              <a:rPr lang="en-US" sz="2000" dirty="0"/>
              <a:t>Seattle – New Hyatt</a:t>
            </a:r>
          </a:p>
          <a:p>
            <a:pPr lvl="2"/>
            <a:r>
              <a:rPr lang="en-US" sz="2000" dirty="0"/>
              <a:t> Houston Marriott</a:t>
            </a:r>
          </a:p>
          <a:p>
            <a:pPr lvl="2"/>
            <a:r>
              <a:rPr lang="en-US" sz="2000" dirty="0"/>
              <a:t>Union Station, St. Louis</a:t>
            </a:r>
          </a:p>
        </p:txBody>
      </p:sp>
      <p:sp>
        <p:nvSpPr>
          <p:cNvPr id="6" name="Content Placeholder 5">
            <a:extLst>
              <a:ext uri="{FF2B5EF4-FFF2-40B4-BE49-F238E27FC236}">
                <a16:creationId xmlns:a16="http://schemas.microsoft.com/office/drawing/2014/main" id="{335AAB38-8F91-4AE5-B730-8A5E532CCAE0}"/>
              </a:ext>
            </a:extLst>
          </p:cNvPr>
          <p:cNvSpPr>
            <a:spLocks noGrp="1"/>
          </p:cNvSpPr>
          <p:nvPr>
            <p:ph sz="quarter" idx="4"/>
          </p:nvPr>
        </p:nvSpPr>
        <p:spPr>
          <a:xfrm>
            <a:off x="6193368" y="1535112"/>
            <a:ext cx="5389033" cy="4865687"/>
          </a:xfrm>
        </p:spPr>
        <p:txBody>
          <a:bodyPr/>
          <a:lstStyle/>
          <a:p>
            <a:pPr lvl="1"/>
            <a:r>
              <a:rPr lang="en-US" sz="2400" dirty="0"/>
              <a:t>July</a:t>
            </a:r>
          </a:p>
          <a:p>
            <a:pPr lvl="2"/>
            <a:r>
              <a:rPr lang="en-US" sz="2000" dirty="0" err="1"/>
              <a:t>Estrel</a:t>
            </a:r>
            <a:r>
              <a:rPr lang="en-US" sz="2000" dirty="0"/>
              <a:t> Berlin, Germany (2015/2017)</a:t>
            </a:r>
          </a:p>
          <a:p>
            <a:pPr lvl="2"/>
            <a:r>
              <a:rPr lang="en-US" sz="2000" dirty="0"/>
              <a:t>Vienna, Austria (2019)</a:t>
            </a:r>
          </a:p>
          <a:p>
            <a:pPr lvl="2"/>
            <a:r>
              <a:rPr lang="en-US" sz="2000" dirty="0"/>
              <a:t>Dubrovnik, Croatia (new Hyatt Regency- open 2019)</a:t>
            </a:r>
          </a:p>
          <a:p>
            <a:pPr lvl="2"/>
            <a:r>
              <a:rPr lang="en-US" sz="2000" dirty="0"/>
              <a:t>Marriott Madrid, Spain – Site visit done</a:t>
            </a:r>
          </a:p>
          <a:p>
            <a:pPr lvl="1"/>
            <a:r>
              <a:rPr lang="en-US" sz="2400" dirty="0"/>
              <a:t>Nov</a:t>
            </a:r>
          </a:p>
          <a:p>
            <a:pPr lvl="2"/>
            <a:r>
              <a:rPr lang="en-US" sz="2000" dirty="0"/>
              <a:t>San Diego</a:t>
            </a:r>
          </a:p>
          <a:p>
            <a:pPr lvl="2"/>
            <a:r>
              <a:rPr lang="en-US" sz="2000" dirty="0"/>
              <a:t>Seattle – New Hyatt</a:t>
            </a:r>
          </a:p>
          <a:p>
            <a:pPr lvl="2"/>
            <a:r>
              <a:rPr lang="en-US" sz="2000" dirty="0"/>
              <a:t>New Orleans</a:t>
            </a:r>
          </a:p>
          <a:p>
            <a:pPr lvl="2"/>
            <a:r>
              <a:rPr lang="en-US" sz="2000" dirty="0"/>
              <a:t>Houston Marriott</a:t>
            </a:r>
          </a:p>
          <a:p>
            <a:pPr lvl="2"/>
            <a:r>
              <a:rPr lang="en-US" sz="2000" dirty="0"/>
              <a:t>Union Station, St. Louis</a:t>
            </a:r>
          </a:p>
          <a:p>
            <a:pPr lvl="2"/>
            <a:endParaRPr lang="en-US" sz="2000" dirty="0"/>
          </a:p>
          <a:p>
            <a:endParaRPr lang="en-US" dirty="0"/>
          </a:p>
        </p:txBody>
      </p:sp>
    </p:spTree>
    <p:extLst>
      <p:ext uri="{BB962C8B-B14F-4D97-AF65-F5344CB8AC3E}">
        <p14:creationId xmlns:p14="http://schemas.microsoft.com/office/powerpoint/2010/main" val="3123139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D972A-266D-47D7-9621-650EE58ABC00}"/>
              </a:ext>
            </a:extLst>
          </p:cNvPr>
          <p:cNvSpPr>
            <a:spLocks noGrp="1"/>
          </p:cNvSpPr>
          <p:nvPr>
            <p:ph type="title"/>
          </p:nvPr>
        </p:nvSpPr>
        <p:spPr/>
        <p:txBody>
          <a:bodyPr/>
          <a:lstStyle/>
          <a:p>
            <a:r>
              <a:rPr lang="en-US" dirty="0"/>
              <a:t>Hilton Hawaiian Village, Oahu – Nov 2024</a:t>
            </a:r>
          </a:p>
        </p:txBody>
      </p:sp>
      <p:sp>
        <p:nvSpPr>
          <p:cNvPr id="3" name="Content Placeholder 2">
            <a:extLst>
              <a:ext uri="{FF2B5EF4-FFF2-40B4-BE49-F238E27FC236}">
                <a16:creationId xmlns:a16="http://schemas.microsoft.com/office/drawing/2014/main" id="{C529B808-6974-4431-A088-77E80FC3AC5F}"/>
              </a:ext>
            </a:extLst>
          </p:cNvPr>
          <p:cNvSpPr>
            <a:spLocks noGrp="1"/>
          </p:cNvSpPr>
          <p:nvPr>
            <p:ph idx="1"/>
          </p:nvPr>
        </p:nvSpPr>
        <p:spPr/>
        <p:txBody>
          <a:bodyPr/>
          <a:lstStyle/>
          <a:p>
            <a:r>
              <a:rPr lang="en-US" dirty="0"/>
              <a:t>Still working on potential bid for Nov 2024.</a:t>
            </a:r>
          </a:p>
          <a:p>
            <a:r>
              <a:rPr lang="en-US" dirty="0"/>
              <a:t>(EC November straw poll requested investigation.)</a:t>
            </a:r>
          </a:p>
          <a:p>
            <a:r>
              <a:rPr lang="en-US" dirty="0"/>
              <a:t>IETF had a successful event</a:t>
            </a:r>
          </a:p>
          <a:p>
            <a:r>
              <a:rPr lang="en-US" dirty="0"/>
              <a:t>4000 guestrooms</a:t>
            </a:r>
          </a:p>
          <a:p>
            <a:r>
              <a:rPr lang="en-US" dirty="0"/>
              <a:t>Very large Meeting Space</a:t>
            </a:r>
          </a:p>
          <a:p>
            <a:r>
              <a:rPr lang="en-US" dirty="0"/>
              <a:t>Close to external commercial stuff.</a:t>
            </a:r>
          </a:p>
          <a:p>
            <a:endParaRPr lang="en-US" dirty="0"/>
          </a:p>
        </p:txBody>
      </p:sp>
    </p:spTree>
    <p:extLst>
      <p:ext uri="{BB962C8B-B14F-4D97-AF65-F5344CB8AC3E}">
        <p14:creationId xmlns:p14="http://schemas.microsoft.com/office/powerpoint/2010/main" val="41740980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9E217-3928-429D-9492-FED10983E159}"/>
              </a:ext>
            </a:extLst>
          </p:cNvPr>
          <p:cNvSpPr>
            <a:spLocks noGrp="1"/>
          </p:cNvSpPr>
          <p:nvPr>
            <p:ph type="title"/>
          </p:nvPr>
        </p:nvSpPr>
        <p:spPr/>
        <p:txBody>
          <a:bodyPr/>
          <a:lstStyle/>
          <a:p>
            <a:r>
              <a:rPr lang="en-US" dirty="0"/>
              <a:t>2019 Vienna Discussion</a:t>
            </a:r>
          </a:p>
        </p:txBody>
      </p:sp>
      <p:sp>
        <p:nvSpPr>
          <p:cNvPr id="3" name="Content Placeholder 2">
            <a:extLst>
              <a:ext uri="{FF2B5EF4-FFF2-40B4-BE49-F238E27FC236}">
                <a16:creationId xmlns:a16="http://schemas.microsoft.com/office/drawing/2014/main" id="{7ADE18C4-00B2-4B80-B0DB-D053A1235A82}"/>
              </a:ext>
            </a:extLst>
          </p:cNvPr>
          <p:cNvSpPr>
            <a:spLocks noGrp="1"/>
          </p:cNvSpPr>
          <p:nvPr>
            <p:ph idx="1"/>
          </p:nvPr>
        </p:nvSpPr>
        <p:spPr/>
        <p:txBody>
          <a:bodyPr/>
          <a:lstStyle/>
          <a:p>
            <a:r>
              <a:rPr lang="en-US" dirty="0"/>
              <a:t>Report on Financial analysis</a:t>
            </a:r>
          </a:p>
          <a:p>
            <a:r>
              <a:rPr lang="en-US" dirty="0"/>
              <a:t>Report on potential set of options we can reduce costs with.</a:t>
            </a:r>
          </a:p>
          <a:p>
            <a:r>
              <a:rPr lang="en-US" dirty="0"/>
              <a:t>Need to recognize the income adjustments as well as costs.</a:t>
            </a:r>
          </a:p>
          <a:p>
            <a:r>
              <a:rPr lang="en-US" dirty="0"/>
              <a:t>Presentation to EC - </a:t>
            </a:r>
          </a:p>
        </p:txBody>
      </p:sp>
    </p:spTree>
    <p:extLst>
      <p:ext uri="{BB962C8B-B14F-4D97-AF65-F5344CB8AC3E}">
        <p14:creationId xmlns:p14="http://schemas.microsoft.com/office/powerpoint/2010/main" val="439487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802 Exec Sec Agenda Items</a:t>
            </a:r>
            <a:endParaRPr lang="en-US" dirty="0"/>
          </a:p>
        </p:txBody>
      </p:sp>
      <p:sp>
        <p:nvSpPr>
          <p:cNvPr id="3" name="Content Placeholder 2"/>
          <p:cNvSpPr>
            <a:spLocks noGrp="1"/>
          </p:cNvSpPr>
          <p:nvPr>
            <p:ph idx="1"/>
          </p:nvPr>
        </p:nvSpPr>
        <p:spPr/>
        <p:txBody>
          <a:bodyPr/>
          <a:lstStyle/>
          <a:p>
            <a:r>
              <a:rPr lang="en-US" dirty="0"/>
              <a:t>6.02  II  Current and Future Venue Report</a:t>
            </a:r>
          </a:p>
        </p:txBody>
      </p:sp>
    </p:spTree>
    <p:extLst>
      <p:ext uri="{BB962C8B-B14F-4D97-AF65-F5344CB8AC3E}">
        <p14:creationId xmlns:p14="http://schemas.microsoft.com/office/powerpoint/2010/main" val="3501020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13757" y="457199"/>
            <a:ext cx="8000999" cy="762001"/>
          </a:xfrm>
        </p:spPr>
        <p:txBody>
          <a:bodyPr/>
          <a:lstStyle/>
          <a:p>
            <a:r>
              <a:rPr lang="en-US" sz="3600" dirty="0"/>
              <a:t>Friday Closing EC Plenary</a:t>
            </a:r>
          </a:p>
        </p:txBody>
      </p:sp>
      <p:sp>
        <p:nvSpPr>
          <p:cNvPr id="5" name="Text Placeholder 4"/>
          <p:cNvSpPr>
            <a:spLocks noGrp="1"/>
          </p:cNvSpPr>
          <p:nvPr>
            <p:ph type="body" idx="1"/>
          </p:nvPr>
        </p:nvSpPr>
        <p:spPr>
          <a:xfrm>
            <a:off x="932656" y="1676400"/>
            <a:ext cx="10040144"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4.03 802 Leadership </a:t>
            </a:r>
            <a:r>
              <a:rPr lang="en-US" sz="2800" dirty="0" err="1"/>
              <a:t>Mtg</a:t>
            </a:r>
            <a:r>
              <a:rPr lang="en-US" sz="2800" dirty="0"/>
              <a:t> for July 2018</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4.04: II/MI Future Venue </a:t>
            </a:r>
            <a:r>
              <a:rPr lang="en-US" sz="2800" dirty="0" err="1">
                <a:latin typeface="Arial" panose="020B0604020202020204" pitchFamily="34" charset="0"/>
                <a:ea typeface="Arial Unicode MS" pitchFamily="34" charset="-128"/>
                <a:cs typeface="Arial" panose="020B0604020202020204" pitchFamily="34" charset="0"/>
              </a:rPr>
              <a:t>AdHoc</a:t>
            </a:r>
            <a:r>
              <a:rPr lang="en-US" sz="2800" dirty="0">
                <a:latin typeface="Arial" panose="020B0604020202020204" pitchFamily="34" charset="0"/>
                <a:ea typeface="Arial Unicode MS" pitchFamily="34" charset="-128"/>
                <a:cs typeface="Arial" panose="020B0604020202020204" pitchFamily="34" charset="0"/>
              </a:rPr>
              <a:t> Report and Motions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8.044 II Executive Secretary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8.06 II </a:t>
            </a:r>
            <a:r>
              <a:rPr lang="en-US" sz="2800" dirty="0"/>
              <a:t>Announcement of 802 EC Interim Telecon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a:t>
            </a:r>
            <a:r>
              <a:rPr lang="en-US" sz="2800" b="1" dirty="0"/>
              <a:t>Tuesday 5 June 2018, 1-3pm ET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8.07  II Call for Tutorials for March 2018 Plenary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(8 July 2018</a:t>
            </a:r>
            <a:r>
              <a:rPr lang="en-US" sz="2800" b="1" dirty="0"/>
              <a:t>– Deadline – </a:t>
            </a:r>
            <a:r>
              <a:rPr lang="en-US" sz="2800" dirty="0"/>
              <a:t>24 May 2018)</a:t>
            </a:r>
          </a:p>
        </p:txBody>
      </p:sp>
    </p:spTree>
    <p:extLst>
      <p:ext uri="{BB962C8B-B14F-4D97-AF65-F5344CB8AC3E}">
        <p14:creationId xmlns:p14="http://schemas.microsoft.com/office/powerpoint/2010/main" val="39202329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D7006-9433-4F98-A93B-2417ADC1D763}"/>
              </a:ext>
            </a:extLst>
          </p:cNvPr>
          <p:cNvSpPr>
            <a:spLocks noGrp="1"/>
          </p:cNvSpPr>
          <p:nvPr>
            <p:ph type="title"/>
          </p:nvPr>
        </p:nvSpPr>
        <p:spPr/>
        <p:txBody>
          <a:bodyPr/>
          <a:lstStyle/>
          <a:p>
            <a:r>
              <a:rPr lang="en-US" dirty="0"/>
              <a:t>F4.03 802 Leadership </a:t>
            </a:r>
            <a:r>
              <a:rPr lang="en-US" dirty="0" err="1"/>
              <a:t>Mtg</a:t>
            </a:r>
            <a:r>
              <a:rPr lang="en-US" dirty="0"/>
              <a:t> for July 2018</a:t>
            </a:r>
          </a:p>
        </p:txBody>
      </p:sp>
      <p:sp>
        <p:nvSpPr>
          <p:cNvPr id="3" name="Content Placeholder 2">
            <a:extLst>
              <a:ext uri="{FF2B5EF4-FFF2-40B4-BE49-F238E27FC236}">
                <a16:creationId xmlns:a16="http://schemas.microsoft.com/office/drawing/2014/main" id="{57BD7134-3A0A-4EFC-9821-8BE3848B3211}"/>
              </a:ext>
            </a:extLst>
          </p:cNvPr>
          <p:cNvSpPr>
            <a:spLocks noGrp="1"/>
          </p:cNvSpPr>
          <p:nvPr>
            <p:ph idx="1"/>
          </p:nvPr>
        </p:nvSpPr>
        <p:spPr/>
        <p:txBody>
          <a:bodyPr/>
          <a:lstStyle/>
          <a:p>
            <a:r>
              <a:rPr lang="en-US" dirty="0"/>
              <a:t>San Diego – </a:t>
            </a:r>
          </a:p>
          <a:p>
            <a:pPr lvl="1"/>
            <a:r>
              <a:rPr lang="en-US" dirty="0"/>
              <a:t>Saturday July 14</a:t>
            </a:r>
            <a:r>
              <a:rPr lang="en-US" baseline="30000" dirty="0"/>
              <a:t>th</a:t>
            </a:r>
            <a:endParaRPr lang="en-US" dirty="0"/>
          </a:p>
          <a:p>
            <a:pPr lvl="1"/>
            <a:r>
              <a:rPr lang="en-US" dirty="0"/>
              <a:t>One Day – Saturday 8-5pm</a:t>
            </a:r>
          </a:p>
          <a:p>
            <a:pPr lvl="1"/>
            <a:r>
              <a:rPr lang="en-US" dirty="0"/>
              <a:t>Leadership </a:t>
            </a:r>
            <a:r>
              <a:rPr lang="en-US" dirty="0" err="1"/>
              <a:t>Mtg</a:t>
            </a:r>
            <a:r>
              <a:rPr lang="en-US" dirty="0"/>
              <a:t> – Led by John </a:t>
            </a:r>
            <a:r>
              <a:rPr lang="en-US" dirty="0" err="1"/>
              <a:t>D’Ambrosia</a:t>
            </a:r>
            <a:r>
              <a:rPr lang="en-US" dirty="0"/>
              <a:t>/Glenn Parsons</a:t>
            </a:r>
          </a:p>
          <a:p>
            <a:pPr lvl="1"/>
            <a:r>
              <a:rPr lang="en-US" dirty="0"/>
              <a:t>Call for Topics – Strategic items</a:t>
            </a:r>
          </a:p>
          <a:p>
            <a:pPr lvl="1"/>
            <a:endParaRPr lang="en-US" dirty="0"/>
          </a:p>
          <a:p>
            <a:pPr lvl="1"/>
            <a:endParaRPr lang="en-US" dirty="0"/>
          </a:p>
        </p:txBody>
      </p:sp>
    </p:spTree>
    <p:extLst>
      <p:ext uri="{BB962C8B-B14F-4D97-AF65-F5344CB8AC3E}">
        <p14:creationId xmlns:p14="http://schemas.microsoft.com/office/powerpoint/2010/main" val="16322154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2AC9F-A9B1-4F38-9BF1-0B570E3EFE17}"/>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A0C4B8DD-B556-4216-80B8-085DEEE537B7}"/>
              </a:ext>
            </a:extLst>
          </p:cNvPr>
          <p:cNvSpPr>
            <a:spLocks noGrp="1"/>
          </p:cNvSpPr>
          <p:nvPr>
            <p:ph type="body" idx="1"/>
          </p:nvPr>
        </p:nvSpPr>
        <p:spPr/>
        <p:txBody>
          <a:bodyPr/>
          <a:lstStyle/>
          <a:p>
            <a:r>
              <a:rPr lang="en-US" sz="3600" dirty="0">
                <a:latin typeface="Arial" panose="020B0604020202020204" pitchFamily="34" charset="0"/>
                <a:ea typeface="Arial Unicode MS" pitchFamily="34" charset="-128"/>
                <a:cs typeface="Arial" panose="020B0604020202020204" pitchFamily="34" charset="0"/>
              </a:rPr>
              <a:t>F4.03 Future Venue </a:t>
            </a:r>
            <a:r>
              <a:rPr lang="en-US" sz="3600" dirty="0" err="1">
                <a:latin typeface="Arial" panose="020B0604020202020204" pitchFamily="34" charset="0"/>
                <a:ea typeface="Arial Unicode MS" pitchFamily="34" charset="-128"/>
                <a:cs typeface="Arial" panose="020B0604020202020204" pitchFamily="34" charset="0"/>
              </a:rPr>
              <a:t>AdHoc</a:t>
            </a:r>
            <a:r>
              <a:rPr lang="en-US" sz="3600" dirty="0">
                <a:latin typeface="Arial" panose="020B0604020202020204" pitchFamily="34" charset="0"/>
                <a:ea typeface="Arial Unicode MS" pitchFamily="34" charset="-128"/>
                <a:cs typeface="Arial" panose="020B0604020202020204" pitchFamily="34" charset="0"/>
              </a:rPr>
              <a:t> Report</a:t>
            </a:r>
          </a:p>
          <a:p>
            <a:endParaRPr lang="en-US" dirty="0"/>
          </a:p>
        </p:txBody>
      </p:sp>
    </p:spTree>
    <p:extLst>
      <p:ext uri="{BB962C8B-B14F-4D97-AF65-F5344CB8AC3E}">
        <p14:creationId xmlns:p14="http://schemas.microsoft.com/office/powerpoint/2010/main" val="33019589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Thurs 8 am</a:t>
            </a:r>
          </a:p>
        </p:txBody>
      </p:sp>
      <p:sp>
        <p:nvSpPr>
          <p:cNvPr id="3" name="Content Placeholder 2"/>
          <p:cNvSpPr>
            <a:spLocks noGrp="1"/>
          </p:cNvSpPr>
          <p:nvPr>
            <p:ph idx="1"/>
          </p:nvPr>
        </p:nvSpPr>
        <p:spPr/>
        <p:txBody>
          <a:bodyPr/>
          <a:lstStyle/>
          <a:p>
            <a:r>
              <a:rPr lang="en-US" dirty="0"/>
              <a:t>Agenda:</a:t>
            </a:r>
          </a:p>
          <a:p>
            <a:pPr lvl="1"/>
            <a:r>
              <a:rPr lang="en-US" dirty="0"/>
              <a:t>Start time – 8:00 am</a:t>
            </a:r>
          </a:p>
          <a:p>
            <a:pPr lvl="1"/>
            <a:r>
              <a:rPr lang="en-US" dirty="0"/>
              <a:t>Review Contract responses for 2020 – all approved</a:t>
            </a:r>
          </a:p>
          <a:p>
            <a:pPr lvl="1"/>
            <a:r>
              <a:rPr lang="en-US" dirty="0"/>
              <a:t>Open RFP for 2021 dates - </a:t>
            </a:r>
          </a:p>
          <a:p>
            <a:pPr lvl="1"/>
            <a:r>
              <a:rPr lang="en-US" dirty="0"/>
              <a:t>Hilton Hawaiian Village – 2024</a:t>
            </a:r>
          </a:p>
          <a:p>
            <a:pPr lvl="1"/>
            <a:r>
              <a:rPr lang="en-US" dirty="0"/>
              <a:t>July 2019 - Vienna</a:t>
            </a:r>
          </a:p>
          <a:p>
            <a:pPr lvl="1"/>
            <a:r>
              <a:rPr lang="en-US" dirty="0"/>
              <a:t>End time – 9:00am</a:t>
            </a:r>
          </a:p>
          <a:p>
            <a:pPr lvl="1"/>
            <a:endParaRPr lang="en-US" dirty="0"/>
          </a:p>
          <a:p>
            <a:pPr lvl="1"/>
            <a:endParaRPr lang="en-US" dirty="0"/>
          </a:p>
        </p:txBody>
      </p:sp>
    </p:spTree>
    <p:extLst>
      <p:ext uri="{BB962C8B-B14F-4D97-AF65-F5344CB8AC3E}">
        <p14:creationId xmlns:p14="http://schemas.microsoft.com/office/powerpoint/2010/main" val="22225533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2020 Approved Venues – Contract Status</a:t>
            </a:r>
          </a:p>
        </p:txBody>
      </p:sp>
      <p:sp>
        <p:nvSpPr>
          <p:cNvPr id="4" name="Text Placeholder 3"/>
          <p:cNvSpPr>
            <a:spLocks noGrp="1"/>
          </p:cNvSpPr>
          <p:nvPr>
            <p:ph type="body" idx="1"/>
          </p:nvPr>
        </p:nvSpPr>
        <p:spPr>
          <a:xfrm>
            <a:off x="609601" y="1535113"/>
            <a:ext cx="3352800" cy="639762"/>
          </a:xfrm>
        </p:spPr>
        <p:txBody>
          <a:bodyPr/>
          <a:lstStyle/>
          <a:p>
            <a:r>
              <a:rPr lang="en-US" sz="2000" dirty="0"/>
              <a:t>March 2020</a:t>
            </a:r>
          </a:p>
        </p:txBody>
      </p:sp>
      <p:sp>
        <p:nvSpPr>
          <p:cNvPr id="5" name="Content Placeholder 4"/>
          <p:cNvSpPr>
            <a:spLocks noGrp="1"/>
          </p:cNvSpPr>
          <p:nvPr>
            <p:ph sz="half" idx="2"/>
          </p:nvPr>
        </p:nvSpPr>
        <p:spPr>
          <a:xfrm>
            <a:off x="173183" y="2174875"/>
            <a:ext cx="3789217" cy="949325"/>
          </a:xfrm>
        </p:spPr>
        <p:txBody>
          <a:bodyPr/>
          <a:lstStyle/>
          <a:p>
            <a:pPr fontAlgn="b"/>
            <a:r>
              <a:rPr lang="en-US" dirty="0">
                <a:solidFill>
                  <a:srgbClr val="00B050"/>
                </a:solidFill>
              </a:rPr>
              <a:t>Hilton Atlanta, Atlanta, GA, USA</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July 2020</a:t>
            </a:r>
          </a:p>
        </p:txBody>
      </p:sp>
      <p:sp>
        <p:nvSpPr>
          <p:cNvPr id="7" name="Content Placeholder 6"/>
          <p:cNvSpPr>
            <a:spLocks noGrp="1"/>
          </p:cNvSpPr>
          <p:nvPr>
            <p:ph sz="quarter" idx="4"/>
          </p:nvPr>
        </p:nvSpPr>
        <p:spPr>
          <a:xfrm>
            <a:off x="4017624" y="2198686"/>
            <a:ext cx="3799415" cy="925514"/>
          </a:xfrm>
        </p:spPr>
        <p:txBody>
          <a:bodyPr/>
          <a:lstStyle/>
          <a:p>
            <a:r>
              <a:rPr lang="en-US" dirty="0">
                <a:solidFill>
                  <a:srgbClr val="00B050"/>
                </a:solidFill>
              </a:rPr>
              <a:t>Sheraton Centre Montreal, Montreal, Canada</a:t>
            </a:r>
          </a:p>
        </p:txBody>
      </p:sp>
      <p:sp>
        <p:nvSpPr>
          <p:cNvPr id="8" name="Text Placeholder 5"/>
          <p:cNvSpPr txBox="1">
            <a:spLocks/>
          </p:cNvSpPr>
          <p:nvPr/>
        </p:nvSpPr>
        <p:spPr bwMode="auto">
          <a:xfrm>
            <a:off x="8360248" y="1558924"/>
            <a:ext cx="249343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November 2020</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Marriott Marquis Queen’s Park, Bangkok, Thailand</a:t>
            </a:r>
          </a:p>
          <a:p>
            <a:pPr marL="0" indent="0">
              <a:buNone/>
            </a:pPr>
            <a:endParaRPr lang="en-US" sz="2000" kern="0" dirty="0">
              <a:solidFill>
                <a:srgbClr val="FF0000"/>
              </a:solidFill>
            </a:endParaRPr>
          </a:p>
          <a:p>
            <a:endParaRPr lang="en-US" sz="2000" kern="0" dirty="0"/>
          </a:p>
        </p:txBody>
      </p:sp>
      <p:sp>
        <p:nvSpPr>
          <p:cNvPr id="3" name="TextBox 2"/>
          <p:cNvSpPr txBox="1"/>
          <p:nvPr/>
        </p:nvSpPr>
        <p:spPr>
          <a:xfrm>
            <a:off x="8534400" y="4103688"/>
            <a:ext cx="3500288" cy="2031325"/>
          </a:xfrm>
          <a:prstGeom prst="rect">
            <a:avLst/>
          </a:prstGeom>
          <a:noFill/>
        </p:spPr>
        <p:txBody>
          <a:bodyPr wrap="square" rtlCol="0">
            <a:spAutoFit/>
          </a:bodyPr>
          <a:lstStyle/>
          <a:p>
            <a:r>
              <a:rPr lang="en-US" sz="1400" dirty="0"/>
              <a:t>July 2017 - Motion: Move to approve as the venues for 2020: </a:t>
            </a:r>
          </a:p>
          <a:p>
            <a:r>
              <a:rPr lang="en-US" sz="1400" dirty="0"/>
              <a:t>	March: Hilton Atlanta; </a:t>
            </a:r>
          </a:p>
          <a:p>
            <a:r>
              <a:rPr lang="en-US" sz="1400" dirty="0"/>
              <a:t>	July: Sheraton Centre Montreal;  </a:t>
            </a:r>
          </a:p>
          <a:p>
            <a:r>
              <a:rPr lang="en-US" sz="1400" dirty="0"/>
              <a:t>	November: Marriott Marquis Queen’s Park</a:t>
            </a:r>
          </a:p>
          <a:p>
            <a:r>
              <a:rPr lang="en-US" sz="1400" dirty="0"/>
              <a:t>Moved:  Jon Rosdahl    Second: Bob </a:t>
            </a:r>
            <a:r>
              <a:rPr lang="en-US" sz="1400" dirty="0" err="1"/>
              <a:t>Heile</a:t>
            </a:r>
            <a:r>
              <a:rPr lang="en-US" sz="1400" dirty="0"/>
              <a:t>   Motion passed Unanimously</a:t>
            </a:r>
          </a:p>
        </p:txBody>
      </p:sp>
      <p:sp>
        <p:nvSpPr>
          <p:cNvPr id="10" name="TextBox 9"/>
          <p:cNvSpPr txBox="1"/>
          <p:nvPr/>
        </p:nvSpPr>
        <p:spPr>
          <a:xfrm>
            <a:off x="381000" y="3479710"/>
            <a:ext cx="3636624" cy="2246769"/>
          </a:xfrm>
          <a:prstGeom prst="rect">
            <a:avLst/>
          </a:prstGeom>
          <a:noFill/>
        </p:spPr>
        <p:txBody>
          <a:bodyPr wrap="square" rtlCol="0">
            <a:spAutoFit/>
          </a:bodyPr>
          <a:lstStyle/>
          <a:p>
            <a:r>
              <a:rPr lang="en-US" sz="2000" dirty="0"/>
              <a:t>Problems with Hilton Atlanta – Hyatt O’Hare willing to give the same deal we had in 2018 as an alternative. Recent adjustment may make reasonable deal in Atlanta work out. May want to get</a:t>
            </a:r>
          </a:p>
        </p:txBody>
      </p:sp>
      <p:sp>
        <p:nvSpPr>
          <p:cNvPr id="11" name="TextBox 10">
            <a:extLst>
              <a:ext uri="{FF2B5EF4-FFF2-40B4-BE49-F238E27FC236}">
                <a16:creationId xmlns:a16="http://schemas.microsoft.com/office/drawing/2014/main" id="{7FFDCE1E-FE20-43A0-882D-7C8DFB4125DA}"/>
              </a:ext>
            </a:extLst>
          </p:cNvPr>
          <p:cNvSpPr txBox="1"/>
          <p:nvPr/>
        </p:nvSpPr>
        <p:spPr>
          <a:xfrm>
            <a:off x="8534400" y="3064212"/>
            <a:ext cx="3276600" cy="461665"/>
          </a:xfrm>
          <a:prstGeom prst="rect">
            <a:avLst/>
          </a:prstGeom>
          <a:noFill/>
        </p:spPr>
        <p:txBody>
          <a:bodyPr wrap="square" rtlCol="0">
            <a:spAutoFit/>
          </a:bodyPr>
          <a:lstStyle/>
          <a:p>
            <a:r>
              <a:rPr lang="en-US" dirty="0"/>
              <a:t>Contract executed</a:t>
            </a:r>
          </a:p>
        </p:txBody>
      </p:sp>
      <p:sp>
        <p:nvSpPr>
          <p:cNvPr id="13" name="TextBox 12">
            <a:extLst>
              <a:ext uri="{FF2B5EF4-FFF2-40B4-BE49-F238E27FC236}">
                <a16:creationId xmlns:a16="http://schemas.microsoft.com/office/drawing/2014/main" id="{B3B9A491-7AC3-4CE9-BD4B-360306515272}"/>
              </a:ext>
            </a:extLst>
          </p:cNvPr>
          <p:cNvSpPr txBox="1"/>
          <p:nvPr/>
        </p:nvSpPr>
        <p:spPr>
          <a:xfrm>
            <a:off x="4191000" y="3479710"/>
            <a:ext cx="3886200" cy="3046988"/>
          </a:xfrm>
          <a:prstGeom prst="rect">
            <a:avLst/>
          </a:prstGeom>
          <a:noFill/>
        </p:spPr>
        <p:txBody>
          <a:bodyPr wrap="square" rtlCol="0">
            <a:spAutoFit/>
          </a:bodyPr>
          <a:lstStyle/>
          <a:p>
            <a:r>
              <a:rPr lang="en-US" dirty="0"/>
              <a:t>Option for July 2022 if we get a reduced rate of sub US$200 (</a:t>
            </a:r>
            <a:r>
              <a:rPr lang="en-US" dirty="0" err="1"/>
              <a:t>xchg</a:t>
            </a:r>
            <a:r>
              <a:rPr lang="en-US" dirty="0"/>
              <a:t> rates as of 2018). Would group be willing to accept 2022 to gain Tourism money and reduced rates?</a:t>
            </a:r>
            <a:br>
              <a:rPr lang="en-US" dirty="0"/>
            </a:br>
            <a:r>
              <a:rPr lang="en-US" dirty="0" err="1"/>
              <a:t>Adhoc</a:t>
            </a:r>
            <a:r>
              <a:rPr lang="en-US" dirty="0"/>
              <a:t> – no objection</a:t>
            </a:r>
          </a:p>
        </p:txBody>
      </p:sp>
    </p:spTree>
    <p:extLst>
      <p:ext uri="{BB962C8B-B14F-4D97-AF65-F5344CB8AC3E}">
        <p14:creationId xmlns:p14="http://schemas.microsoft.com/office/powerpoint/2010/main" val="23436377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EAB2F-2D0C-4013-8001-A1FAEF197642}"/>
              </a:ext>
            </a:extLst>
          </p:cNvPr>
          <p:cNvSpPr>
            <a:spLocks noGrp="1"/>
          </p:cNvSpPr>
          <p:nvPr>
            <p:ph type="title"/>
          </p:nvPr>
        </p:nvSpPr>
        <p:spPr/>
        <p:txBody>
          <a:bodyPr/>
          <a:lstStyle/>
          <a:p>
            <a:r>
              <a:rPr lang="en-US" dirty="0"/>
              <a:t>Motion</a:t>
            </a:r>
          </a:p>
        </p:txBody>
      </p:sp>
      <p:sp>
        <p:nvSpPr>
          <p:cNvPr id="7" name="Content Placeholder 6">
            <a:extLst>
              <a:ext uri="{FF2B5EF4-FFF2-40B4-BE49-F238E27FC236}">
                <a16:creationId xmlns:a16="http://schemas.microsoft.com/office/drawing/2014/main" id="{83356C03-35AE-4375-907E-3AD48755CCD4}"/>
              </a:ext>
            </a:extLst>
          </p:cNvPr>
          <p:cNvSpPr>
            <a:spLocks noGrp="1"/>
          </p:cNvSpPr>
          <p:nvPr>
            <p:ph idx="1"/>
          </p:nvPr>
        </p:nvSpPr>
        <p:spPr/>
        <p:txBody>
          <a:bodyPr/>
          <a:lstStyle/>
          <a:p>
            <a:r>
              <a:rPr lang="en-US" dirty="0"/>
              <a:t>Move to approve as the venue for July 2022: </a:t>
            </a:r>
          </a:p>
          <a:p>
            <a:r>
              <a:rPr lang="en-US" dirty="0"/>
              <a:t>Sheraton Centre Montreal, Montreal, Canada;  </a:t>
            </a:r>
          </a:p>
          <a:p>
            <a:r>
              <a:rPr lang="en-US" dirty="0"/>
              <a:t>	</a:t>
            </a:r>
          </a:p>
          <a:p>
            <a:r>
              <a:rPr lang="en-US" dirty="0"/>
              <a:t>Moved:  Jon Rosdahl    Second: David Law</a:t>
            </a:r>
          </a:p>
          <a:p>
            <a:r>
              <a:rPr lang="en-US" dirty="0"/>
              <a:t>Motion: Unanimous</a:t>
            </a:r>
          </a:p>
        </p:txBody>
      </p:sp>
    </p:spTree>
    <p:extLst>
      <p:ext uri="{BB962C8B-B14F-4D97-AF65-F5344CB8AC3E}">
        <p14:creationId xmlns:p14="http://schemas.microsoft.com/office/powerpoint/2010/main" val="31125777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2021 Plenary – Open RFP  </a:t>
            </a:r>
          </a:p>
        </p:txBody>
      </p:sp>
      <p:sp>
        <p:nvSpPr>
          <p:cNvPr id="3" name="Content Placeholder 2"/>
          <p:cNvSpPr>
            <a:spLocks noGrp="1"/>
          </p:cNvSpPr>
          <p:nvPr>
            <p:ph sz="half" idx="2"/>
          </p:nvPr>
        </p:nvSpPr>
        <p:spPr>
          <a:xfrm>
            <a:off x="609600" y="1535112"/>
            <a:ext cx="5386917" cy="4591051"/>
          </a:xfrm>
        </p:spPr>
        <p:txBody>
          <a:bodyPr/>
          <a:lstStyle/>
          <a:p>
            <a:r>
              <a:rPr lang="en-US" sz="2400" dirty="0"/>
              <a:t>Open RFP to Major Venues – Fairmont, Hilton, Hyatt, Marriott, etc. 700 attendees</a:t>
            </a:r>
          </a:p>
          <a:p>
            <a:pPr marL="0" indent="0">
              <a:buNone/>
            </a:pPr>
            <a:endParaRPr lang="en-US" sz="2400" dirty="0"/>
          </a:p>
          <a:p>
            <a:r>
              <a:rPr lang="en-US" sz="2400" dirty="0"/>
              <a:t>Possible Targets</a:t>
            </a:r>
          </a:p>
          <a:p>
            <a:pPr lvl="1"/>
            <a:r>
              <a:rPr lang="en-US" sz="2400" dirty="0"/>
              <a:t>March</a:t>
            </a:r>
          </a:p>
          <a:p>
            <a:pPr lvl="2"/>
            <a:r>
              <a:rPr lang="en-US" sz="2000" dirty="0"/>
              <a:t>San Diego</a:t>
            </a:r>
          </a:p>
          <a:p>
            <a:pPr lvl="2"/>
            <a:r>
              <a:rPr lang="en-US" sz="2000" dirty="0"/>
              <a:t>Seattle – New Hyatt</a:t>
            </a:r>
          </a:p>
          <a:p>
            <a:pPr lvl="2"/>
            <a:r>
              <a:rPr lang="en-US" sz="2000" dirty="0"/>
              <a:t> Houston Marriott</a:t>
            </a:r>
          </a:p>
          <a:p>
            <a:pPr lvl="2"/>
            <a:r>
              <a:rPr lang="en-US" sz="2000" dirty="0"/>
              <a:t>Union Station, St. Louis</a:t>
            </a:r>
          </a:p>
        </p:txBody>
      </p:sp>
      <p:sp>
        <p:nvSpPr>
          <p:cNvPr id="6" name="Content Placeholder 5">
            <a:extLst>
              <a:ext uri="{FF2B5EF4-FFF2-40B4-BE49-F238E27FC236}">
                <a16:creationId xmlns:a16="http://schemas.microsoft.com/office/drawing/2014/main" id="{335AAB38-8F91-4AE5-B730-8A5E532CCAE0}"/>
              </a:ext>
            </a:extLst>
          </p:cNvPr>
          <p:cNvSpPr>
            <a:spLocks noGrp="1"/>
          </p:cNvSpPr>
          <p:nvPr>
            <p:ph sz="quarter" idx="4"/>
          </p:nvPr>
        </p:nvSpPr>
        <p:spPr>
          <a:xfrm>
            <a:off x="6193368" y="1535112"/>
            <a:ext cx="5389033" cy="4865687"/>
          </a:xfrm>
        </p:spPr>
        <p:txBody>
          <a:bodyPr/>
          <a:lstStyle/>
          <a:p>
            <a:pPr lvl="1"/>
            <a:r>
              <a:rPr lang="en-US" sz="2400" dirty="0"/>
              <a:t>July</a:t>
            </a:r>
          </a:p>
          <a:p>
            <a:pPr lvl="2"/>
            <a:r>
              <a:rPr lang="en-US" sz="2000" dirty="0" err="1"/>
              <a:t>Estrel</a:t>
            </a:r>
            <a:r>
              <a:rPr lang="en-US" sz="2000" dirty="0"/>
              <a:t> Berlin, Germany (2015/2017)</a:t>
            </a:r>
          </a:p>
          <a:p>
            <a:pPr lvl="2"/>
            <a:r>
              <a:rPr lang="en-US" sz="2000" dirty="0"/>
              <a:t>Vienna, Austria (2019)</a:t>
            </a:r>
          </a:p>
          <a:p>
            <a:pPr lvl="2"/>
            <a:r>
              <a:rPr lang="en-US" sz="2000" dirty="0"/>
              <a:t>Dubrovnik, Croatia (new Hyatt Regency- open 2019)</a:t>
            </a:r>
          </a:p>
          <a:p>
            <a:pPr lvl="2"/>
            <a:r>
              <a:rPr lang="en-US" sz="2000" dirty="0"/>
              <a:t>Marriott Madrid, Spain – Site visit done</a:t>
            </a:r>
          </a:p>
          <a:p>
            <a:pPr lvl="1"/>
            <a:r>
              <a:rPr lang="en-US" sz="2400" dirty="0"/>
              <a:t>Nov</a:t>
            </a:r>
          </a:p>
          <a:p>
            <a:pPr lvl="2"/>
            <a:r>
              <a:rPr lang="en-US" sz="2000" dirty="0"/>
              <a:t>San Diego</a:t>
            </a:r>
          </a:p>
          <a:p>
            <a:pPr lvl="2"/>
            <a:r>
              <a:rPr lang="en-US" sz="2000" dirty="0"/>
              <a:t>Seattle – New Hyatt</a:t>
            </a:r>
          </a:p>
          <a:p>
            <a:pPr lvl="2"/>
            <a:r>
              <a:rPr lang="en-US" sz="2000" dirty="0"/>
              <a:t>New Orleans</a:t>
            </a:r>
          </a:p>
          <a:p>
            <a:pPr lvl="2"/>
            <a:r>
              <a:rPr lang="en-US" sz="2000" dirty="0"/>
              <a:t>Houston Marriott</a:t>
            </a:r>
          </a:p>
          <a:p>
            <a:pPr lvl="2"/>
            <a:r>
              <a:rPr lang="en-US" sz="2000" dirty="0"/>
              <a:t>Union Station, St. Louis</a:t>
            </a:r>
          </a:p>
          <a:p>
            <a:pPr lvl="2"/>
            <a:endParaRPr lang="en-US" sz="2000" dirty="0"/>
          </a:p>
          <a:p>
            <a:endParaRPr lang="en-US" dirty="0"/>
          </a:p>
        </p:txBody>
      </p:sp>
    </p:spTree>
    <p:extLst>
      <p:ext uri="{BB962C8B-B14F-4D97-AF65-F5344CB8AC3E}">
        <p14:creationId xmlns:p14="http://schemas.microsoft.com/office/powerpoint/2010/main" val="30206684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D972A-266D-47D7-9621-650EE58ABC00}"/>
              </a:ext>
            </a:extLst>
          </p:cNvPr>
          <p:cNvSpPr>
            <a:spLocks noGrp="1"/>
          </p:cNvSpPr>
          <p:nvPr>
            <p:ph type="title"/>
          </p:nvPr>
        </p:nvSpPr>
        <p:spPr/>
        <p:txBody>
          <a:bodyPr/>
          <a:lstStyle/>
          <a:p>
            <a:r>
              <a:rPr lang="en-US" dirty="0"/>
              <a:t>Hilton Hawaiian Village, Oahu – Nov 2024</a:t>
            </a:r>
          </a:p>
        </p:txBody>
      </p:sp>
      <p:sp>
        <p:nvSpPr>
          <p:cNvPr id="3" name="Content Placeholder 2">
            <a:extLst>
              <a:ext uri="{FF2B5EF4-FFF2-40B4-BE49-F238E27FC236}">
                <a16:creationId xmlns:a16="http://schemas.microsoft.com/office/drawing/2014/main" id="{C529B808-6974-4431-A088-77E80FC3AC5F}"/>
              </a:ext>
            </a:extLst>
          </p:cNvPr>
          <p:cNvSpPr>
            <a:spLocks noGrp="1"/>
          </p:cNvSpPr>
          <p:nvPr>
            <p:ph idx="1"/>
          </p:nvPr>
        </p:nvSpPr>
        <p:spPr/>
        <p:txBody>
          <a:bodyPr/>
          <a:lstStyle/>
          <a:p>
            <a:r>
              <a:rPr lang="en-US" dirty="0"/>
              <a:t>Still working on potential bid for Nov 2024.</a:t>
            </a:r>
          </a:p>
          <a:p>
            <a:r>
              <a:rPr lang="en-US" dirty="0"/>
              <a:t>(EC November straw poll requested investigation.)</a:t>
            </a:r>
          </a:p>
          <a:p>
            <a:r>
              <a:rPr lang="en-US" dirty="0"/>
              <a:t>IETF had a successful event</a:t>
            </a:r>
          </a:p>
          <a:p>
            <a:r>
              <a:rPr lang="en-US" dirty="0"/>
              <a:t>4000 guestrooms</a:t>
            </a:r>
          </a:p>
          <a:p>
            <a:r>
              <a:rPr lang="en-US" dirty="0"/>
              <a:t>Very large Meeting Space</a:t>
            </a:r>
          </a:p>
          <a:p>
            <a:r>
              <a:rPr lang="en-US" dirty="0"/>
              <a:t>Close to external commercial stuff.</a:t>
            </a:r>
          </a:p>
          <a:p>
            <a:endParaRPr lang="en-US" dirty="0"/>
          </a:p>
        </p:txBody>
      </p:sp>
    </p:spTree>
    <p:extLst>
      <p:ext uri="{BB962C8B-B14F-4D97-AF65-F5344CB8AC3E}">
        <p14:creationId xmlns:p14="http://schemas.microsoft.com/office/powerpoint/2010/main" val="32798617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9E217-3928-429D-9492-FED10983E159}"/>
              </a:ext>
            </a:extLst>
          </p:cNvPr>
          <p:cNvSpPr>
            <a:spLocks noGrp="1"/>
          </p:cNvSpPr>
          <p:nvPr>
            <p:ph type="title"/>
          </p:nvPr>
        </p:nvSpPr>
        <p:spPr/>
        <p:txBody>
          <a:bodyPr/>
          <a:lstStyle/>
          <a:p>
            <a:r>
              <a:rPr lang="en-US" dirty="0"/>
              <a:t>2019 Vienna Discussion</a:t>
            </a:r>
          </a:p>
        </p:txBody>
      </p:sp>
      <p:sp>
        <p:nvSpPr>
          <p:cNvPr id="3" name="Content Placeholder 2">
            <a:extLst>
              <a:ext uri="{FF2B5EF4-FFF2-40B4-BE49-F238E27FC236}">
                <a16:creationId xmlns:a16="http://schemas.microsoft.com/office/drawing/2014/main" id="{7ADE18C4-00B2-4B80-B0DB-D053A1235A82}"/>
              </a:ext>
            </a:extLst>
          </p:cNvPr>
          <p:cNvSpPr>
            <a:spLocks noGrp="1"/>
          </p:cNvSpPr>
          <p:nvPr>
            <p:ph idx="1"/>
          </p:nvPr>
        </p:nvSpPr>
        <p:spPr/>
        <p:txBody>
          <a:bodyPr/>
          <a:lstStyle/>
          <a:p>
            <a:r>
              <a:rPr lang="en-US" dirty="0"/>
              <a:t>Report on Financial analysis</a:t>
            </a:r>
          </a:p>
          <a:p>
            <a:r>
              <a:rPr lang="en-US" dirty="0"/>
              <a:t>Report on potential set of options we can reduce costs with.</a:t>
            </a:r>
          </a:p>
          <a:p>
            <a:r>
              <a:rPr lang="en-US" dirty="0"/>
              <a:t>Need to recognize that income adjustments as well as cost adjustments.</a:t>
            </a:r>
          </a:p>
          <a:p>
            <a:r>
              <a:rPr lang="en-US" dirty="0"/>
              <a:t>Original Presentation to EC – </a:t>
            </a:r>
          </a:p>
          <a:p>
            <a:pPr lvl="1"/>
            <a:r>
              <a:rPr lang="en-US" dirty="0"/>
              <a:t>3 Venues were the target in 2013 – Vienna (next slide)., Copenhagen, Gothenburg</a:t>
            </a:r>
          </a:p>
        </p:txBody>
      </p:sp>
    </p:spTree>
    <p:extLst>
      <p:ext uri="{BB962C8B-B14F-4D97-AF65-F5344CB8AC3E}">
        <p14:creationId xmlns:p14="http://schemas.microsoft.com/office/powerpoint/2010/main" val="39483359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05000" y="533400"/>
            <a:ext cx="8229600" cy="792162"/>
          </a:xfrm>
        </p:spPr>
        <p:txBody>
          <a:bodyPr/>
          <a:lstStyle/>
          <a:p>
            <a:r>
              <a:rPr lang="en-US" sz="1800" dirty="0"/>
              <a:t>Proposed Future Venues for IEEE 802 Plenary Sessions </a:t>
            </a:r>
            <a:br>
              <a:rPr lang="en-US" sz="1800" dirty="0"/>
            </a:br>
            <a:r>
              <a:rPr lang="en-US" sz="1800" b="0" dirty="0"/>
              <a:t>Presented at </a:t>
            </a:r>
            <a:r>
              <a:rPr lang="en-US" sz="1800" dirty="0"/>
              <a:t>Caribe Royale, Orlando, FL</a:t>
            </a:r>
            <a:endParaRPr lang="en-US" sz="1800" b="0" dirty="0"/>
          </a:p>
        </p:txBody>
      </p:sp>
      <p:sp>
        <p:nvSpPr>
          <p:cNvPr id="5" name="Content Placeholder 4"/>
          <p:cNvSpPr>
            <a:spLocks noGrp="1"/>
          </p:cNvSpPr>
          <p:nvPr>
            <p:ph idx="1"/>
          </p:nvPr>
        </p:nvSpPr>
        <p:spPr>
          <a:xfrm>
            <a:off x="1066800" y="1325562"/>
            <a:ext cx="10287000" cy="5075238"/>
          </a:xfrm>
        </p:spPr>
        <p:txBody>
          <a:bodyPr/>
          <a:lstStyle/>
          <a:p>
            <a:pPr marL="0" indent="0" algn="ctr"/>
            <a:r>
              <a:rPr lang="en-US" sz="2000" dirty="0">
                <a:solidFill>
                  <a:srgbClr val="0000FF"/>
                </a:solidFill>
              </a:rPr>
              <a:t>Vienna, Austria</a:t>
            </a:r>
          </a:p>
          <a:p>
            <a:pPr marL="0" indent="0" algn="ctr"/>
            <a:r>
              <a:rPr lang="en-US" sz="2000" dirty="0">
                <a:solidFill>
                  <a:srgbClr val="0000FF"/>
                </a:solidFill>
              </a:rPr>
              <a:t>Vienna Conference Center &amp; 3 Hotels</a:t>
            </a:r>
          </a:p>
          <a:p>
            <a:r>
              <a:rPr lang="en-US" sz="2000" dirty="0"/>
              <a:t>NUMBER OF MEETING ROOMS:   ~47+ </a:t>
            </a:r>
          </a:p>
          <a:p>
            <a:r>
              <a:rPr lang="en-US" sz="2000" cap="all" dirty="0"/>
              <a:t>Estimated Function Space Cost</a:t>
            </a:r>
            <a:r>
              <a:rPr lang="en-US" sz="2000" dirty="0"/>
              <a:t>:  t.b.d.  (~~ € 275K =  US$355K)</a:t>
            </a:r>
          </a:p>
          <a:p>
            <a:r>
              <a:rPr lang="en-US" sz="2000" dirty="0"/>
              <a:t>AV AVAILABLE:  Yes, AV services on-site</a:t>
            </a:r>
          </a:p>
          <a:p>
            <a:r>
              <a:rPr lang="en-US" sz="2000" dirty="0"/>
              <a:t>NETWORK AVAILABLE:  Yes, both Wired &amp; Wireless network with Internet Access</a:t>
            </a:r>
          </a:p>
          <a:p>
            <a:r>
              <a:rPr lang="en-US" sz="2000" dirty="0"/>
              <a:t>GUEST ROOM BLOCK RECOMMENDED (Y/N):  Yes,  500-600 rooms of 1040</a:t>
            </a:r>
          </a:p>
          <a:p>
            <a:r>
              <a:rPr lang="en-US" sz="2000" dirty="0"/>
              <a:t>RECOMMENDED HOTEL(S):  3 Hotels within walking distance</a:t>
            </a:r>
          </a:p>
          <a:p>
            <a:r>
              <a:rPr lang="en-US" sz="2000" dirty="0"/>
              <a:t>ESTIMATED ROOM RATE:  ~225. € sngl, ~255. € dbl,  </a:t>
            </a:r>
          </a:p>
          <a:p>
            <a:r>
              <a:rPr lang="en-US" sz="2000" dirty="0"/>
              <a:t>Closest International Airport:  Vienna International</a:t>
            </a:r>
          </a:p>
          <a:p>
            <a:r>
              <a:rPr lang="en-US" sz="2000" dirty="0"/>
              <a:t>Secondary Transportation Required: bus or taxi</a:t>
            </a:r>
          </a:p>
          <a:p>
            <a:r>
              <a:rPr lang="en-US" sz="2000" dirty="0"/>
              <a:t>Business Currency &amp; Estimated Exchange Rate:  € (=$1.29) </a:t>
            </a:r>
          </a:p>
          <a:p>
            <a:r>
              <a:rPr lang="en-US" sz="2000" dirty="0"/>
              <a:t>Incentives (Government, Trade, Tourism etc.):  t.b.d. none at this time</a:t>
            </a:r>
          </a:p>
          <a:p>
            <a:endParaRPr lang="en-US" sz="2000" dirty="0"/>
          </a:p>
          <a:p>
            <a:endParaRPr lang="en-US" sz="2000" dirty="0"/>
          </a:p>
        </p:txBody>
      </p:sp>
      <p:sp>
        <p:nvSpPr>
          <p:cNvPr id="2" name="TextBox 1">
            <a:extLst>
              <a:ext uri="{FF2B5EF4-FFF2-40B4-BE49-F238E27FC236}">
                <a16:creationId xmlns:a16="http://schemas.microsoft.com/office/drawing/2014/main" id="{EECE8D60-0811-4FD3-B3B4-2D138F0AFEDC}"/>
              </a:ext>
            </a:extLst>
          </p:cNvPr>
          <p:cNvSpPr txBox="1"/>
          <p:nvPr/>
        </p:nvSpPr>
        <p:spPr>
          <a:xfrm>
            <a:off x="838200" y="762000"/>
            <a:ext cx="2286000" cy="830997"/>
          </a:xfrm>
          <a:prstGeom prst="rect">
            <a:avLst/>
          </a:prstGeom>
          <a:noFill/>
        </p:spPr>
        <p:txBody>
          <a:bodyPr wrap="square" rtlCol="0">
            <a:spAutoFit/>
          </a:bodyPr>
          <a:lstStyle/>
          <a:p>
            <a:r>
              <a:rPr lang="en-US" sz="1600" b="1" dirty="0">
                <a:solidFill>
                  <a:srgbClr val="FF0000"/>
                </a:solidFill>
              </a:rPr>
              <a:t>Originally Presented March 2013 – slide 14 – EC-13/12r4</a:t>
            </a:r>
          </a:p>
        </p:txBody>
      </p:sp>
    </p:spTree>
    <p:extLst>
      <p:ext uri="{BB962C8B-B14F-4D97-AF65-F5344CB8AC3E}">
        <p14:creationId xmlns:p14="http://schemas.microsoft.com/office/powerpoint/2010/main" val="3335410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5.142 Current and Future Venue Report</a:t>
            </a:r>
            <a:endParaRPr lang="en-US" dirty="0"/>
          </a:p>
        </p:txBody>
      </p:sp>
      <p:sp>
        <p:nvSpPr>
          <p:cNvPr id="3" name="Content Placeholder 2"/>
          <p:cNvSpPr>
            <a:spLocks noGrp="1"/>
          </p:cNvSpPr>
          <p:nvPr>
            <p:ph idx="1"/>
          </p:nvPr>
        </p:nvSpPr>
        <p:spPr/>
        <p:txBody>
          <a:bodyPr/>
          <a:lstStyle/>
          <a:p>
            <a:r>
              <a:rPr lang="en-US" dirty="0"/>
              <a:t>IEEE 802 Things to Know– Thanks Face to Face Events</a:t>
            </a:r>
          </a:p>
          <a:p>
            <a:pPr lvl="1"/>
            <a:r>
              <a:rPr lang="en-US" dirty="0"/>
              <a:t>Emailed to all registered attendees</a:t>
            </a:r>
          </a:p>
        </p:txBody>
      </p:sp>
    </p:spTree>
    <p:extLst>
      <p:ext uri="{BB962C8B-B14F-4D97-AF65-F5344CB8AC3E}">
        <p14:creationId xmlns:p14="http://schemas.microsoft.com/office/powerpoint/2010/main" val="12697486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DBEB3-28B3-4E9C-BBF8-A2E60C709A00}"/>
              </a:ext>
            </a:extLst>
          </p:cNvPr>
          <p:cNvSpPr>
            <a:spLocks noGrp="1"/>
          </p:cNvSpPr>
          <p:nvPr>
            <p:ph type="title"/>
          </p:nvPr>
        </p:nvSpPr>
        <p:spPr/>
        <p:txBody>
          <a:bodyPr/>
          <a:lstStyle/>
          <a:p>
            <a:r>
              <a:rPr lang="en-US" dirty="0"/>
              <a:t>From June 2015 EC Interim Telecon</a:t>
            </a:r>
          </a:p>
        </p:txBody>
      </p:sp>
      <p:sp>
        <p:nvSpPr>
          <p:cNvPr id="3" name="Content Placeholder 2">
            <a:extLst>
              <a:ext uri="{FF2B5EF4-FFF2-40B4-BE49-F238E27FC236}">
                <a16:creationId xmlns:a16="http://schemas.microsoft.com/office/drawing/2014/main" id="{EE3B433D-236C-4C8E-81CE-D8F22950FBB7}"/>
              </a:ext>
            </a:extLst>
          </p:cNvPr>
          <p:cNvSpPr>
            <a:spLocks noGrp="1"/>
          </p:cNvSpPr>
          <p:nvPr>
            <p:ph idx="1"/>
          </p:nvPr>
        </p:nvSpPr>
        <p:spPr>
          <a:xfrm>
            <a:off x="334433" y="1341438"/>
            <a:ext cx="10972800" cy="5059362"/>
          </a:xfrm>
        </p:spPr>
        <p:txBody>
          <a:bodyPr/>
          <a:lstStyle/>
          <a:p>
            <a:r>
              <a:rPr lang="en-US" sz="2800" dirty="0"/>
              <a:t>Motion #2</a:t>
            </a:r>
          </a:p>
          <a:p>
            <a:r>
              <a:rPr lang="en-US" sz="2800" dirty="0"/>
              <a:t>Select Vienna, Austria </a:t>
            </a:r>
            <a:r>
              <a:rPr lang="en-US" sz="2800" dirty="0" err="1"/>
              <a:t>Austria</a:t>
            </a:r>
            <a:r>
              <a:rPr lang="en-US" sz="2800" dirty="0"/>
              <a:t> Center Vienna (ACV) &amp; 4 Hotels (3 to 5 Stars) as the site of the 2019 July 14-19</a:t>
            </a:r>
          </a:p>
          <a:p>
            <a:r>
              <a:rPr lang="en-US" sz="2800" dirty="0"/>
              <a:t>IEEE 802 Plenary; and authorize the IEEE 802 Executive Secretary to finalize the formal contract and submit for execution by the IEEE procurement group.</a:t>
            </a:r>
          </a:p>
          <a:p>
            <a:r>
              <a:rPr lang="en-US" sz="2800" dirty="0"/>
              <a:t>Moved Rosdahl      - Second Stephens</a:t>
            </a:r>
          </a:p>
          <a:p>
            <a:r>
              <a:rPr lang="en-US" sz="2800" dirty="0"/>
              <a:t>Results 9 -1 -3   Motion Passes</a:t>
            </a:r>
          </a:p>
          <a:p>
            <a:r>
              <a:rPr lang="en-US" sz="2800" dirty="0"/>
              <a:t>Reference Agenda Item #4.00</a:t>
            </a:r>
          </a:p>
        </p:txBody>
      </p:sp>
    </p:spTree>
    <p:extLst>
      <p:ext uri="{BB962C8B-B14F-4D97-AF65-F5344CB8AC3E}">
        <p14:creationId xmlns:p14="http://schemas.microsoft.com/office/powerpoint/2010/main" val="34678771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04814"/>
            <a:ext cx="8229600" cy="738187"/>
          </a:xfrm>
        </p:spPr>
        <p:txBody>
          <a:bodyPr/>
          <a:lstStyle/>
          <a:p>
            <a:r>
              <a:rPr lang="en-US" b="1" dirty="0"/>
              <a:t>Future Venue Insight</a:t>
            </a:r>
          </a:p>
        </p:txBody>
      </p:sp>
      <p:sp>
        <p:nvSpPr>
          <p:cNvPr id="3" name="Content Placeholder 2"/>
          <p:cNvSpPr>
            <a:spLocks noGrp="1"/>
          </p:cNvSpPr>
          <p:nvPr>
            <p:ph idx="1"/>
          </p:nvPr>
        </p:nvSpPr>
        <p:spPr>
          <a:xfrm>
            <a:off x="1066800" y="1371600"/>
            <a:ext cx="10439400" cy="4800601"/>
          </a:xfrm>
        </p:spPr>
        <p:txBody>
          <a:bodyPr/>
          <a:lstStyle/>
          <a:p>
            <a:r>
              <a:rPr lang="en-US" sz="2400" dirty="0"/>
              <a:t>Future 802 Plenary Sessions:</a:t>
            </a:r>
          </a:p>
          <a:p>
            <a:pPr lvl="1"/>
            <a:r>
              <a:rPr lang="en-US" sz="2400" dirty="0"/>
              <a:t>July 2018       Manchester Grand Hyatt – San Diego</a:t>
            </a:r>
          </a:p>
          <a:p>
            <a:pPr lvl="1"/>
            <a:r>
              <a:rPr lang="en-US" sz="2400" dirty="0"/>
              <a:t>Nov 2018       Bangkok, Thailand</a:t>
            </a:r>
          </a:p>
          <a:p>
            <a:pPr lvl="1"/>
            <a:endParaRPr lang="en-US" sz="2400" dirty="0"/>
          </a:p>
          <a:p>
            <a:r>
              <a:rPr lang="en-US" sz="2400" dirty="0"/>
              <a:t>Contract Status doc 802 EC-16/66r2:</a:t>
            </a:r>
          </a:p>
          <a:p>
            <a:pPr marL="400050" lvl="1" indent="0">
              <a:buNone/>
            </a:pPr>
            <a:r>
              <a:rPr lang="en-US" sz="2000" dirty="0">
                <a:hlinkClick r:id="rId2"/>
              </a:rPr>
              <a:t>https://mentor.ieee.org/802-ec/dcn/16/ec-16-0066-02-00EC-802-plenary-future-venue-contract-status.xlsx</a:t>
            </a:r>
            <a:r>
              <a:rPr lang="en-US" sz="2000" dirty="0"/>
              <a:t> </a:t>
            </a:r>
          </a:p>
        </p:txBody>
      </p:sp>
    </p:spTree>
    <p:extLst>
      <p:ext uri="{BB962C8B-B14F-4D97-AF65-F5344CB8AC3E}">
        <p14:creationId xmlns:p14="http://schemas.microsoft.com/office/powerpoint/2010/main" val="5477167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802 Plenary July 2018</a:t>
            </a:r>
          </a:p>
        </p:txBody>
      </p:sp>
      <p:sp>
        <p:nvSpPr>
          <p:cNvPr id="3" name="Content Placeholder 2"/>
          <p:cNvSpPr>
            <a:spLocks noGrp="1"/>
          </p:cNvSpPr>
          <p:nvPr>
            <p:ph idx="1"/>
          </p:nvPr>
        </p:nvSpPr>
        <p:spPr>
          <a:xfrm>
            <a:off x="1066800" y="1341438"/>
            <a:ext cx="10515600" cy="4388894"/>
          </a:xfrm>
        </p:spPr>
        <p:txBody>
          <a:bodyPr>
            <a:normAutofit/>
          </a:bodyPr>
          <a:lstStyle/>
          <a:p>
            <a:r>
              <a:rPr lang="en-US" sz="3600" dirty="0"/>
              <a:t>Save the Date: </a:t>
            </a:r>
            <a:r>
              <a:rPr lang="en-US" sz="3600" b="1" dirty="0"/>
              <a:t>July 8 -13 – </a:t>
            </a:r>
            <a:r>
              <a:rPr lang="en-GB" sz="3600" dirty="0"/>
              <a:t>San Diego, CA, USA </a:t>
            </a:r>
          </a:p>
          <a:p>
            <a:endParaRPr lang="en-US" sz="3600" dirty="0"/>
          </a:p>
          <a:p>
            <a:r>
              <a:rPr lang="en-US" sz="3600" dirty="0"/>
              <a:t>Registration target to open: </a:t>
            </a:r>
            <a:r>
              <a:rPr lang="en-US" sz="3600" dirty="0" err="1"/>
              <a:t>Mid April</a:t>
            </a:r>
            <a:endParaRPr lang="en-US" sz="3600" dirty="0"/>
          </a:p>
          <a:p>
            <a:r>
              <a:rPr lang="en-US" sz="3600" dirty="0"/>
              <a:t>Hotel Information: </a:t>
            </a:r>
          </a:p>
          <a:p>
            <a:pPr marL="914400" lvl="2" indent="0">
              <a:buNone/>
            </a:pPr>
            <a:r>
              <a:rPr lang="en-GB" sz="3200" dirty="0"/>
              <a:t>Manchester Grand Hyatt, </a:t>
            </a:r>
          </a:p>
          <a:p>
            <a:pPr marL="914400" lvl="2" indent="0">
              <a:buNone/>
            </a:pPr>
            <a:r>
              <a:rPr lang="en-GB" sz="3200" dirty="0"/>
              <a:t>San Diego, CA, USA </a:t>
            </a:r>
          </a:p>
        </p:txBody>
      </p:sp>
    </p:spTree>
    <p:extLst>
      <p:ext uri="{BB962C8B-B14F-4D97-AF65-F5344CB8AC3E}">
        <p14:creationId xmlns:p14="http://schemas.microsoft.com/office/powerpoint/2010/main" val="483496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43FC4-BF0A-46BC-AC85-0A0A0FE54EEA}"/>
              </a:ext>
            </a:extLst>
          </p:cNvPr>
          <p:cNvSpPr>
            <a:spLocks noGrp="1"/>
          </p:cNvSpPr>
          <p:nvPr>
            <p:ph type="title"/>
          </p:nvPr>
        </p:nvSpPr>
        <p:spPr/>
        <p:txBody>
          <a:bodyPr/>
          <a:lstStyle/>
          <a:p>
            <a:r>
              <a:rPr lang="en-US" sz="3200" dirty="0"/>
              <a:t>Information: Hyatt Regency Orange County, California</a:t>
            </a:r>
          </a:p>
        </p:txBody>
      </p:sp>
      <p:sp>
        <p:nvSpPr>
          <p:cNvPr id="3" name="Content Placeholder 2">
            <a:extLst>
              <a:ext uri="{FF2B5EF4-FFF2-40B4-BE49-F238E27FC236}">
                <a16:creationId xmlns:a16="http://schemas.microsoft.com/office/drawing/2014/main" id="{AFB73EA7-5268-40B5-B1D7-F2474EA1EE13}"/>
              </a:ext>
            </a:extLst>
          </p:cNvPr>
          <p:cNvSpPr>
            <a:spLocks noGrp="1"/>
          </p:cNvSpPr>
          <p:nvPr>
            <p:ph idx="1"/>
          </p:nvPr>
        </p:nvSpPr>
        <p:spPr>
          <a:xfrm>
            <a:off x="334433" y="1341438"/>
            <a:ext cx="11628967" cy="5211762"/>
          </a:xfrm>
        </p:spPr>
        <p:txBody>
          <a:bodyPr/>
          <a:lstStyle/>
          <a:p>
            <a:r>
              <a:rPr lang="en-US" dirty="0"/>
              <a:t>IEEE Discounted Corporate Rate- $158 w/ complimentary standard Internet </a:t>
            </a:r>
          </a:p>
          <a:p>
            <a:r>
              <a:rPr lang="en-US" dirty="0"/>
              <a:t>To book this rate, visit www.orangecounty.regency.hyatt.com, enter your dates and click on the “Special Rates” link. Enter your Corporate Rate (CR) number “98789” in the “Corporate or Group Code” box and hit “Check Availability”. Or you can call Hyatt Reservations at 800-233-1234 and request the “IEEE” rate. This rate is valid through 4/30/18. </a:t>
            </a:r>
          </a:p>
          <a:p>
            <a:endParaRPr lang="en-US" dirty="0"/>
          </a:p>
          <a:p>
            <a:r>
              <a:rPr lang="en-US" dirty="0"/>
              <a:t>Flyer sent to the Stds-802-All reflector.</a:t>
            </a:r>
          </a:p>
        </p:txBody>
      </p:sp>
    </p:spTree>
    <p:extLst>
      <p:ext uri="{BB962C8B-B14F-4D97-AF65-F5344CB8AC3E}">
        <p14:creationId xmlns:p14="http://schemas.microsoft.com/office/powerpoint/2010/main" val="11315992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449263">
              <a:buClr>
                <a:srgbClr val="000000"/>
              </a:buClr>
              <a:buSzPct val="100000"/>
              <a:defRPr/>
            </a:pPr>
            <a:r>
              <a:rPr lang="en-US" sz="2800" b="1" dirty="0"/>
              <a:t> *F8.045</a:t>
            </a:r>
            <a:r>
              <a:rPr lang="en-US" sz="2800" b="1" dirty="0">
                <a:solidFill>
                  <a:srgbClr val="000000"/>
                </a:solidFill>
              </a:rPr>
              <a:t> Executive Secretary report</a:t>
            </a:r>
          </a:p>
          <a:p>
            <a:r>
              <a:rPr lang="en-US" sz="2800" b="1" dirty="0"/>
              <a:t>LMSC 802 – P&amp;P list of major duties</a:t>
            </a:r>
            <a:r>
              <a:rPr lang="en-US" sz="2800" dirty="0"/>
              <a:t>:</a:t>
            </a:r>
          </a:p>
        </p:txBody>
      </p:sp>
      <p:sp>
        <p:nvSpPr>
          <p:cNvPr id="3" name="Content Placeholder 2"/>
          <p:cNvSpPr>
            <a:spLocks noGrp="1"/>
          </p:cNvSpPr>
          <p:nvPr>
            <p:ph idx="1"/>
          </p:nvPr>
        </p:nvSpPr>
        <p:spPr>
          <a:xfrm>
            <a:off x="1066800" y="1371601"/>
            <a:ext cx="9982200" cy="5103813"/>
          </a:xfrm>
        </p:spPr>
        <p:txBody>
          <a:bodyPr/>
          <a:lstStyle/>
          <a:p>
            <a:pPr marL="857250" lvl="1" indent="-457200">
              <a:buAutoNum type="arabicPeriod"/>
            </a:pPr>
            <a:r>
              <a:rPr lang="en-US" dirty="0"/>
              <a:t>Oversee Venue selection –</a:t>
            </a:r>
          </a:p>
          <a:p>
            <a:pPr marL="857250" lvl="1" indent="-457200">
              <a:buFont typeface="Times New Roman" pitchFamily="16" charset="0"/>
              <a:buAutoNum type="arabicPeriod"/>
            </a:pPr>
            <a:r>
              <a:rPr lang="en-US" dirty="0"/>
              <a:t>Present summaries of venue options.</a:t>
            </a:r>
          </a:p>
          <a:p>
            <a:pPr marL="857250" lvl="1" indent="-457200">
              <a:buAutoNum type="arabicPeriod"/>
            </a:pPr>
            <a:r>
              <a:rPr lang="en-US" dirty="0"/>
              <a:t>Oversee activities related to facilities and services</a:t>
            </a:r>
          </a:p>
          <a:p>
            <a:pPr marL="857250" lvl="1" indent="-457200">
              <a:buAutoNum type="arabicPeriod"/>
            </a:pPr>
            <a:r>
              <a:rPr lang="en-US" dirty="0"/>
              <a:t>Carry out Duties of Treasurer if Treasurer unavailable</a:t>
            </a:r>
          </a:p>
          <a:p>
            <a:pPr marL="400050" lvl="1" indent="0">
              <a:buNone/>
            </a:pPr>
            <a:endParaRPr lang="en-US" sz="1400" dirty="0"/>
          </a:p>
          <a:p>
            <a:pPr marL="457200" indent="-457200"/>
            <a:r>
              <a:rPr lang="en-US" dirty="0"/>
              <a:t>Chairs Guideline list of major duties:</a:t>
            </a:r>
          </a:p>
          <a:p>
            <a:pPr lvl="1"/>
            <a:r>
              <a:rPr lang="en-US" dirty="0"/>
              <a:t>1) 802 Meetings: Efficiency Improvement</a:t>
            </a:r>
          </a:p>
          <a:p>
            <a:pPr lvl="1"/>
            <a:r>
              <a:rPr lang="en-US" dirty="0"/>
              <a:t>2) 802 Plenary Sessions: Facilities and Services</a:t>
            </a:r>
          </a:p>
          <a:p>
            <a:pPr lvl="1"/>
            <a:r>
              <a:rPr lang="en-US" dirty="0"/>
              <a:t>3) IEEE 802 Registration Database</a:t>
            </a:r>
          </a:p>
          <a:p>
            <a:pPr lvl="1"/>
            <a:r>
              <a:rPr lang="en-US" dirty="0"/>
              <a:t>4) Assist IEEE 802 Treasurer</a:t>
            </a:r>
          </a:p>
        </p:txBody>
      </p:sp>
    </p:spTree>
    <p:extLst>
      <p:ext uri="{BB962C8B-B14F-4D97-AF65-F5344CB8AC3E}">
        <p14:creationId xmlns:p14="http://schemas.microsoft.com/office/powerpoint/2010/main" val="15443036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698" y="343693"/>
            <a:ext cx="7772400" cy="914400"/>
          </a:xfrm>
        </p:spPr>
        <p:txBody>
          <a:bodyPr/>
          <a:lstStyle/>
          <a:p>
            <a:r>
              <a:rPr lang="en-US" sz="2800" b="1" dirty="0"/>
              <a:t>F8.05 – Announcement of 802 EC Interim Telecon (Tuesday 5 June 2018, 1-3pm ET)</a:t>
            </a:r>
          </a:p>
        </p:txBody>
      </p:sp>
      <p:sp>
        <p:nvSpPr>
          <p:cNvPr id="3" name="Content Placeholder 2"/>
          <p:cNvSpPr>
            <a:spLocks noGrp="1"/>
          </p:cNvSpPr>
          <p:nvPr>
            <p:ph idx="1"/>
          </p:nvPr>
        </p:nvSpPr>
        <p:spPr>
          <a:xfrm>
            <a:off x="685800" y="1371600"/>
            <a:ext cx="11277600" cy="5181600"/>
          </a:xfrm>
        </p:spPr>
        <p:txBody>
          <a:bodyPr/>
          <a:lstStyle/>
          <a:p>
            <a:r>
              <a:rPr lang="en-US" sz="2000" dirty="0"/>
              <a:t>Agenda for Interim EC meeting                       – </a:t>
            </a:r>
            <a:r>
              <a:rPr lang="en-US" sz="2000" b="1" dirty="0">
                <a:solidFill>
                  <a:schemeClr val="accent6">
                    <a:lumMod val="50000"/>
                  </a:schemeClr>
                </a:solidFill>
              </a:rPr>
              <a:t>Tuesday 5 June 2018 1-3PM ET</a:t>
            </a:r>
          </a:p>
          <a:p>
            <a:r>
              <a:rPr lang="en-US" sz="2000" dirty="0"/>
              <a:t>Initial Proposed Draft Agenda</a:t>
            </a:r>
          </a:p>
          <a:p>
            <a:pPr marL="800100" lvl="1" indent="-342900">
              <a:buAutoNum type="arabicPeriod"/>
            </a:pPr>
            <a:r>
              <a:rPr lang="en-US" sz="2000" dirty="0"/>
              <a:t>Welcome/Intro/Approve Agenda 	        				- Nikolich           5 min </a:t>
            </a:r>
          </a:p>
          <a:p>
            <a:pPr marL="800100" lvl="1" indent="-342900">
              <a:buAutoNum type="arabicPeriod"/>
            </a:pPr>
            <a:r>
              <a:rPr lang="en-US" sz="2000" dirty="0"/>
              <a:t>Report: EC Action Item Summary					- </a:t>
            </a:r>
            <a:r>
              <a:rPr lang="en-US" sz="2000" dirty="0" err="1"/>
              <a:t>D’Ambrosia</a:t>
            </a:r>
            <a:r>
              <a:rPr lang="en-US" sz="2000" dirty="0"/>
              <a:t> 	10 min</a:t>
            </a:r>
          </a:p>
          <a:p>
            <a:pPr marL="800100" lvl="1" indent="-342900">
              <a:buAutoNum type="arabicPeriod"/>
            </a:pPr>
            <a:r>
              <a:rPr lang="en-US" sz="2000" dirty="0"/>
              <a:t>The EC </a:t>
            </a:r>
            <a:r>
              <a:rPr lang="en-US" sz="2000" dirty="0" err="1"/>
              <a:t>AdHoc</a:t>
            </a:r>
            <a:r>
              <a:rPr lang="en-US" sz="2000" dirty="0"/>
              <a:t> 							- Marks		15 min</a:t>
            </a:r>
          </a:p>
          <a:p>
            <a:pPr marL="800100" lvl="1" indent="-342900">
              <a:buAutoNum type="arabicPeriod"/>
            </a:pPr>
            <a:r>
              <a:rPr lang="en-US" sz="2000" dirty="0"/>
              <a:t>Venue Issues:</a:t>
            </a:r>
          </a:p>
          <a:p>
            <a:pPr marL="1200150" lvl="2" indent="-342900">
              <a:buAutoNum type="arabicPeriod"/>
            </a:pPr>
            <a:r>
              <a:rPr lang="en-US" sz="2000" dirty="0"/>
              <a:t>Report: July 2018 Plenary Status				- Rosdahl   	3 min</a:t>
            </a:r>
          </a:p>
          <a:p>
            <a:pPr marL="1200150" lvl="2" indent="-342900">
              <a:buAutoNum type="arabicPeriod"/>
            </a:pPr>
            <a:r>
              <a:rPr lang="en-US" sz="2000" dirty="0"/>
              <a:t>Report on 2020 Future Venue Contract status			- Rosdahl           8 min</a:t>
            </a:r>
          </a:p>
          <a:p>
            <a:pPr marL="800100" lvl="1" indent="-342900">
              <a:buAutoNum type="arabicPeriod"/>
            </a:pPr>
            <a:r>
              <a:rPr lang="en-US" sz="2000" dirty="0"/>
              <a:t>Formal Actions – Motions from WG Chairs</a:t>
            </a:r>
          </a:p>
          <a:p>
            <a:pPr marL="800100" lvl="1" indent="-342900">
              <a:buAutoNum type="arabicPeriod"/>
            </a:pPr>
            <a:r>
              <a:rPr lang="en-US" sz="2000" dirty="0"/>
              <a:t>Other Reports from WG Chairs</a:t>
            </a:r>
          </a:p>
          <a:p>
            <a:pPr marL="800100" lvl="1" indent="-342900">
              <a:buAutoNum type="arabicPeriod"/>
            </a:pPr>
            <a:endParaRPr lang="en-US" sz="2000" dirty="0"/>
          </a:p>
          <a:p>
            <a:r>
              <a:rPr lang="en-US" sz="2000" b="1" dirty="0"/>
              <a:t>Per Chairs Guideline – Confirm during the Closing EC Plenary.</a:t>
            </a:r>
          </a:p>
        </p:txBody>
      </p:sp>
    </p:spTree>
    <p:extLst>
      <p:ext uri="{BB962C8B-B14F-4D97-AF65-F5344CB8AC3E}">
        <p14:creationId xmlns:p14="http://schemas.microsoft.com/office/powerpoint/2010/main" val="7134217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8506" y="304801"/>
            <a:ext cx="8229600" cy="979279"/>
          </a:xfrm>
        </p:spPr>
        <p:txBody>
          <a:bodyPr/>
          <a:lstStyle/>
          <a:p>
            <a:r>
              <a:rPr lang="en-US" sz="2800" b="1" dirty="0"/>
              <a:t>*F8.06 – Call for Tutorials for July 2017 Plenary</a:t>
            </a:r>
          </a:p>
        </p:txBody>
      </p:sp>
      <p:sp>
        <p:nvSpPr>
          <p:cNvPr id="7" name="Content Placeholder 6"/>
          <p:cNvSpPr>
            <a:spLocks noGrp="1"/>
          </p:cNvSpPr>
          <p:nvPr>
            <p:ph idx="1"/>
          </p:nvPr>
        </p:nvSpPr>
        <p:spPr>
          <a:xfrm>
            <a:off x="685800" y="1298148"/>
            <a:ext cx="10363200" cy="5178852"/>
          </a:xfrm>
        </p:spPr>
        <p:txBody>
          <a:bodyPr/>
          <a:lstStyle/>
          <a:p>
            <a:r>
              <a:rPr lang="en-US" sz="2400" dirty="0"/>
              <a:t>Tutorials to be held Monday, 8 July 2018</a:t>
            </a:r>
          </a:p>
          <a:p>
            <a:r>
              <a:rPr lang="en-US" sz="2400" dirty="0"/>
              <a:t>Tutorial Request form: </a:t>
            </a:r>
            <a:r>
              <a:rPr lang="en-US" sz="2000" dirty="0">
                <a:hlinkClick r:id="rId3"/>
              </a:rPr>
              <a:t>http://www.ieee802.org/802_tutorials/802_Tutorial_Request_Form.doc</a:t>
            </a:r>
            <a:endParaRPr lang="en-US" sz="2000" dirty="0"/>
          </a:p>
          <a:p>
            <a:endParaRPr lang="en-US" sz="2400" dirty="0"/>
          </a:p>
          <a:p>
            <a:r>
              <a:rPr lang="en-US" sz="2400" dirty="0"/>
              <a:t> As a reminder please refer to Chair's Guidelines section 2.5 Tutorials for the logistics for participating in sponsoring/presenting a Tutorial.</a:t>
            </a:r>
          </a:p>
          <a:p>
            <a:endParaRPr lang="en-US" sz="2400" dirty="0"/>
          </a:p>
          <a:p>
            <a:r>
              <a:rPr lang="en-US" sz="2400" dirty="0"/>
              <a:t>Note that Tutorial times are 80 minutes with 10 minutes to allow for presenters to setup and depart.</a:t>
            </a:r>
          </a:p>
          <a:p>
            <a:endParaRPr lang="en-US" sz="2400" dirty="0"/>
          </a:p>
          <a:p>
            <a:r>
              <a:rPr lang="en-US" sz="2400" dirty="0"/>
              <a:t>All requests for Tutorials must be made by 24 May 2018</a:t>
            </a:r>
          </a:p>
          <a:p>
            <a:endParaRPr lang="en-US" sz="2800" dirty="0"/>
          </a:p>
        </p:txBody>
      </p:sp>
    </p:spTree>
    <p:extLst>
      <p:ext uri="{BB962C8B-B14F-4D97-AF65-F5344CB8AC3E}">
        <p14:creationId xmlns:p14="http://schemas.microsoft.com/office/powerpoint/2010/main" val="3786605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Straw Poll for Returning to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idx="1"/>
          </p:nvPr>
        </p:nvSpPr>
        <p:spPr>
          <a:xfrm>
            <a:off x="334433" y="1341438"/>
            <a:ext cx="10409767" cy="4906962"/>
          </a:xfrm>
        </p:spPr>
        <p:txBody>
          <a:bodyPr/>
          <a:lstStyle/>
          <a:p>
            <a:r>
              <a:rPr lang="en-US" dirty="0"/>
              <a:t>Would you like to return to this venue?</a:t>
            </a:r>
          </a:p>
          <a:p>
            <a:pPr lvl="1"/>
            <a:r>
              <a:rPr lang="en-US" sz="2400" dirty="0"/>
              <a:t>802.3 -- Y: 62   N: 109</a:t>
            </a:r>
          </a:p>
          <a:p>
            <a:pPr lvl="1"/>
            <a:r>
              <a:rPr lang="en-US" sz="2400" dirty="0"/>
              <a:t>802.11 – Y:28   N: 51 </a:t>
            </a:r>
          </a:p>
          <a:p>
            <a:pPr lvl="1"/>
            <a:r>
              <a:rPr lang="en-US" sz="2400" dirty="0"/>
              <a:t>802.15 -   Y:5    N: 18 </a:t>
            </a:r>
          </a:p>
          <a:p>
            <a:pPr lvl="1"/>
            <a:r>
              <a:rPr lang="en-US" sz="2400" dirty="0"/>
              <a:t>802 EC :  y:8   N: 4</a:t>
            </a:r>
            <a:endParaRPr lang="en-US" dirty="0"/>
          </a:p>
          <a:p>
            <a:r>
              <a:rPr lang="en-US" dirty="0"/>
              <a:t>Did you enjoy the social?</a:t>
            </a:r>
          </a:p>
          <a:p>
            <a:pPr lvl="1"/>
            <a:r>
              <a:rPr lang="en-US" sz="2400" dirty="0"/>
              <a:t>802.3   – Y: 65    N: 37   Did Not Attend:  40</a:t>
            </a:r>
          </a:p>
          <a:p>
            <a:pPr lvl="1"/>
            <a:r>
              <a:rPr lang="en-US" sz="2400" dirty="0"/>
              <a:t>802.11 – Y: 26    N: 20    Did Not Attend:  29</a:t>
            </a:r>
          </a:p>
          <a:p>
            <a:pPr lvl="1"/>
            <a:r>
              <a:rPr lang="en-US" sz="2400" dirty="0"/>
              <a:t>802.15  -- Y: 8     N: 2      Did not Attend: 12</a:t>
            </a:r>
          </a:p>
          <a:p>
            <a:pPr lvl="1"/>
            <a:r>
              <a:rPr lang="en-US" sz="2400" dirty="0"/>
              <a:t>802 EC:   Y: 12 N:  1 Did Not Attend: 1</a:t>
            </a:r>
            <a:br>
              <a:rPr lang="en-US" sz="2400" dirty="0"/>
            </a:br>
            <a:endParaRPr lang="en-US" sz="2400" dirty="0"/>
          </a:p>
        </p:txBody>
      </p:sp>
    </p:spTree>
    <p:extLst>
      <p:ext uri="{BB962C8B-B14F-4D97-AF65-F5344CB8AC3E}">
        <p14:creationId xmlns:p14="http://schemas.microsoft.com/office/powerpoint/2010/main" val="448322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t>Network and Wired Cafe </a:t>
            </a:r>
            <a:endParaRPr lang="en-US" sz="4400" b="1" dirty="0"/>
          </a:p>
        </p:txBody>
      </p:sp>
      <p:sp>
        <p:nvSpPr>
          <p:cNvPr id="3" name="Content Placeholder 2"/>
          <p:cNvSpPr>
            <a:spLocks noGrp="1"/>
          </p:cNvSpPr>
          <p:nvPr>
            <p:ph idx="1"/>
          </p:nvPr>
        </p:nvSpPr>
        <p:spPr>
          <a:xfrm>
            <a:off x="334433" y="1341438"/>
            <a:ext cx="10972800" cy="5059362"/>
          </a:xfrm>
        </p:spPr>
        <p:txBody>
          <a:bodyPr/>
          <a:lstStyle/>
          <a:p>
            <a:r>
              <a:rPr lang="en-US" sz="2800" b="1" dirty="0"/>
              <a:t>WIRED CAFÉ</a:t>
            </a:r>
            <a:endParaRPr lang="en-US" sz="2800" dirty="0"/>
          </a:p>
          <a:p>
            <a:pPr lvl="2"/>
            <a:r>
              <a:rPr lang="en-US" sz="2800" dirty="0"/>
              <a:t>Please report any disruption of service in the café to </a:t>
            </a:r>
            <a:r>
              <a:rPr lang="en-US" sz="2800" dirty="0" err="1"/>
              <a:t>VeriLAN</a:t>
            </a:r>
            <a:r>
              <a:rPr lang="en-US" sz="2800" dirty="0"/>
              <a:t> staff.</a:t>
            </a:r>
          </a:p>
          <a:p>
            <a:endParaRPr lang="en-US" sz="2800" dirty="0"/>
          </a:p>
          <a:p>
            <a:r>
              <a:rPr lang="en-US" sz="2800" b="1" dirty="0"/>
              <a:t>NETWORK HELP DESK</a:t>
            </a:r>
            <a:endParaRPr lang="en-US" sz="2800" dirty="0"/>
          </a:p>
          <a:p>
            <a:pPr lvl="2"/>
            <a:r>
              <a:rPr lang="en-US" sz="2800" dirty="0"/>
              <a:t>Network Help is available for attendees experiencing difficulties accessing the meeting network.</a:t>
            </a:r>
          </a:p>
          <a:p>
            <a:pPr lvl="2"/>
            <a:endParaRPr lang="en-US" dirty="0"/>
          </a:p>
          <a:p>
            <a:r>
              <a:rPr lang="en-US" dirty="0"/>
              <a:t>Located near the Registration Desk </a:t>
            </a:r>
          </a:p>
        </p:txBody>
      </p:sp>
    </p:spTree>
    <p:extLst>
      <p:ext uri="{BB962C8B-B14F-4D97-AF65-F5344CB8AC3E}">
        <p14:creationId xmlns:p14="http://schemas.microsoft.com/office/powerpoint/2010/main" val="975024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826" y="404813"/>
            <a:ext cx="8512175" cy="792162"/>
          </a:xfrm>
        </p:spPr>
        <p:txBody>
          <a:bodyPr/>
          <a:lstStyle/>
          <a:p>
            <a:r>
              <a:rPr lang="en-US" dirty="0"/>
              <a:t>2018 Future Venues</a:t>
            </a:r>
          </a:p>
        </p:txBody>
      </p:sp>
      <p:sp>
        <p:nvSpPr>
          <p:cNvPr id="3" name="Content Placeholder 2"/>
          <p:cNvSpPr>
            <a:spLocks noGrp="1"/>
          </p:cNvSpPr>
          <p:nvPr>
            <p:ph idx="1"/>
          </p:nvPr>
        </p:nvSpPr>
        <p:spPr>
          <a:xfrm>
            <a:off x="838200" y="1295400"/>
            <a:ext cx="10633364" cy="5334000"/>
          </a:xfrm>
        </p:spPr>
        <p:txBody>
          <a:bodyPr/>
          <a:lstStyle/>
          <a:p>
            <a:pPr lvl="2"/>
            <a:endParaRPr lang="en-US" dirty="0"/>
          </a:p>
          <a:p>
            <a:r>
              <a:rPr lang="en-GB" dirty="0"/>
              <a:t>July 8-13, Manchester Grand Hyatt, San Diego, CA, USA</a:t>
            </a:r>
          </a:p>
          <a:p>
            <a:r>
              <a:rPr lang="en-GB" dirty="0"/>
              <a:t>November 11-16, Marriott Marquis Queen's Park, Bangkok, Thailand</a:t>
            </a:r>
            <a:endParaRPr lang="en-US" dirty="0"/>
          </a:p>
        </p:txBody>
      </p:sp>
    </p:spTree>
    <p:extLst>
      <p:ext uri="{BB962C8B-B14F-4D97-AF65-F5344CB8AC3E}">
        <p14:creationId xmlns:p14="http://schemas.microsoft.com/office/powerpoint/2010/main" val="3390356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2019 Future Venues</a:t>
            </a:r>
          </a:p>
        </p:txBody>
      </p:sp>
      <p:sp>
        <p:nvSpPr>
          <p:cNvPr id="3" name="Content Placeholder 2"/>
          <p:cNvSpPr>
            <a:spLocks noGrp="1"/>
          </p:cNvSpPr>
          <p:nvPr>
            <p:ph idx="1"/>
          </p:nvPr>
        </p:nvSpPr>
        <p:spPr/>
        <p:txBody>
          <a:bodyPr/>
          <a:lstStyle/>
          <a:p>
            <a:r>
              <a:rPr lang="en-GB" dirty="0"/>
              <a:t>March 10-15, Hyatt Regency Vancouver and Fairmont Hotel Vancouver, Vancouver, Canada</a:t>
            </a:r>
          </a:p>
          <a:p>
            <a:endParaRPr lang="en-GB" dirty="0"/>
          </a:p>
          <a:p>
            <a:r>
              <a:rPr lang="en-GB" dirty="0"/>
              <a:t>July 14-19, Austria Congress Centre, Vienna, Austria</a:t>
            </a:r>
          </a:p>
          <a:p>
            <a:pPr marL="457200" lvl="1" indent="0">
              <a:buNone/>
            </a:pPr>
            <a:endParaRPr lang="en-GB" dirty="0"/>
          </a:p>
          <a:p>
            <a:r>
              <a:rPr lang="en-GB" dirty="0"/>
              <a:t>November 10-15, Hilton Waikoloa Village, Kona, HI, USA</a:t>
            </a:r>
            <a:endParaRPr lang="en-US" dirty="0"/>
          </a:p>
        </p:txBody>
      </p:sp>
    </p:spTree>
    <p:extLst>
      <p:ext uri="{BB962C8B-B14F-4D97-AF65-F5344CB8AC3E}">
        <p14:creationId xmlns:p14="http://schemas.microsoft.com/office/powerpoint/2010/main" val="2249011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B0717-09BB-49F0-9E53-18EF36AD4207}"/>
              </a:ext>
            </a:extLst>
          </p:cNvPr>
          <p:cNvSpPr>
            <a:spLocks noGrp="1"/>
          </p:cNvSpPr>
          <p:nvPr>
            <p:ph type="title"/>
          </p:nvPr>
        </p:nvSpPr>
        <p:spPr/>
        <p:txBody>
          <a:bodyPr/>
          <a:lstStyle/>
          <a:p>
            <a:r>
              <a:rPr lang="en-US" dirty="0"/>
              <a:t>Contract Process Meeting Report</a:t>
            </a:r>
          </a:p>
        </p:txBody>
      </p:sp>
      <p:sp>
        <p:nvSpPr>
          <p:cNvPr id="3" name="Content Placeholder 2">
            <a:extLst>
              <a:ext uri="{FF2B5EF4-FFF2-40B4-BE49-F238E27FC236}">
                <a16:creationId xmlns:a16="http://schemas.microsoft.com/office/drawing/2014/main" id="{9BFBE4BF-D58F-4635-A1C3-02F3022E570B}"/>
              </a:ext>
            </a:extLst>
          </p:cNvPr>
          <p:cNvSpPr>
            <a:spLocks noGrp="1"/>
          </p:cNvSpPr>
          <p:nvPr>
            <p:ph idx="1"/>
          </p:nvPr>
        </p:nvSpPr>
        <p:spPr/>
        <p:txBody>
          <a:bodyPr/>
          <a:lstStyle/>
          <a:p>
            <a:r>
              <a:rPr lang="en-US" sz="2400" dirty="0"/>
              <a:t>Contracts for Meeting venues and vendors requires following IEEE-SA processes.  It seems that every few years it is good to review the process and determine where disconnects may have been created.</a:t>
            </a:r>
          </a:p>
          <a:p>
            <a:r>
              <a:rPr lang="en-US" sz="2400" dirty="0"/>
              <a:t>We had a meeting as scheduled on </a:t>
            </a:r>
            <a:r>
              <a:rPr lang="de-DE" sz="2400" dirty="0"/>
              <a:t>Mon Dec 4, 2017 1pm – 2pm (EST) at </a:t>
            </a:r>
            <a:r>
              <a:rPr lang="en-US" sz="2400" dirty="0"/>
              <a:t>NJ445-Yagi room in Piscataway, NJ.</a:t>
            </a:r>
          </a:p>
          <a:p>
            <a:r>
              <a:rPr lang="en-US" sz="2400" dirty="0"/>
              <a:t>We were able to agree on the process and update the contact points and listserv reflectors to ensure all are informed of the submitted documents.</a:t>
            </a:r>
          </a:p>
          <a:p>
            <a:endParaRPr lang="de-DE" sz="2400" dirty="0"/>
          </a:p>
        </p:txBody>
      </p:sp>
    </p:spTree>
    <p:extLst>
      <p:ext uri="{BB962C8B-B14F-4D97-AF65-F5344CB8AC3E}">
        <p14:creationId xmlns:p14="http://schemas.microsoft.com/office/powerpoint/2010/main" val="2496733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8EFE8-7B04-4E79-95D3-B4EAC49F5E70}"/>
              </a:ext>
            </a:extLst>
          </p:cNvPr>
          <p:cNvSpPr>
            <a:spLocks noGrp="1"/>
          </p:cNvSpPr>
          <p:nvPr>
            <p:ph type="title"/>
          </p:nvPr>
        </p:nvSpPr>
        <p:spPr/>
        <p:txBody>
          <a:bodyPr/>
          <a:lstStyle/>
          <a:p>
            <a:r>
              <a:rPr lang="en-US" sz="2800" b="1" kern="1200" dirty="0">
                <a:latin typeface="Arial" charset="0"/>
              </a:rPr>
              <a:t>IEEE 802 Contracting Process</a:t>
            </a:r>
            <a:br>
              <a:rPr lang="en-US" sz="2800" b="1" kern="1200" dirty="0">
                <a:latin typeface="Arial" charset="0"/>
              </a:rPr>
            </a:br>
            <a:r>
              <a:rPr lang="en-US" sz="2800" b="1" kern="1200" dirty="0">
                <a:latin typeface="Arial" charset="0"/>
              </a:rPr>
              <a:t>December 2017 Review</a:t>
            </a:r>
            <a:endParaRPr lang="en-US" sz="2800" dirty="0"/>
          </a:p>
        </p:txBody>
      </p:sp>
      <p:sp>
        <p:nvSpPr>
          <p:cNvPr id="3" name="Content Placeholder 2">
            <a:extLst>
              <a:ext uri="{FF2B5EF4-FFF2-40B4-BE49-F238E27FC236}">
                <a16:creationId xmlns:a16="http://schemas.microsoft.com/office/drawing/2014/main" id="{96352823-147A-4F42-9355-0BBC92191888}"/>
              </a:ext>
            </a:extLst>
          </p:cNvPr>
          <p:cNvSpPr>
            <a:spLocks noGrp="1"/>
          </p:cNvSpPr>
          <p:nvPr>
            <p:ph idx="1"/>
          </p:nvPr>
        </p:nvSpPr>
        <p:spPr>
          <a:xfrm>
            <a:off x="334432" y="1295400"/>
            <a:ext cx="11400368" cy="5257800"/>
          </a:xfrm>
        </p:spPr>
        <p:txBody>
          <a:bodyPr/>
          <a:lstStyle/>
          <a:p>
            <a:pPr marL="0" indent="0">
              <a:buNone/>
            </a:pPr>
            <a:r>
              <a:rPr lang="en-US" sz="1800" b="1" kern="1200" dirty="0">
                <a:latin typeface="Arial" charset="0"/>
              </a:rPr>
              <a:t>Contract Processing</a:t>
            </a:r>
          </a:p>
          <a:p>
            <a:pPr marL="228600" indent="-228600">
              <a:buFont typeface="+mj-lt"/>
              <a:buAutoNum type="arabicPeriod"/>
            </a:pPr>
            <a:r>
              <a:rPr lang="en-US" sz="1800" b="1" kern="1200" dirty="0">
                <a:latin typeface="Arial" charset="0"/>
              </a:rPr>
              <a:t>Post contract to Mentor 802Fin (for LMSC contracts) or Mentor 802WFin (for 802 Wireless group contracts) as appropriate with the following document coding in the document name:</a:t>
            </a:r>
          </a:p>
          <a:p>
            <a:pPr marL="628650" lvl="1" indent="-228600">
              <a:buAutoNum type="alphaLcPeriod"/>
            </a:pPr>
            <a:r>
              <a:rPr lang="en-US" sz="1800" b="1" kern="1200" dirty="0">
                <a:latin typeface="Arial" charset="0"/>
              </a:rPr>
              <a:t>PCNT -- LMSC pending contracts submitted to IEEE  or  ECNT  -- LMSC executed contracts</a:t>
            </a:r>
          </a:p>
          <a:p>
            <a:pPr marL="628650" lvl="1" indent="-228600">
              <a:buAutoNum type="alphaLcPeriod"/>
            </a:pPr>
            <a:r>
              <a:rPr lang="en-US" sz="1800" b="1" kern="1200" dirty="0">
                <a:latin typeface="Arial" charset="0"/>
              </a:rPr>
              <a:t>LGCT  -- 802 Wireless Group pending contracts submitted to IEEE or EXCT  -- 802 Wireless Group executed contracts</a:t>
            </a:r>
          </a:p>
          <a:p>
            <a:pPr marL="228600" indent="-228600">
              <a:buFont typeface="+mj-lt"/>
              <a:buAutoNum type="arabicPeriod"/>
            </a:pPr>
            <a:r>
              <a:rPr lang="en-US" sz="1800" b="1" kern="1200" dirty="0">
                <a:latin typeface="Arial" charset="0"/>
              </a:rPr>
              <a:t>Send Contract to IEEE 802 Contracts (ieee802-contracts@ieee.org)</a:t>
            </a:r>
          </a:p>
          <a:p>
            <a:pPr marL="228600" indent="-228600">
              <a:buFont typeface="+mj-lt"/>
              <a:buAutoNum type="arabicPeriod"/>
            </a:pPr>
            <a:r>
              <a:rPr lang="en-US" sz="1800" b="1" kern="1200" dirty="0">
                <a:latin typeface="Arial" charset="0"/>
              </a:rPr>
              <a:t>IEEE MCE Contracts (Marci) picks this up, reviews contract and sends to IEEE Legal</a:t>
            </a:r>
          </a:p>
          <a:p>
            <a:pPr marL="228600" indent="-228600">
              <a:buFont typeface="+mj-lt"/>
              <a:buAutoNum type="arabicPeriod"/>
            </a:pPr>
            <a:r>
              <a:rPr lang="en-US" sz="1800" b="1" kern="1200" dirty="0">
                <a:latin typeface="Arial" charset="0"/>
              </a:rPr>
              <a:t>After IEEE Legal review, IEEE MCE Contracts (Marci) checks final version with IEEE 802 Executive Secretary via IEEE 802 Contracts reflector</a:t>
            </a:r>
          </a:p>
          <a:p>
            <a:pPr marL="228600" indent="-228600">
              <a:buFont typeface="+mj-lt"/>
              <a:buAutoNum type="arabicPeriod"/>
            </a:pPr>
            <a:r>
              <a:rPr lang="en-US" sz="1800" b="1" kern="1200" dirty="0">
                <a:latin typeface="Arial" charset="0"/>
              </a:rPr>
              <a:t> IEEE MCE Contracts (Marci) submits contract via IEEE Strategic Sourcing process includes IEEE Business Operations Associate (Jon </a:t>
            </a:r>
            <a:r>
              <a:rPr lang="en-US" sz="1800" b="1" kern="1200" dirty="0" err="1">
                <a:latin typeface="Arial" charset="0"/>
              </a:rPr>
              <a:t>Gaughran</a:t>
            </a:r>
            <a:r>
              <a:rPr lang="en-US" sz="1800" b="1" kern="1200" dirty="0">
                <a:latin typeface="Arial" charset="0"/>
              </a:rPr>
              <a:t>) as Business Manager on the requisition</a:t>
            </a:r>
          </a:p>
          <a:p>
            <a:pPr marL="228600" indent="-228600">
              <a:buFont typeface="+mj-lt"/>
              <a:buAutoNum type="arabicPeriod"/>
            </a:pPr>
            <a:r>
              <a:rPr lang="en-US" sz="1800" b="1" kern="1200" dirty="0">
                <a:latin typeface="Arial" charset="0"/>
              </a:rPr>
              <a:t>IEEE Strategic Sourcing processes contract for signing (3 – 5 business days on IEEE side)</a:t>
            </a:r>
          </a:p>
          <a:p>
            <a:pPr marL="228600" indent="-228600">
              <a:buFont typeface="+mj-lt"/>
              <a:buAutoNum type="arabicPeriod"/>
            </a:pPr>
            <a:r>
              <a:rPr lang="en-US" sz="1800" b="1" kern="1200" dirty="0">
                <a:latin typeface="Arial" charset="0"/>
              </a:rPr>
              <a:t>IEEE MCE Contracts (Marci) shares executed contract via ieee802-contracts@ieee.org</a:t>
            </a:r>
          </a:p>
          <a:p>
            <a:pPr marL="514350" lvl="1" indent="0">
              <a:buNone/>
            </a:pPr>
            <a:r>
              <a:rPr lang="en-US" sz="1800" b="1" kern="1200" dirty="0">
                <a:latin typeface="Arial" charset="0"/>
              </a:rPr>
              <a:t>a. 802 LMSC executed contracts posted by 802 LMSC Executive Secretary or b. 802 Wireless executed contracts posted by 802 Wireless Chair</a:t>
            </a:r>
            <a:endParaRPr lang="en-US" sz="3200" dirty="0"/>
          </a:p>
          <a:p>
            <a:endParaRPr lang="en-US" sz="4400" dirty="0"/>
          </a:p>
        </p:txBody>
      </p:sp>
    </p:spTree>
    <p:extLst>
      <p:ext uri="{BB962C8B-B14F-4D97-AF65-F5344CB8AC3E}">
        <p14:creationId xmlns:p14="http://schemas.microsoft.com/office/powerpoint/2010/main" val="2793998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60587-E4C6-49F3-A4E0-8B0454183809}"/>
              </a:ext>
            </a:extLst>
          </p:cNvPr>
          <p:cNvSpPr>
            <a:spLocks noGrp="1"/>
          </p:cNvSpPr>
          <p:nvPr>
            <p:ph type="title"/>
          </p:nvPr>
        </p:nvSpPr>
        <p:spPr/>
        <p:txBody>
          <a:bodyPr/>
          <a:lstStyle/>
          <a:p>
            <a:r>
              <a:rPr lang="en-US" dirty="0"/>
              <a:t>Vendor Contract Status</a:t>
            </a:r>
          </a:p>
        </p:txBody>
      </p:sp>
      <p:sp>
        <p:nvSpPr>
          <p:cNvPr id="3" name="Content Placeholder 2">
            <a:extLst>
              <a:ext uri="{FF2B5EF4-FFF2-40B4-BE49-F238E27FC236}">
                <a16:creationId xmlns:a16="http://schemas.microsoft.com/office/drawing/2014/main" id="{0D57EE4E-622F-456C-B1C3-13A7DF7CDBF9}"/>
              </a:ext>
            </a:extLst>
          </p:cNvPr>
          <p:cNvSpPr>
            <a:spLocks noGrp="1"/>
          </p:cNvSpPr>
          <p:nvPr>
            <p:ph idx="1"/>
          </p:nvPr>
        </p:nvSpPr>
        <p:spPr/>
        <p:txBody>
          <a:bodyPr/>
          <a:lstStyle/>
          <a:p>
            <a:r>
              <a:rPr lang="en-US" dirty="0"/>
              <a:t>Face to Face Events – in process – New MSA being prepared. – EC Motion to extend contract was passed Nov 2017.</a:t>
            </a:r>
          </a:p>
          <a:p>
            <a:r>
              <a:rPr lang="en-US" dirty="0" err="1"/>
              <a:t>Verilan</a:t>
            </a:r>
            <a:r>
              <a:rPr lang="en-US" dirty="0"/>
              <a:t> – Contract expires Nov 2018</a:t>
            </a:r>
          </a:p>
          <a:p>
            <a:pPr lvl="1"/>
            <a:r>
              <a:rPr lang="en-US" dirty="0" err="1"/>
              <a:t>Linespeed</a:t>
            </a:r>
            <a:r>
              <a:rPr lang="en-US" dirty="0"/>
              <a:t> providing network for IETF and ICSOC in Bangkok the week prior and the week after, thus it makes sense to use </a:t>
            </a:r>
            <a:r>
              <a:rPr lang="en-US" dirty="0" err="1"/>
              <a:t>Linespeed</a:t>
            </a:r>
            <a:r>
              <a:rPr lang="en-US" dirty="0"/>
              <a:t> for our meeting in the middle to reduce costs.</a:t>
            </a:r>
          </a:p>
          <a:p>
            <a:pPr lvl="2"/>
            <a:r>
              <a:rPr lang="en-US" dirty="0"/>
              <a:t>(Already setup and ready to use the week prior)</a:t>
            </a:r>
          </a:p>
          <a:p>
            <a:endParaRPr lang="en-US" dirty="0"/>
          </a:p>
        </p:txBody>
      </p:sp>
    </p:spTree>
    <p:extLst>
      <p:ext uri="{BB962C8B-B14F-4D97-AF65-F5344CB8AC3E}">
        <p14:creationId xmlns:p14="http://schemas.microsoft.com/office/powerpoint/2010/main" val="1573359153"/>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25163</TotalTime>
  <Words>2670</Words>
  <Application>Microsoft Office PowerPoint</Application>
  <PresentationFormat>Widescreen</PresentationFormat>
  <Paragraphs>372</Paragraphs>
  <Slides>37</Slides>
  <Notes>9</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37</vt:i4>
      </vt:variant>
    </vt:vector>
  </HeadingPairs>
  <TitlesOfParts>
    <vt:vector size="45" baseType="lpstr">
      <vt:lpstr>Arial Unicode MS</vt:lpstr>
      <vt:lpstr>MS Gothic</vt:lpstr>
      <vt:lpstr>MS PGothic</vt:lpstr>
      <vt:lpstr>Arial</vt:lpstr>
      <vt:lpstr>Calibri</vt:lpstr>
      <vt:lpstr>Times New Roman</vt:lpstr>
      <vt:lpstr>Title slide</vt:lpstr>
      <vt:lpstr>802-11-Submission</vt:lpstr>
      <vt:lpstr>Executive Secretary Agenda Items  March 2018 Plenary</vt:lpstr>
      <vt:lpstr>802 Exec Sec Agenda Items</vt:lpstr>
      <vt:lpstr>5.142 Current and Future Venue Report</vt:lpstr>
      <vt:lpstr>Network and Wired Cafe </vt:lpstr>
      <vt:lpstr>2018 Future Venues</vt:lpstr>
      <vt:lpstr>2019 Future Venues</vt:lpstr>
      <vt:lpstr>Contract Process Meeting Report</vt:lpstr>
      <vt:lpstr>IEEE 802 Contracting Process December 2017 Review</vt:lpstr>
      <vt:lpstr>Vendor Contract Status</vt:lpstr>
      <vt:lpstr>Thursday AdHoc Meetings</vt:lpstr>
      <vt:lpstr>Request for WG Straw Poll concerning this Venue</vt:lpstr>
      <vt:lpstr>Future Venue AdHocS  --</vt:lpstr>
      <vt:lpstr>Next Venue Meeting planning – Thurs 7:30 am</vt:lpstr>
      <vt:lpstr>Future Venues AdHoc – Thurs 8 am</vt:lpstr>
      <vt:lpstr>2020 Approved Venues</vt:lpstr>
      <vt:lpstr>2020 July Venue Network Validation</vt:lpstr>
      <vt:lpstr>2021 Plenary – Open RFP  </vt:lpstr>
      <vt:lpstr>Hilton Hawaiian Village, Oahu – Nov 2024</vt:lpstr>
      <vt:lpstr>2019 Vienna Discussion</vt:lpstr>
      <vt:lpstr>Friday Closing EC Plenary</vt:lpstr>
      <vt:lpstr>F4.03 802 Leadership Mtg for July 2018</vt:lpstr>
      <vt:lpstr>PowerPoint Presentation</vt:lpstr>
      <vt:lpstr>Future Venues AdHoc – Thurs 8 am</vt:lpstr>
      <vt:lpstr>2020 Approved Venues – Contract Status</vt:lpstr>
      <vt:lpstr>Motion</vt:lpstr>
      <vt:lpstr>2021 Plenary – Open RFP  </vt:lpstr>
      <vt:lpstr>Hilton Hawaiian Village, Oahu – Nov 2024</vt:lpstr>
      <vt:lpstr>2019 Vienna Discussion</vt:lpstr>
      <vt:lpstr>Proposed Future Venues for IEEE 802 Plenary Sessions  Presented at Caribe Royale, Orlando, FL</vt:lpstr>
      <vt:lpstr>From June 2015 EC Interim Telecon</vt:lpstr>
      <vt:lpstr>Future Venue Insight</vt:lpstr>
      <vt:lpstr>802 Plenary July 2018</vt:lpstr>
      <vt:lpstr>Information: Hyatt Regency Orange County, California</vt:lpstr>
      <vt:lpstr> *F8.045 Executive Secretary report LMSC 802 – P&amp;P list of major duties:</vt:lpstr>
      <vt:lpstr>F8.05 – Announcement of 802 EC Interim Telecon (Tuesday 5 June 2018, 1-3pm ET)</vt:lpstr>
      <vt:lpstr>*F8.06 – Call for Tutorials for July 2017 Plenary</vt:lpstr>
      <vt:lpstr>Straw Poll for Returning to This Venue</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Agenda Items March 2017 Plenary</dc:title>
  <dc:subject>IEEE 802 March 2018 Plenary</dc:subject>
  <dc:creator>Jon Rosdahl</dc:creator>
  <dc:description>Jon Rosdahl (Qualcomm)</dc:description>
  <cp:lastModifiedBy>Jon Rosdahl</cp:lastModifiedBy>
  <cp:revision>245</cp:revision>
  <dcterms:created xsi:type="dcterms:W3CDTF">2015-11-09T04:21:45Z</dcterms:created>
  <dcterms:modified xsi:type="dcterms:W3CDTF">2018-03-12T12:41:03Z</dcterms:modified>
</cp:coreProperties>
</file>