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455" r:id="rId2"/>
    <p:sldId id="344" r:id="rId3"/>
    <p:sldId id="384" r:id="rId4"/>
    <p:sldId id="365" r:id="rId5"/>
    <p:sldId id="436" r:id="rId6"/>
    <p:sldId id="437" r:id="rId7"/>
    <p:sldId id="443" r:id="rId8"/>
    <p:sldId id="457" r:id="rId9"/>
    <p:sldId id="458" r:id="rId10"/>
    <p:sldId id="438" r:id="rId11"/>
    <p:sldId id="459" r:id="rId12"/>
    <p:sldId id="422" r:id="rId13"/>
    <p:sldId id="404" r:id="rId14"/>
    <p:sldId id="405" r:id="rId15"/>
    <p:sldId id="424" r:id="rId16"/>
    <p:sldId id="412" r:id="rId17"/>
    <p:sldId id="441" r:id="rId18"/>
    <p:sldId id="352" r:id="rId19"/>
    <p:sldId id="454" r:id="rId20"/>
    <p:sldId id="452" r:id="rId21"/>
    <p:sldId id="453" r:id="rId22"/>
    <p:sldId id="451" r:id="rId23"/>
    <p:sldId id="354" r:id="rId24"/>
    <p:sldId id="355" r:id="rId25"/>
    <p:sldId id="357" r:id="rId26"/>
    <p:sldId id="358" r:id="rId27"/>
    <p:sldId id="359" r:id="rId28"/>
    <p:sldId id="456" r:id="rId2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365"/>
            <p14:sldId id="436"/>
            <p14:sldId id="437"/>
            <p14:sldId id="443"/>
            <p14:sldId id="457"/>
            <p14:sldId id="458"/>
            <p14:sldId id="438"/>
            <p14:sldId id="459"/>
          </p14:sldIdLst>
        </p14:section>
        <p14:section name="Future Venue Adhoc Slides" id="{C5B4BB7D-20FD-45C1-B4FA-4A6AD2022DA5}">
          <p14:sldIdLst>
            <p14:sldId id="422"/>
            <p14:sldId id="404"/>
            <p14:sldId id="405"/>
            <p14:sldId id="424"/>
            <p14:sldId id="412"/>
            <p14:sldId id="441"/>
          </p14:sldIdLst>
        </p14:section>
        <p14:section name="Friday Closing EC Plenary" id="{9A894BCA-3D2E-4B8E-B697-9FBAA04878E1}">
          <p14:sldIdLst>
            <p14:sldId id="352"/>
            <p14:sldId id="454"/>
            <p14:sldId id="452"/>
            <p14:sldId id="453"/>
            <p14:sldId id="451"/>
            <p14:sldId id="354"/>
            <p14:sldId id="355"/>
            <p14:sldId id="357"/>
            <p14:sldId id="358"/>
            <p14:sldId id="359"/>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91042" autoAdjust="0"/>
  </p:normalViewPr>
  <p:slideViewPr>
    <p:cSldViewPr>
      <p:cViewPr varScale="1">
        <p:scale>
          <a:sx n="75" d="100"/>
          <a:sy n="75" d="100"/>
        </p:scale>
        <p:origin x="1242" y="60"/>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EC-17/0198r4</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EC-17/0198r4</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2017</a:t>
            </a:r>
            <a:endParaRPr lang="en-US" dirty="0"/>
          </a:p>
        </p:txBody>
      </p:sp>
      <p:sp>
        <p:nvSpPr>
          <p:cNvPr id="3" name="Footer Placeholder 2"/>
          <p:cNvSpPr>
            <a:spLocks noGrp="1"/>
          </p:cNvSpPr>
          <p:nvPr>
            <p:ph type="ftr" sz="quarter" idx="11"/>
          </p:nvPr>
        </p:nvSpPr>
        <p:spPr/>
        <p:txBody>
          <a:bodyPr/>
          <a:lstStyle/>
          <a:p>
            <a:pPr>
              <a:defRPr/>
            </a:pPr>
            <a:r>
              <a:rPr lang="en-US"/>
              <a:t>IEEE 802 November 2017 Plenary</a:t>
            </a:r>
            <a:endParaRPr lang="en-US" dirty="0"/>
          </a:p>
        </p:txBody>
      </p:sp>
      <p:sp>
        <p:nvSpPr>
          <p:cNvPr id="4" name="Header Placeholder 3"/>
          <p:cNvSpPr>
            <a:spLocks noGrp="1"/>
          </p:cNvSpPr>
          <p:nvPr>
            <p:ph type="hdr" sz="quarter" idx="12"/>
          </p:nvPr>
        </p:nvSpPr>
        <p:spPr/>
        <p:txBody>
          <a:bodyPr/>
          <a:lstStyle/>
          <a:p>
            <a:pPr>
              <a:defRPr/>
            </a:pPr>
            <a:r>
              <a:rPr lang="en-US"/>
              <a:t>doc: 802 EC-17/0198r4</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kern="1200" dirty="0">
                <a:solidFill>
                  <a:schemeClr val="tx1"/>
                </a:solidFill>
                <a:effectLst/>
                <a:latin typeface="Arial" charset="0"/>
                <a:ea typeface="+mn-ea"/>
                <a:cs typeface="+mn-cs"/>
              </a:rPr>
              <a:t>IEEE 802 Contracting Process    ---  December 2017 Review</a:t>
            </a:r>
          </a:p>
          <a:p>
            <a:pPr rtl="0" fontAlgn="base"/>
            <a:endParaRPr lang="en-US" sz="1200" b="1" kern="1200" dirty="0">
              <a:solidFill>
                <a:schemeClr val="tx1"/>
              </a:solidFill>
              <a:effectLst/>
              <a:latin typeface="Arial" charset="0"/>
              <a:ea typeface="+mn-ea"/>
              <a:cs typeface="+mn-cs"/>
            </a:endParaRPr>
          </a:p>
          <a:p>
            <a:pPr rtl="0" fontAlgn="base"/>
            <a:r>
              <a:rPr lang="en-US" sz="1200" b="1" kern="1200" dirty="0">
                <a:solidFill>
                  <a:schemeClr val="tx1"/>
                </a:solidFill>
                <a:effectLst/>
                <a:latin typeface="Arial" charset="0"/>
                <a:ea typeface="+mn-ea"/>
                <a:cs typeface="+mn-cs"/>
              </a:rPr>
              <a:t>802 Community Contracts Reflector</a:t>
            </a:r>
          </a:p>
          <a:p>
            <a:pPr rtl="0" fontAlgn="base"/>
            <a:r>
              <a:rPr lang="en-US" sz="1200" b="1" kern="1200" dirty="0">
                <a:solidFill>
                  <a:schemeClr val="tx1"/>
                </a:solidFill>
                <a:effectLst/>
                <a:latin typeface="Arial" charset="0"/>
                <a:ea typeface="+mn-ea"/>
                <a:cs typeface="+mn-cs"/>
              </a:rPr>
              <a:t>     802 community will use ieee802-contracts@ieee.org to disseminate information in regards to IEEE 802 contracts.</a:t>
            </a:r>
          </a:p>
          <a:p>
            <a:pPr rtl="0" fontAlgn="base"/>
            <a:r>
              <a:rPr lang="en-US" sz="1200" b="1" kern="1200" dirty="0">
                <a:solidFill>
                  <a:schemeClr val="tx1"/>
                </a:solidFill>
                <a:effectLst/>
                <a:latin typeface="Arial" charset="0"/>
                <a:ea typeface="+mn-ea"/>
                <a:cs typeface="+mn-cs"/>
              </a:rPr>
              <a:t>     The reflector sends to:</a:t>
            </a:r>
          </a:p>
          <a:p>
            <a:pPr lvl="2" rtl="0" fontAlgn="base"/>
            <a:r>
              <a:rPr lang="en-US" sz="1200" b="1" kern="1200" dirty="0">
                <a:solidFill>
                  <a:schemeClr val="tx1"/>
                </a:solidFill>
                <a:effectLst/>
                <a:latin typeface="Arial" charset="0"/>
                <a:ea typeface="+mn-ea"/>
                <a:cs typeface="+mn-cs"/>
              </a:rPr>
              <a:t>a. 802 LMSC Chair (Paul </a:t>
            </a:r>
            <a:r>
              <a:rPr lang="en-US" sz="1200" b="1" kern="1200" dirty="0" err="1">
                <a:solidFill>
                  <a:schemeClr val="tx1"/>
                </a:solidFill>
                <a:effectLst/>
                <a:latin typeface="Arial" charset="0"/>
                <a:ea typeface="+mn-ea"/>
                <a:cs typeface="+mn-cs"/>
              </a:rPr>
              <a:t>Nikolich</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b. 802 LMSC Executive Secretary (Jon Rosdahl)</a:t>
            </a:r>
          </a:p>
          <a:p>
            <a:pPr lvl="2" rtl="0" fontAlgn="base"/>
            <a:r>
              <a:rPr lang="en-US" sz="1200" b="1" kern="1200" dirty="0">
                <a:solidFill>
                  <a:schemeClr val="tx1"/>
                </a:solidFill>
                <a:effectLst/>
                <a:latin typeface="Arial" charset="0"/>
                <a:ea typeface="+mn-ea"/>
                <a:cs typeface="+mn-cs"/>
              </a:rPr>
              <a:t>c. 802 Wireless Chair (Bob </a:t>
            </a:r>
            <a:r>
              <a:rPr lang="en-US" sz="1200" b="1" kern="1200" dirty="0" err="1">
                <a:solidFill>
                  <a:schemeClr val="tx1"/>
                </a:solidFill>
                <a:effectLst/>
                <a:latin typeface="Arial" charset="0"/>
                <a:ea typeface="+mn-ea"/>
                <a:cs typeface="+mn-cs"/>
              </a:rPr>
              <a:t>Heile</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d. IEEE Finance Manager (Christopher </a:t>
            </a:r>
            <a:r>
              <a:rPr lang="en-US" sz="1200" b="1" kern="1200" dirty="0" err="1">
                <a:solidFill>
                  <a:schemeClr val="tx1"/>
                </a:solidFill>
                <a:effectLst/>
                <a:latin typeface="Arial" charset="0"/>
                <a:ea typeface="+mn-ea"/>
                <a:cs typeface="+mn-cs"/>
              </a:rPr>
              <a:t>Verga</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e. IEEE MCE Contracts contact (Marci </a:t>
            </a:r>
            <a:r>
              <a:rPr lang="en-US" sz="1200" b="1" kern="1200" dirty="0" err="1">
                <a:solidFill>
                  <a:schemeClr val="tx1"/>
                </a:solidFill>
                <a:effectLst/>
                <a:latin typeface="Arial" charset="0"/>
                <a:ea typeface="+mn-ea"/>
                <a:cs typeface="+mn-cs"/>
              </a:rPr>
              <a:t>Semel</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f. IEEE Business Operations Associate (Jon </a:t>
            </a:r>
            <a:r>
              <a:rPr lang="en-US" sz="1200" b="1" kern="1200" dirty="0" err="1">
                <a:solidFill>
                  <a:schemeClr val="tx1"/>
                </a:solidFill>
                <a:effectLst/>
                <a:latin typeface="Arial" charset="0"/>
                <a:ea typeface="+mn-ea"/>
                <a:cs typeface="+mn-cs"/>
              </a:rPr>
              <a:t>Gaughran</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g. IEEE 802 Staff Lead (Jonathan Goldberg)</a:t>
            </a:r>
          </a:p>
          <a:p>
            <a:pPr lvl="2" rtl="0" fontAlgn="base"/>
            <a:r>
              <a:rPr lang="en-US" sz="1200" b="1" kern="1200" dirty="0">
                <a:solidFill>
                  <a:schemeClr val="tx1"/>
                </a:solidFill>
                <a:effectLst/>
                <a:latin typeface="Arial" charset="0"/>
                <a:ea typeface="+mn-ea"/>
                <a:cs typeface="+mn-cs"/>
              </a:rPr>
              <a:t>h. Conference Mailbox Reflector</a:t>
            </a:r>
          </a:p>
          <a:p>
            <a:pPr rtl="0" fontAlgn="base"/>
            <a:endParaRPr lang="en-US" sz="1200" b="1" kern="1200" dirty="0">
              <a:solidFill>
                <a:schemeClr val="tx1"/>
              </a:solidFill>
              <a:effectLst/>
              <a:latin typeface="Arial" charset="0"/>
              <a:ea typeface="+mn-ea"/>
              <a:cs typeface="+mn-cs"/>
            </a:endParaRPr>
          </a:p>
          <a:p>
            <a:pPr rtl="0" fontAlgn="base"/>
            <a:r>
              <a:rPr lang="en-US" sz="1200" b="1" kern="1200" dirty="0">
                <a:solidFill>
                  <a:schemeClr val="tx1"/>
                </a:solidFill>
                <a:effectLst/>
                <a:latin typeface="Arial" charset="0"/>
                <a:ea typeface="+mn-ea"/>
                <a:cs typeface="+mn-cs"/>
              </a:rPr>
              <a:t>Contract Processing</a:t>
            </a:r>
          </a:p>
          <a:p>
            <a:pPr lvl="1" rtl="0" fontAlgn="base"/>
            <a:r>
              <a:rPr lang="en-US" sz="1200" b="1" kern="1200" dirty="0">
                <a:solidFill>
                  <a:schemeClr val="tx1"/>
                </a:solidFill>
                <a:effectLst/>
                <a:latin typeface="Arial" charset="0"/>
                <a:ea typeface="+mn-ea"/>
                <a:cs typeface="+mn-cs"/>
              </a:rPr>
              <a:t>1. Post contract to Mentor 802Fin (for LMSC contracts) or Mentor 802WFin (for 802 Wireless</a:t>
            </a:r>
          </a:p>
          <a:p>
            <a:pPr lvl="1" rtl="0" fontAlgn="base"/>
            <a:r>
              <a:rPr lang="en-US" sz="1200" b="1" kern="1200" dirty="0">
                <a:solidFill>
                  <a:schemeClr val="tx1"/>
                </a:solidFill>
                <a:effectLst/>
                <a:latin typeface="Arial" charset="0"/>
                <a:ea typeface="+mn-ea"/>
                <a:cs typeface="+mn-cs"/>
              </a:rPr>
              <a:t>group contracts) as appropriate with the following document coding in the document name:</a:t>
            </a:r>
          </a:p>
          <a:p>
            <a:pPr marL="1143000" lvl="2" indent="-228600" rtl="0" fontAlgn="base">
              <a:buAutoNum type="alphaLcPeriod"/>
            </a:pPr>
            <a:r>
              <a:rPr lang="en-US" sz="1200" b="1" kern="1200" dirty="0">
                <a:solidFill>
                  <a:schemeClr val="tx1"/>
                </a:solidFill>
                <a:effectLst/>
                <a:latin typeface="Arial" charset="0"/>
                <a:ea typeface="+mn-ea"/>
                <a:cs typeface="+mn-cs"/>
              </a:rPr>
              <a:t>PCNT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LMSC pending contracts submitted to IEEE</a:t>
            </a:r>
          </a:p>
          <a:p>
            <a:pPr lvl="2" rtl="0" fontAlgn="base"/>
            <a:r>
              <a:rPr lang="en-US" sz="1200" b="1" kern="1200" dirty="0">
                <a:solidFill>
                  <a:schemeClr val="tx1"/>
                </a:solidFill>
                <a:effectLst/>
                <a:latin typeface="Arial" charset="0"/>
                <a:ea typeface="+mn-ea"/>
                <a:cs typeface="+mn-cs"/>
              </a:rPr>
              <a:t>b.   ECNT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LMSC executed contracts</a:t>
            </a:r>
          </a:p>
          <a:p>
            <a:pPr lvl="2" rtl="0" fontAlgn="base"/>
            <a:r>
              <a:rPr lang="en-US" sz="1200" b="1" kern="1200" dirty="0">
                <a:solidFill>
                  <a:schemeClr val="tx1"/>
                </a:solidFill>
                <a:effectLst/>
                <a:latin typeface="Arial" charset="0"/>
                <a:ea typeface="+mn-ea"/>
                <a:cs typeface="+mn-cs"/>
              </a:rPr>
              <a:t>c.   LGCT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802 Wireless Group pending contracts submitted to IEEE</a:t>
            </a:r>
          </a:p>
          <a:p>
            <a:pPr lvl="2" rtl="0" fontAlgn="base"/>
            <a:r>
              <a:rPr lang="en-US" sz="1200" b="1" kern="1200" dirty="0">
                <a:solidFill>
                  <a:schemeClr val="tx1"/>
                </a:solidFill>
                <a:effectLst/>
                <a:latin typeface="Arial" charset="0"/>
                <a:ea typeface="+mn-ea"/>
                <a:cs typeface="+mn-cs"/>
              </a:rPr>
              <a:t>d.  EXCT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802 Wireless Group executed contracts</a:t>
            </a:r>
          </a:p>
          <a:p>
            <a:pPr lvl="1" rtl="0" fontAlgn="base"/>
            <a:r>
              <a:rPr lang="en-US" sz="1200" b="1" kern="1200" dirty="0">
                <a:solidFill>
                  <a:schemeClr val="tx1"/>
                </a:solidFill>
                <a:effectLst/>
                <a:latin typeface="Arial" charset="0"/>
                <a:ea typeface="+mn-ea"/>
                <a:cs typeface="+mn-cs"/>
              </a:rPr>
              <a:t>2. Send Contract to IEEE 802 Contracts (ieee802-contracts@ieee.org)</a:t>
            </a:r>
          </a:p>
          <a:p>
            <a:pPr lvl="1" rtl="0" fontAlgn="base"/>
            <a:r>
              <a:rPr lang="en-US" sz="1200" b="1" kern="1200" dirty="0">
                <a:solidFill>
                  <a:schemeClr val="tx1"/>
                </a:solidFill>
                <a:effectLst/>
                <a:latin typeface="Arial" charset="0"/>
                <a:ea typeface="+mn-ea"/>
                <a:cs typeface="+mn-cs"/>
              </a:rPr>
              <a:t>3. IEEE MCE Contracts (Marci) picks this up, reviews contract and sends to IEEE Legal</a:t>
            </a:r>
          </a:p>
          <a:p>
            <a:pPr lvl="1" rtl="0" fontAlgn="base"/>
            <a:r>
              <a:rPr lang="en-US" sz="1200" b="1" kern="1200" dirty="0">
                <a:solidFill>
                  <a:schemeClr val="tx1"/>
                </a:solidFill>
                <a:effectLst/>
                <a:latin typeface="Arial" charset="0"/>
                <a:ea typeface="+mn-ea"/>
                <a:cs typeface="+mn-cs"/>
              </a:rPr>
              <a:t>4. After IEEE Legal review, IEEE MCE Contracts (Marci) checks final version with IEEE 802 Executive Secretary via IEEE 802 Contracts reflector</a:t>
            </a:r>
          </a:p>
          <a:p>
            <a:pPr lvl="1" rtl="0" fontAlgn="base"/>
            <a:r>
              <a:rPr lang="en-US" sz="1200" b="1" kern="1200" dirty="0">
                <a:solidFill>
                  <a:schemeClr val="tx1"/>
                </a:solidFill>
                <a:effectLst/>
                <a:latin typeface="Arial" charset="0"/>
                <a:ea typeface="+mn-ea"/>
                <a:cs typeface="+mn-cs"/>
              </a:rPr>
              <a:t>5. IEEE MCE Contracts (Marci) submits contract via IEEE Strategic Sourcing process includes IEEE Business Operations Associate (Jon </a:t>
            </a:r>
            <a:r>
              <a:rPr lang="en-US" sz="1200" b="1" kern="1200" dirty="0" err="1">
                <a:solidFill>
                  <a:schemeClr val="tx1"/>
                </a:solidFill>
                <a:effectLst/>
                <a:latin typeface="Arial" charset="0"/>
                <a:ea typeface="+mn-ea"/>
                <a:cs typeface="+mn-cs"/>
              </a:rPr>
              <a:t>Gaughran</a:t>
            </a:r>
            <a:r>
              <a:rPr lang="en-US" sz="1200" b="1" kern="1200" dirty="0">
                <a:solidFill>
                  <a:schemeClr val="tx1"/>
                </a:solidFill>
                <a:effectLst/>
                <a:latin typeface="Arial" charset="0"/>
                <a:ea typeface="+mn-ea"/>
                <a:cs typeface="+mn-cs"/>
              </a:rPr>
              <a:t>) as Business Manager on the requisition</a:t>
            </a:r>
          </a:p>
          <a:p>
            <a:pPr lvl="1" rtl="0" fontAlgn="base"/>
            <a:r>
              <a:rPr lang="en-US" sz="1200" b="1" kern="1200" dirty="0">
                <a:solidFill>
                  <a:schemeClr val="tx1"/>
                </a:solidFill>
                <a:effectLst/>
                <a:latin typeface="Arial" charset="0"/>
                <a:ea typeface="+mn-ea"/>
                <a:cs typeface="+mn-cs"/>
              </a:rPr>
              <a:t>6. IEEE Strategic Sourcing processes contract for signing (3 – 5 business days on IEEE side)</a:t>
            </a:r>
          </a:p>
          <a:p>
            <a:pPr lvl="1" rtl="0" fontAlgn="base"/>
            <a:r>
              <a:rPr lang="en-US" sz="1200" b="1" kern="1200" dirty="0">
                <a:solidFill>
                  <a:schemeClr val="tx1"/>
                </a:solidFill>
                <a:effectLst/>
                <a:latin typeface="Arial" charset="0"/>
                <a:ea typeface="+mn-ea"/>
                <a:cs typeface="+mn-cs"/>
              </a:rPr>
              <a:t>7. IEEE MCE Contracts (Marci) shares executed contract via ieee802-contracts@ieee.org</a:t>
            </a:r>
          </a:p>
          <a:p>
            <a:pPr lvl="2" rtl="0" fontAlgn="base"/>
            <a:r>
              <a:rPr lang="en-US" sz="1200" b="1" kern="1200" dirty="0">
                <a:solidFill>
                  <a:schemeClr val="tx1"/>
                </a:solidFill>
                <a:effectLst/>
                <a:latin typeface="Arial" charset="0"/>
                <a:ea typeface="+mn-ea"/>
                <a:cs typeface="+mn-cs"/>
              </a:rPr>
              <a:t>a. 802 LMSC executed contracts posted by 802 LMSC Executive Secretary</a:t>
            </a:r>
          </a:p>
          <a:p>
            <a:pPr lvl="2" rtl="0" fontAlgn="base"/>
            <a:r>
              <a:rPr lang="en-US" sz="1200" b="1" kern="1200" dirty="0">
                <a:solidFill>
                  <a:schemeClr val="tx1"/>
                </a:solidFill>
                <a:effectLst/>
                <a:latin typeface="Arial" charset="0"/>
                <a:ea typeface="+mn-ea"/>
                <a:cs typeface="+mn-cs"/>
              </a:rPr>
              <a:t>b. 802 Wireless executed contracts posted by 802 Wireless Chair</a:t>
            </a:r>
            <a:endParaRPr lang="en-US" dirty="0"/>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7</a:t>
            </a:fld>
            <a:endParaRPr lang="en-US"/>
          </a:p>
        </p:txBody>
      </p:sp>
    </p:spTree>
    <p:extLst>
      <p:ext uri="{BB962C8B-B14F-4D97-AF65-F5344CB8AC3E}">
        <p14:creationId xmlns:p14="http://schemas.microsoft.com/office/powerpoint/2010/main" val="56725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kern="1200" dirty="0">
                <a:latin typeface="Arial" charset="0"/>
              </a:rPr>
              <a:t>802 Community Contracts Reflector</a:t>
            </a:r>
          </a:p>
          <a:p>
            <a:r>
              <a:rPr lang="en-US" sz="1200" b="1" kern="1200" dirty="0">
                <a:latin typeface="Arial" charset="0"/>
              </a:rPr>
              <a:t>     802 community will use ieee802-contracts@ieee.org to disseminate information in regards to IEEE 802 contracts.</a:t>
            </a:r>
          </a:p>
          <a:p>
            <a:r>
              <a:rPr lang="en-US" sz="1200" b="1" kern="1200" dirty="0">
                <a:latin typeface="Arial" charset="0"/>
              </a:rPr>
              <a:t>     The reflector sends to:</a:t>
            </a:r>
          </a:p>
          <a:p>
            <a:pPr lvl="2"/>
            <a:r>
              <a:rPr lang="en-US" sz="1200" b="1" kern="1200" dirty="0">
                <a:latin typeface="Arial" charset="0"/>
              </a:rPr>
              <a:t>a. 802 LMSC Chair (Paul </a:t>
            </a:r>
            <a:r>
              <a:rPr lang="en-US" sz="1200" b="1" kern="1200" dirty="0" err="1">
                <a:latin typeface="Arial" charset="0"/>
              </a:rPr>
              <a:t>Nikolich</a:t>
            </a:r>
            <a:r>
              <a:rPr lang="en-US" sz="1200" b="1" kern="1200" dirty="0">
                <a:latin typeface="Arial" charset="0"/>
              </a:rPr>
              <a:t>)</a:t>
            </a:r>
          </a:p>
          <a:p>
            <a:pPr lvl="2"/>
            <a:r>
              <a:rPr lang="en-US" sz="1200" b="1" kern="1200" dirty="0">
                <a:latin typeface="Arial" charset="0"/>
              </a:rPr>
              <a:t>b. 802 LMSC Executive Secretary (Jon Rosdahl)</a:t>
            </a:r>
          </a:p>
          <a:p>
            <a:pPr lvl="2"/>
            <a:r>
              <a:rPr lang="en-US" sz="1200" b="1" kern="1200" dirty="0">
                <a:latin typeface="Arial" charset="0"/>
              </a:rPr>
              <a:t>c. 802 Wireless Chair (Bob </a:t>
            </a:r>
            <a:r>
              <a:rPr lang="en-US" sz="1200" b="1" kern="1200" dirty="0" err="1">
                <a:latin typeface="Arial" charset="0"/>
              </a:rPr>
              <a:t>Heile</a:t>
            </a:r>
            <a:r>
              <a:rPr lang="en-US" sz="1200" b="1" kern="1200" dirty="0">
                <a:latin typeface="Arial" charset="0"/>
              </a:rPr>
              <a:t>)</a:t>
            </a:r>
          </a:p>
          <a:p>
            <a:pPr lvl="2"/>
            <a:r>
              <a:rPr lang="en-US" sz="1200" b="1" kern="1200" dirty="0">
                <a:latin typeface="Arial" charset="0"/>
              </a:rPr>
              <a:t>d. IEEE Finance Manager (Christopher </a:t>
            </a:r>
            <a:r>
              <a:rPr lang="en-US" sz="1200" b="1" kern="1200" dirty="0" err="1">
                <a:latin typeface="Arial" charset="0"/>
              </a:rPr>
              <a:t>Verga</a:t>
            </a:r>
            <a:r>
              <a:rPr lang="en-US" sz="1200" b="1" kern="1200" dirty="0">
                <a:latin typeface="Arial" charset="0"/>
              </a:rPr>
              <a:t>)</a:t>
            </a:r>
          </a:p>
          <a:p>
            <a:pPr lvl="2"/>
            <a:r>
              <a:rPr lang="en-US" sz="1200" b="1" kern="1200" dirty="0">
                <a:latin typeface="Arial" charset="0"/>
              </a:rPr>
              <a:t>e. IEEE MCE Contracts contact (Marci </a:t>
            </a:r>
            <a:r>
              <a:rPr lang="en-US" sz="1200" b="1" kern="1200" dirty="0" err="1">
                <a:latin typeface="Arial" charset="0"/>
              </a:rPr>
              <a:t>Semel</a:t>
            </a:r>
            <a:r>
              <a:rPr lang="en-US" sz="1200" b="1" kern="1200" dirty="0">
                <a:latin typeface="Arial" charset="0"/>
              </a:rPr>
              <a:t>)</a:t>
            </a:r>
          </a:p>
          <a:p>
            <a:pPr lvl="2"/>
            <a:r>
              <a:rPr lang="en-US" sz="1200" b="1" kern="1200" dirty="0">
                <a:latin typeface="Arial" charset="0"/>
              </a:rPr>
              <a:t>f. IEEE Business Operations Associate (Jon </a:t>
            </a:r>
            <a:r>
              <a:rPr lang="en-US" sz="1200" b="1" kern="1200" dirty="0" err="1">
                <a:latin typeface="Arial" charset="0"/>
              </a:rPr>
              <a:t>Gaughran</a:t>
            </a:r>
            <a:r>
              <a:rPr lang="en-US" sz="1200" b="1" kern="1200" dirty="0">
                <a:latin typeface="Arial" charset="0"/>
              </a:rPr>
              <a:t>)</a:t>
            </a:r>
          </a:p>
          <a:p>
            <a:pPr lvl="2"/>
            <a:r>
              <a:rPr lang="en-US" sz="1200" b="1" kern="1200" dirty="0">
                <a:latin typeface="Arial" charset="0"/>
              </a:rPr>
              <a:t>g. IEEE 802 Staff Lead (Jonathan Goldberg)</a:t>
            </a:r>
          </a:p>
          <a:p>
            <a:pPr lvl="2"/>
            <a:r>
              <a:rPr lang="en-US" sz="1200" b="1" kern="1200" dirty="0">
                <a:latin typeface="Arial" charset="0"/>
              </a:rPr>
              <a:t>h. Conference Mailbox Reflector</a:t>
            </a:r>
            <a:endParaRPr lang="en-US" dirty="0"/>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8</a:t>
            </a:fld>
            <a:endParaRPr lang="en-US"/>
          </a:p>
        </p:txBody>
      </p:sp>
    </p:spTree>
    <p:extLst>
      <p:ext uri="{BB962C8B-B14F-4D97-AF65-F5344CB8AC3E}">
        <p14:creationId xmlns:p14="http://schemas.microsoft.com/office/powerpoint/2010/main" val="3922378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16</a:t>
            </a:fld>
            <a:endParaRPr lang="en-US"/>
          </a:p>
        </p:txBody>
      </p:sp>
    </p:spTree>
    <p:extLst>
      <p:ext uri="{BB962C8B-B14F-4D97-AF65-F5344CB8AC3E}">
        <p14:creationId xmlns:p14="http://schemas.microsoft.com/office/powerpoint/2010/main" val="2610683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IEEE 802 November 2017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18</a:t>
            </a:fld>
            <a:endParaRPr lang="en-US"/>
          </a:p>
        </p:txBody>
      </p:sp>
      <p:sp>
        <p:nvSpPr>
          <p:cNvPr id="7" name="Header Placeholder 6"/>
          <p:cNvSpPr>
            <a:spLocks noGrp="1"/>
          </p:cNvSpPr>
          <p:nvPr>
            <p:ph type="hdr" sz="quarter" idx="13"/>
          </p:nvPr>
        </p:nvSpPr>
        <p:spPr/>
        <p:txBody>
          <a:bodyPr/>
          <a:lstStyle/>
          <a:p>
            <a:pPr>
              <a:defRPr/>
            </a:pPr>
            <a:r>
              <a:rPr lang="en-US"/>
              <a:t>doc: 802 EC-17/0198r4</a:t>
            </a:r>
          </a:p>
        </p:txBody>
      </p:sp>
    </p:spTree>
    <p:extLst>
      <p:ext uri="{BB962C8B-B14F-4D97-AF65-F5344CB8AC3E}">
        <p14:creationId xmlns:p14="http://schemas.microsoft.com/office/powerpoint/2010/main" val="3994787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was noted that only 3 are involved with IETF which meets in Montreal the week after and have meetings starting on Sunday.</a:t>
            </a:r>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19</a:t>
            </a:fld>
            <a:endParaRPr lang="en-US"/>
          </a:p>
        </p:txBody>
      </p:sp>
    </p:spTree>
    <p:extLst>
      <p:ext uri="{BB962C8B-B14F-4D97-AF65-F5344CB8AC3E}">
        <p14:creationId xmlns:p14="http://schemas.microsoft.com/office/powerpoint/2010/main" val="179916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26</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EC-17/0198r4</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IEEE 802 November 2017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2018</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EC-18/0028r0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2018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EC-18/0028r1</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2018</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6/ec-16-0066-02-00EC-802-plenary-future-venue-contract-statu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a:t>Executive Secretary Agenda Items </a:t>
            </a:r>
            <a:br>
              <a:rPr lang="en-US"/>
            </a:br>
            <a:r>
              <a:rPr lang="en-US"/>
              <a:t>March 2018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July 2018 Plenary</a:t>
            </a:r>
          </a:p>
          <a:p>
            <a:pPr marL="457200" lvl="1" indent="0">
              <a:buNone/>
            </a:pPr>
            <a:endParaRPr lang="en-US" dirty="0"/>
          </a:p>
          <a:p>
            <a:r>
              <a:rPr lang="en-US" dirty="0"/>
              <a:t>Future Venues </a:t>
            </a:r>
            <a:r>
              <a:rPr lang="en-US" dirty="0" err="1"/>
              <a:t>AdHoc</a:t>
            </a:r>
            <a:r>
              <a:rPr lang="en-US" dirty="0"/>
              <a:t> – Thurs 8:00am</a:t>
            </a:r>
          </a:p>
          <a:p>
            <a:pPr lvl="1"/>
            <a:r>
              <a:rPr lang="en-US" dirty="0"/>
              <a:t>Review options and discuss choices and issues for 2020 and 2021.</a:t>
            </a:r>
          </a:p>
          <a:p>
            <a:endParaRPr lang="en-US" dirty="0"/>
          </a:p>
        </p:txBody>
      </p:sp>
    </p:spTree>
    <p:extLst>
      <p:ext uri="{BB962C8B-B14F-4D97-AF65-F5344CB8AC3E}">
        <p14:creationId xmlns:p14="http://schemas.microsoft.com/office/powerpoint/2010/main" val="3707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lvl="1"/>
            <a:r>
              <a:rPr lang="en-US" sz="2400" dirty="0"/>
              <a:t>802.3 -- Y:    N: </a:t>
            </a:r>
          </a:p>
          <a:p>
            <a:pPr lvl="1"/>
            <a:r>
              <a:rPr lang="en-US" sz="2400" dirty="0"/>
              <a:t>802.11 – Y:   N: </a:t>
            </a:r>
          </a:p>
          <a:p>
            <a:pPr lvl="1"/>
            <a:r>
              <a:rPr lang="en-US" sz="2400" dirty="0"/>
              <a:t>802 EC :</a:t>
            </a:r>
            <a:br>
              <a:rPr lang="en-US" dirty="0"/>
            </a:br>
            <a:endParaRPr lang="en-US" dirty="0"/>
          </a:p>
          <a:p>
            <a:r>
              <a:rPr lang="en-US" dirty="0"/>
              <a:t>Did you enjoy the social?</a:t>
            </a:r>
          </a:p>
          <a:p>
            <a:pPr lvl="1"/>
            <a:r>
              <a:rPr lang="en-US" sz="2400" dirty="0"/>
              <a:t>802.3   – Y:     N:     Did Not Attend: </a:t>
            </a:r>
          </a:p>
          <a:p>
            <a:pPr lvl="1"/>
            <a:r>
              <a:rPr lang="en-US" sz="2400" dirty="0"/>
              <a:t>802.11 – Y:     N:     Did Not Attend: </a:t>
            </a:r>
            <a:br>
              <a:rPr lang="en-US" sz="2400" dirty="0"/>
            </a:br>
            <a:endParaRPr lang="en-US" sz="2400" dirty="0"/>
          </a:p>
        </p:txBody>
      </p:sp>
    </p:spTree>
    <p:extLst>
      <p:ext uri="{BB962C8B-B14F-4D97-AF65-F5344CB8AC3E}">
        <p14:creationId xmlns:p14="http://schemas.microsoft.com/office/powerpoint/2010/main" val="888629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Agenda:</a:t>
            </a:r>
          </a:p>
          <a:p>
            <a:pPr lvl="1"/>
            <a:r>
              <a:rPr lang="en-US" dirty="0"/>
              <a:t>Start time 7:30 am</a:t>
            </a:r>
          </a:p>
          <a:p>
            <a:pPr lvl="1"/>
            <a:r>
              <a:rPr lang="en-US" dirty="0"/>
              <a:t>Review meeting space plan for </a:t>
            </a:r>
            <a:r>
              <a:rPr lang="en-GB" dirty="0"/>
              <a:t>2018 July Plenary</a:t>
            </a:r>
          </a:p>
          <a:p>
            <a:pPr lvl="2"/>
            <a:r>
              <a:rPr lang="en-GB" dirty="0"/>
              <a:t>Manchester Grand Hyatt, San Diego, CA,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Agenda:</a:t>
            </a:r>
          </a:p>
          <a:p>
            <a:pPr lvl="1"/>
            <a:r>
              <a:rPr lang="en-US" dirty="0"/>
              <a:t>Start time – 8:00 am</a:t>
            </a:r>
          </a:p>
          <a:p>
            <a:pPr lvl="1"/>
            <a:r>
              <a:rPr lang="en-US" dirty="0"/>
              <a:t>Review Contract responses for 2020 – all approved</a:t>
            </a:r>
          </a:p>
          <a:p>
            <a:pPr lvl="1"/>
            <a:r>
              <a:rPr lang="en-US" dirty="0"/>
              <a:t>Open RFP for 2021 dates - </a:t>
            </a:r>
          </a:p>
          <a:p>
            <a:pPr lvl="1"/>
            <a:r>
              <a:rPr lang="en-US" dirty="0"/>
              <a:t>Hilton Hawaiian Village – 2024</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83920" y="3731566"/>
            <a:ext cx="10424160" cy="2308324"/>
          </a:xfrm>
          <a:prstGeom prst="rect">
            <a:avLst/>
          </a:prstGeom>
          <a:noFill/>
        </p:spPr>
        <p:txBody>
          <a:bodyPr wrap="square" rtlCol="0">
            <a:spAutoFit/>
          </a:bodyPr>
          <a:lstStyle/>
          <a:p>
            <a:r>
              <a:rPr lang="en-US" dirty="0"/>
              <a:t>July 2017 - Motion: Move to approve as the venues for 2020: </a:t>
            </a:r>
          </a:p>
          <a:p>
            <a:r>
              <a:rPr lang="en-US" dirty="0"/>
              <a:t>	March: Hilton Atlanta; </a:t>
            </a:r>
          </a:p>
          <a:p>
            <a:r>
              <a:rPr lang="en-US" dirty="0"/>
              <a:t>	July: Sheraton Centre Montreal;  </a:t>
            </a:r>
          </a:p>
          <a:p>
            <a:r>
              <a:rPr lang="en-US" dirty="0"/>
              <a:t>	November: Marriott Marquis Queen’s Park</a:t>
            </a:r>
          </a:p>
          <a:p>
            <a:r>
              <a:rPr lang="en-US" dirty="0"/>
              <a:t>Moved:  Jon Rosdahl</a:t>
            </a:r>
          </a:p>
          <a:p>
            <a:r>
              <a:rPr lang="en-US" dirty="0"/>
              <a:t>Second: Bob </a:t>
            </a:r>
            <a:r>
              <a:rPr lang="en-US" dirty="0" err="1"/>
              <a:t>Heile</a:t>
            </a:r>
            <a:endParaRPr lang="en-US" dirty="0"/>
          </a:p>
        </p:txBody>
      </p:sp>
      <p:sp>
        <p:nvSpPr>
          <p:cNvPr id="10" name="TextBox 9"/>
          <p:cNvSpPr txBox="1"/>
          <p:nvPr/>
        </p:nvSpPr>
        <p:spPr>
          <a:xfrm>
            <a:off x="883920" y="6039890"/>
            <a:ext cx="4572000" cy="461665"/>
          </a:xfrm>
          <a:prstGeom prst="rect">
            <a:avLst/>
          </a:prstGeom>
          <a:noFill/>
        </p:spPr>
        <p:txBody>
          <a:bodyPr wrap="square" rtlCol="0">
            <a:spAutoFit/>
          </a:bodyPr>
          <a:lstStyle/>
          <a:p>
            <a:r>
              <a:rPr lang="en-US" dirty="0"/>
              <a:t>Motion passed Unanimously</a:t>
            </a:r>
          </a:p>
        </p:txBody>
      </p:sp>
    </p:spTree>
    <p:extLst>
      <p:ext uri="{BB962C8B-B14F-4D97-AF65-F5344CB8AC3E}">
        <p14:creationId xmlns:p14="http://schemas.microsoft.com/office/powerpoint/2010/main" val="2505455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July Venue Network Validation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6222650"/>
              </p:ext>
            </p:extLst>
          </p:nvPr>
        </p:nvGraphicFramePr>
        <p:xfrm>
          <a:off x="609600" y="1196978"/>
          <a:ext cx="10287000" cy="1154097"/>
        </p:xfrm>
        <a:graphic>
          <a:graphicData uri="http://schemas.openxmlformats.org/drawingml/2006/table">
            <a:tbl>
              <a:tblPr>
                <a:tableStyleId>{5C22544A-7EE6-4342-B048-85BDC9FD1C3A}</a:tableStyleId>
              </a:tblPr>
              <a:tblGrid>
                <a:gridCol w="4878276">
                  <a:extLst>
                    <a:ext uri="{9D8B030D-6E8A-4147-A177-3AD203B41FA5}">
                      <a16:colId xmlns:a16="http://schemas.microsoft.com/office/drawing/2014/main" val="20000"/>
                    </a:ext>
                  </a:extLst>
                </a:gridCol>
                <a:gridCol w="2424137">
                  <a:extLst>
                    <a:ext uri="{9D8B030D-6E8A-4147-A177-3AD203B41FA5}">
                      <a16:colId xmlns:a16="http://schemas.microsoft.com/office/drawing/2014/main" val="20001"/>
                    </a:ext>
                  </a:extLst>
                </a:gridCol>
                <a:gridCol w="2984587">
                  <a:extLst>
                    <a:ext uri="{9D8B030D-6E8A-4147-A177-3AD203B41FA5}">
                      <a16:colId xmlns:a16="http://schemas.microsoft.com/office/drawing/2014/main" val="20002"/>
                    </a:ext>
                  </a:extLst>
                </a:gridCol>
              </a:tblGrid>
              <a:tr h="487019">
                <a:tc>
                  <a:txBody>
                    <a:bodyPr/>
                    <a:lstStyle/>
                    <a:p>
                      <a:pPr algn="l" fontAlgn="b"/>
                      <a:r>
                        <a:rPr lang="en-US" sz="2000" u="none" strike="noStrike" dirty="0">
                          <a:effectLst/>
                        </a:rPr>
                        <a:t>Venue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Room Rate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Food Beverage Minimum</a:t>
                      </a:r>
                      <a:endParaRPr lang="en-US" sz="2000" b="0"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667078">
                <a:tc>
                  <a:txBody>
                    <a:bodyPr/>
                    <a:lstStyle/>
                    <a:p>
                      <a:pPr algn="l" fontAlgn="b"/>
                      <a:r>
                        <a:rPr lang="en-US" sz="2000" u="none" strike="noStrike" dirty="0">
                          <a:solidFill>
                            <a:srgbClr val="00B050"/>
                          </a:solidFill>
                          <a:effectLst/>
                        </a:rPr>
                        <a:t>Sheraton Centre Montreal</a:t>
                      </a:r>
                      <a:endParaRPr lang="en-US" sz="20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$269-$349++CAD (US$200)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 $150,000++CAD</a:t>
                      </a:r>
                      <a:r>
                        <a:rPr lang="en-US" sz="2000" u="none" strike="noStrike" baseline="0" dirty="0">
                          <a:effectLst/>
                        </a:rPr>
                        <a:t> (US$112,000)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986F9C6F-F184-463F-8025-6009728EEA91}"/>
              </a:ext>
            </a:extLst>
          </p:cNvPr>
          <p:cNvSpPr txBox="1"/>
          <p:nvPr/>
        </p:nvSpPr>
        <p:spPr>
          <a:xfrm>
            <a:off x="609600" y="3886200"/>
            <a:ext cx="9829800" cy="461665"/>
          </a:xfrm>
          <a:prstGeom prst="rect">
            <a:avLst/>
          </a:prstGeom>
          <a:noFill/>
        </p:spPr>
        <p:txBody>
          <a:bodyPr wrap="square" rtlCol="0">
            <a:spAutoFit/>
          </a:bodyPr>
          <a:lstStyle/>
          <a:p>
            <a:r>
              <a:rPr lang="en-US" dirty="0"/>
              <a:t>Network Visit was made and validated potentially good venue</a:t>
            </a:r>
          </a:p>
        </p:txBody>
      </p:sp>
    </p:spTree>
    <p:extLst>
      <p:ext uri="{BB962C8B-B14F-4D97-AF65-F5344CB8AC3E}">
        <p14:creationId xmlns:p14="http://schemas.microsoft.com/office/powerpoint/2010/main" val="3684168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a:t>Berlin, Germany</a:t>
            </a:r>
          </a:p>
          <a:p>
            <a:pPr lvl="2"/>
            <a:r>
              <a:rPr lang="en-US" sz="2000" dirty="0"/>
              <a:t>Vienna, Austria</a:t>
            </a:r>
          </a:p>
          <a:p>
            <a:pPr lvl="2"/>
            <a:r>
              <a:rPr lang="en-US" sz="2000" dirty="0"/>
              <a:t>Dubrovnik, Croatia (new Hyatt Regency- open 2019)</a:t>
            </a:r>
          </a:p>
          <a:p>
            <a:pPr lvl="2"/>
            <a:r>
              <a:rPr lang="en-US" sz="2000" dirty="0"/>
              <a:t>Madrid, Spain – Site visit required - &lt;$3000</a:t>
            </a:r>
          </a:p>
          <a:p>
            <a:pPr lvl="1"/>
            <a:r>
              <a:rPr lang="en-US" sz="2400" dirty="0"/>
              <a:t>Nov</a:t>
            </a:r>
          </a:p>
          <a:p>
            <a:pPr lvl="2"/>
            <a:r>
              <a:rPr lang="en-US" sz="2000" dirty="0"/>
              <a:t>San </a:t>
            </a:r>
            <a:r>
              <a:rPr lang="en-US" sz="2000" dirty="0" err="1"/>
              <a:t>Deigo</a:t>
            </a:r>
            <a:endParaRPr lang="en-US" sz="2000" dirty="0"/>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363200" cy="38862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4.xx: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5 June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5 March 2018 – Deadline – 19 January 2018</a:t>
            </a:r>
            <a:r>
              <a:rPr lang="en-US" sz="2800" dirty="0"/>
              <a:t>)</a:t>
            </a:r>
          </a:p>
        </p:txBody>
      </p:sp>
    </p:spTree>
    <p:extLst>
      <p:ext uri="{BB962C8B-B14F-4D97-AF65-F5344CB8AC3E}">
        <p14:creationId xmlns:p14="http://schemas.microsoft.com/office/powerpoint/2010/main" val="3920232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F4.02 802 Leadership </a:t>
            </a:r>
            <a:r>
              <a:rPr lang="en-US" dirty="0" err="1"/>
              <a:t>Mtg</a:t>
            </a:r>
            <a:r>
              <a:rPr lang="en-US" dirty="0"/>
              <a:t> for July 2018</a:t>
            </a:r>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endParaRPr lang="en-US" dirty="0"/>
          </a:p>
          <a:p>
            <a:pPr lvl="1"/>
            <a:r>
              <a:rPr lang="en-US" dirty="0"/>
              <a:t>One Day – Saturday 8-5pm</a:t>
            </a:r>
          </a:p>
          <a:p>
            <a:pPr lvl="1"/>
            <a:r>
              <a:rPr lang="en-US" dirty="0"/>
              <a:t>Leadership </a:t>
            </a:r>
            <a:r>
              <a:rPr lang="en-US" dirty="0" err="1"/>
              <a:t>Mtg</a:t>
            </a:r>
            <a:r>
              <a:rPr lang="en-US" dirty="0"/>
              <a:t> – Led by John </a:t>
            </a:r>
            <a:r>
              <a:rPr lang="en-US" dirty="0" err="1"/>
              <a:t>D’Ambrosia</a:t>
            </a:r>
            <a:r>
              <a:rPr lang="en-US" dirty="0"/>
              <a:t>/Glenn Parsons</a:t>
            </a:r>
          </a:p>
          <a:p>
            <a:pPr lvl="1"/>
            <a:r>
              <a:rPr lang="en-US" dirty="0"/>
              <a:t>Call for Topics – Strategic items</a:t>
            </a:r>
          </a:p>
          <a:p>
            <a:pPr lvl="1"/>
            <a:endParaRPr lang="en-US" dirty="0"/>
          </a:p>
          <a:p>
            <a:pPr lvl="1"/>
            <a:endParaRPr lang="en-US" dirty="0"/>
          </a:p>
        </p:txBody>
      </p:sp>
    </p:spTree>
    <p:extLst>
      <p:ext uri="{BB962C8B-B14F-4D97-AF65-F5344CB8AC3E}">
        <p14:creationId xmlns:p14="http://schemas.microsoft.com/office/powerpoint/2010/main" val="1632215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Information: 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a:xfrm>
            <a:off x="334433" y="1341438"/>
            <a:ext cx="10972800" cy="4983162"/>
          </a:xfrm>
        </p:spPr>
        <p:txBody>
          <a:bodyPr/>
          <a:lstStyle/>
          <a:p>
            <a:r>
              <a:rPr lang="en-US" sz="2400" dirty="0"/>
              <a:t>Minimum 2000 Lumens for rooms up to 25 with Min 8ft screens.</a:t>
            </a:r>
          </a:p>
          <a:p>
            <a:r>
              <a:rPr lang="en-US" sz="2400" dirty="0"/>
              <a:t>Minimum 3000 Lumens for Rooms up to 50 with Min 10ft screens.</a:t>
            </a:r>
          </a:p>
          <a:p>
            <a:r>
              <a:rPr lang="en-US" sz="2400" dirty="0"/>
              <a:t>Minimum 3500 Lumens for Rooms up to 150 with Min 12ft screens.</a:t>
            </a:r>
          </a:p>
          <a:p>
            <a:r>
              <a:rPr lang="en-US" sz="2400" dirty="0"/>
              <a:t>Minimum 5000 Lumens for Rooms over 150 with Min 16’x9’ screens.</a:t>
            </a:r>
          </a:p>
          <a:p>
            <a:r>
              <a:rPr lang="en-US" sz="2400" dirty="0"/>
              <a:t>All Screens are to be taut.</a:t>
            </a:r>
          </a:p>
          <a:p>
            <a:r>
              <a:rPr lang="en-US" sz="2400" dirty="0"/>
              <a:t>All projectors have HDMI native port  </a:t>
            </a:r>
          </a:p>
          <a:p>
            <a:r>
              <a:rPr lang="en-US" sz="2400" dirty="0"/>
              <a:t>All projectors to be set for 9:6 aspect ratio for 12ft screens or larger</a:t>
            </a:r>
          </a:p>
          <a:p>
            <a:r>
              <a:rPr lang="en-US" sz="2400" dirty="0"/>
              <a:t>Some Projectors may have VGA, but expect 2 cables (HDMI and VGA) if both ports</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85453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3FC4-BF0A-46BC-AC85-0A0A0FE54EEA}"/>
              </a:ext>
            </a:extLst>
          </p:cNvPr>
          <p:cNvSpPr>
            <a:spLocks noGrp="1"/>
          </p:cNvSpPr>
          <p:nvPr>
            <p:ph type="title"/>
          </p:nvPr>
        </p:nvSpPr>
        <p:spPr/>
        <p:txBody>
          <a:bodyPr/>
          <a:lstStyle/>
          <a:p>
            <a:r>
              <a:rPr lang="en-US" sz="3200" dirty="0"/>
              <a:t>Information: Hyatt Regency Orange County, California</a:t>
            </a:r>
          </a:p>
        </p:txBody>
      </p:sp>
      <p:sp>
        <p:nvSpPr>
          <p:cNvPr id="3" name="Content Placeholder 2">
            <a:extLst>
              <a:ext uri="{FF2B5EF4-FFF2-40B4-BE49-F238E27FC236}">
                <a16:creationId xmlns:a16="http://schemas.microsoft.com/office/drawing/2014/main" id="{AFB73EA7-5268-40B5-B1D7-F2474EA1EE13}"/>
              </a:ext>
            </a:extLst>
          </p:cNvPr>
          <p:cNvSpPr>
            <a:spLocks noGrp="1"/>
          </p:cNvSpPr>
          <p:nvPr>
            <p:ph idx="1"/>
          </p:nvPr>
        </p:nvSpPr>
        <p:spPr>
          <a:xfrm>
            <a:off x="334433" y="1341438"/>
            <a:ext cx="11628967" cy="5211762"/>
          </a:xfrm>
        </p:spPr>
        <p:txBody>
          <a:bodyPr/>
          <a:lstStyle/>
          <a:p>
            <a:r>
              <a:rPr lang="en-US" dirty="0"/>
              <a:t>IEEE Discounted Corporate Rate- $158 w/ complimentary standard Internet </a:t>
            </a:r>
          </a:p>
          <a:p>
            <a:r>
              <a:rPr lang="en-US" dirty="0"/>
              <a:t>To book this rate, visit www.orangecounty.regency.hyatt.com, enter your dates and click on the “Special Rates” link. Enter your Corporate Rate (CR) number “98789” in the “Corporate or Group Code” box and hit “Check Availability”. Or you can call Hyatt Reservations at 800-233-1234 and request the “IEEE” rate. This rate is valid through 4/30/18. </a:t>
            </a:r>
          </a:p>
          <a:p>
            <a:endParaRPr lang="en-US" dirty="0"/>
          </a:p>
          <a:p>
            <a:r>
              <a:rPr lang="en-US" dirty="0"/>
              <a:t>Flyer sent to the Stds-802-All reflector.</a:t>
            </a:r>
          </a:p>
        </p:txBody>
      </p:sp>
    </p:spTree>
    <p:extLst>
      <p:ext uri="{BB962C8B-B14F-4D97-AF65-F5344CB8AC3E}">
        <p14:creationId xmlns:p14="http://schemas.microsoft.com/office/powerpoint/2010/main" val="1131599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March 2018   Hyatt Regency O’Hare – Rosemont, IL</a:t>
            </a:r>
          </a:p>
          <a:p>
            <a:pPr lvl="1"/>
            <a:r>
              <a:rPr lang="en-US" sz="2400" dirty="0"/>
              <a:t>July 2018       Manchester Grand Hyatt – San Diego</a:t>
            </a:r>
          </a:p>
          <a:p>
            <a:pPr lvl="1"/>
            <a:r>
              <a:rPr lang="en-US" sz="2400" dirty="0"/>
              <a:t>Nov 2018       Bangkok, Thailand</a:t>
            </a:r>
          </a:p>
          <a:p>
            <a:pPr lvl="1"/>
            <a:endParaRPr lang="en-US" sz="2400" dirty="0"/>
          </a:p>
          <a:p>
            <a:r>
              <a:rPr lang="en-US" sz="2400" dirty="0"/>
              <a:t>Contract Status doc 802 EC-16/66r2:</a:t>
            </a:r>
          </a:p>
          <a:p>
            <a:pPr marL="400050" lvl="1" indent="0">
              <a:buNone/>
            </a:pPr>
            <a:r>
              <a:rPr lang="en-US" sz="2000" dirty="0">
                <a:hlinkClick r:id="rId2"/>
              </a:rPr>
              <a:t>https://mentor.ieee.org/802-ec/dcn/16/ec-16-0066-02-00EC-802-plenary-future-venue-contract-status.xlsx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2018</a:t>
            </a:r>
          </a:p>
        </p:txBody>
      </p:sp>
      <p:sp>
        <p:nvSpPr>
          <p:cNvPr id="3" name="Content Placeholder 2"/>
          <p:cNvSpPr>
            <a:spLocks noGrp="1"/>
          </p:cNvSpPr>
          <p:nvPr>
            <p:ph idx="1"/>
          </p:nvPr>
        </p:nvSpPr>
        <p:spPr>
          <a:xfrm>
            <a:off x="1066800" y="1341438"/>
            <a:ext cx="10515600" cy="4388894"/>
          </a:xfrm>
        </p:spPr>
        <p:txBody>
          <a:bodyPr>
            <a:normAutofit/>
          </a:bodyPr>
          <a:lstStyle/>
          <a:p>
            <a:r>
              <a:rPr lang="en-US" sz="3600" dirty="0"/>
              <a:t>Save the Date: </a:t>
            </a:r>
            <a:r>
              <a:rPr lang="en-US" sz="3600" b="1" dirty="0"/>
              <a:t>July 8 -13 – </a:t>
            </a:r>
            <a:r>
              <a:rPr lang="en-GB" sz="3600" dirty="0"/>
              <a:t>San Diego, CA, USA </a:t>
            </a:r>
          </a:p>
          <a:p>
            <a:endParaRPr lang="en-US" sz="3600" dirty="0"/>
          </a:p>
          <a:p>
            <a:r>
              <a:rPr lang="en-US" sz="3600" dirty="0"/>
              <a:t>Registration target to open: </a:t>
            </a:r>
            <a:r>
              <a:rPr lang="en-US" sz="3600" dirty="0" err="1"/>
              <a:t>Mid April</a:t>
            </a:r>
            <a:endParaRPr lang="en-US" sz="3600" dirty="0"/>
          </a:p>
          <a:p>
            <a:r>
              <a:rPr lang="en-US" sz="3600" dirty="0"/>
              <a:t>Hotel Information: </a:t>
            </a:r>
          </a:p>
          <a:p>
            <a:pPr marL="914400" lvl="2" indent="0">
              <a:buNone/>
            </a:pPr>
            <a:r>
              <a:rPr lang="en-GB" sz="3200" dirty="0"/>
              <a:t>Manchester Grand Hyatt, </a:t>
            </a:r>
          </a:p>
          <a:p>
            <a:pPr marL="914400" lvl="2" indent="0">
              <a:buNone/>
            </a:pPr>
            <a:r>
              <a:rPr lang="en-GB" sz="3200" dirty="0"/>
              <a:t>San Diego, CA, USA </a:t>
            </a:r>
          </a:p>
        </p:txBody>
      </p:sp>
    </p:spTree>
    <p:extLst>
      <p:ext uri="{BB962C8B-B14F-4D97-AF65-F5344CB8AC3E}">
        <p14:creationId xmlns:p14="http://schemas.microsoft.com/office/powerpoint/2010/main" val="48349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5 June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5 June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July 2018 Plenary Status				- Rosdahl   	3 min</a:t>
            </a:r>
          </a:p>
          <a:p>
            <a:pPr marL="1200150" lvl="2" indent="-342900">
              <a:buAutoNum type="arabicPeriod"/>
            </a:pPr>
            <a:r>
              <a:rPr lang="en-US" sz="2000" dirty="0"/>
              <a:t>Report on 2020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July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8 July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24 May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lvl="1"/>
            <a:r>
              <a:rPr lang="en-US" sz="2400" dirty="0"/>
              <a:t>802.3 -- Y:    N: </a:t>
            </a:r>
          </a:p>
          <a:p>
            <a:pPr lvl="1"/>
            <a:r>
              <a:rPr lang="en-US" sz="2400" dirty="0"/>
              <a:t>802.11 – Y:  N:</a:t>
            </a:r>
            <a:br>
              <a:rPr lang="en-US" dirty="0"/>
            </a:br>
            <a:endParaRPr lang="en-US" dirty="0"/>
          </a:p>
          <a:p>
            <a:r>
              <a:rPr lang="en-US" dirty="0"/>
              <a:t>Did you enjoy the social?</a:t>
            </a:r>
          </a:p>
          <a:p>
            <a:pPr lvl="1"/>
            <a:r>
              <a:rPr lang="en-US" sz="2400" dirty="0"/>
              <a:t>802.3   – Y:   N:      Did Not Attend: </a:t>
            </a:r>
          </a:p>
          <a:p>
            <a:pPr lvl="1"/>
            <a:r>
              <a:rPr lang="en-US" sz="2400" dirty="0"/>
              <a:t>802.11 – Y:   N:      Did Not Attend:</a:t>
            </a:r>
            <a:br>
              <a:rPr lang="en-US" sz="2400" dirty="0"/>
            </a:br>
            <a:endParaRPr lang="en-US" sz="2400" dirty="0"/>
          </a:p>
        </p:txBody>
      </p:sp>
    </p:spTree>
    <p:extLst>
      <p:ext uri="{BB962C8B-B14F-4D97-AF65-F5344CB8AC3E}">
        <p14:creationId xmlns:p14="http://schemas.microsoft.com/office/powerpoint/2010/main" val="44832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5.142 Current and Future Venue Report</a:t>
            </a:r>
            <a:endParaRPr lang="en-US" dirty="0"/>
          </a:p>
        </p:txBody>
      </p:sp>
      <p:sp>
        <p:nvSpPr>
          <p:cNvPr id="3" name="Content Placeholder 2"/>
          <p:cNvSpPr>
            <a:spLocks noGrp="1"/>
          </p:cNvSpPr>
          <p:nvPr>
            <p:ph idx="1"/>
          </p:nvPr>
        </p:nvSpPr>
        <p:spPr/>
        <p:txBody>
          <a:bodyPr/>
          <a:lstStyle/>
          <a:p>
            <a:r>
              <a:rPr lang="en-US" dirty="0"/>
              <a:t>IEEE 802 Things to Know– Thanks Face to Face Events</a:t>
            </a:r>
          </a:p>
          <a:p>
            <a:pPr lvl="1"/>
            <a:r>
              <a:rPr lang="en-US" dirty="0"/>
              <a:t>Emailed to all registered attendees</a:t>
            </a:r>
          </a:p>
        </p:txBody>
      </p:sp>
    </p:spTree>
    <p:extLst>
      <p:ext uri="{BB962C8B-B14F-4D97-AF65-F5344CB8AC3E}">
        <p14:creationId xmlns:p14="http://schemas.microsoft.com/office/powerpoint/2010/main" val="1269748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826" y="404813"/>
            <a:ext cx="8512175" cy="792162"/>
          </a:xfrm>
        </p:spPr>
        <p:txBody>
          <a:bodyPr/>
          <a:lstStyle/>
          <a:p>
            <a:r>
              <a:rPr lang="en-US" dirty="0"/>
              <a:t>2018 Future Venues</a:t>
            </a:r>
          </a:p>
        </p:txBody>
      </p:sp>
      <p:sp>
        <p:nvSpPr>
          <p:cNvPr id="3" name="Content Placeholder 2"/>
          <p:cNvSpPr>
            <a:spLocks noGrp="1"/>
          </p:cNvSpPr>
          <p:nvPr>
            <p:ph idx="1"/>
          </p:nvPr>
        </p:nvSpPr>
        <p:spPr>
          <a:xfrm>
            <a:off x="838200" y="1295400"/>
            <a:ext cx="10633364" cy="5334000"/>
          </a:xfrm>
        </p:spPr>
        <p:txBody>
          <a:bodyPr/>
          <a:lstStyle/>
          <a:p>
            <a:pPr lvl="2"/>
            <a:endParaRPr lang="en-US" dirty="0"/>
          </a:p>
          <a:p>
            <a:r>
              <a:rPr lang="en-GB" dirty="0"/>
              <a:t>July 8-13, Manchester Grand Hyatt, San Diego, CA, USA</a:t>
            </a:r>
          </a:p>
          <a:p>
            <a:r>
              <a:rPr lang="en-GB" dirty="0"/>
              <a:t>November 11-16, Marriott Marquis Queen's Park, Bangkok, Thailand</a:t>
            </a:r>
            <a:endParaRPr lang="en-US" dirty="0"/>
          </a:p>
        </p:txBody>
      </p:sp>
    </p:spTree>
    <p:extLst>
      <p:ext uri="{BB962C8B-B14F-4D97-AF65-F5344CB8AC3E}">
        <p14:creationId xmlns:p14="http://schemas.microsoft.com/office/powerpoint/2010/main" val="339035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endParaRPr lang="en-GB" dirty="0"/>
          </a:p>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0717-09BB-49F0-9E53-18EF36AD4207}"/>
              </a:ext>
            </a:extLst>
          </p:cNvPr>
          <p:cNvSpPr>
            <a:spLocks noGrp="1"/>
          </p:cNvSpPr>
          <p:nvPr>
            <p:ph type="title"/>
          </p:nvPr>
        </p:nvSpPr>
        <p:spPr/>
        <p:txBody>
          <a:bodyPr/>
          <a:lstStyle/>
          <a:p>
            <a:r>
              <a:rPr lang="en-US" dirty="0"/>
              <a:t>Contract Process Meeting Report</a:t>
            </a:r>
          </a:p>
        </p:txBody>
      </p:sp>
      <p:sp>
        <p:nvSpPr>
          <p:cNvPr id="3" name="Content Placeholder 2">
            <a:extLst>
              <a:ext uri="{FF2B5EF4-FFF2-40B4-BE49-F238E27FC236}">
                <a16:creationId xmlns:a16="http://schemas.microsoft.com/office/drawing/2014/main" id="{9BFBE4BF-D58F-4635-A1C3-02F3022E570B}"/>
              </a:ext>
            </a:extLst>
          </p:cNvPr>
          <p:cNvSpPr>
            <a:spLocks noGrp="1"/>
          </p:cNvSpPr>
          <p:nvPr>
            <p:ph idx="1"/>
          </p:nvPr>
        </p:nvSpPr>
        <p:spPr/>
        <p:txBody>
          <a:bodyPr/>
          <a:lstStyle/>
          <a:p>
            <a:r>
              <a:rPr lang="en-US" sz="2400" dirty="0"/>
              <a:t>Contracts for Meeting venues and vendors requires following IEEE-SA processes.  It seems that every few years it is good to review the process and determine where disconnects may have been created.</a:t>
            </a:r>
          </a:p>
          <a:p>
            <a:r>
              <a:rPr lang="en-US" sz="2400" dirty="0"/>
              <a:t>We had a meeting as scheduled on </a:t>
            </a:r>
            <a:r>
              <a:rPr lang="de-DE" sz="2400" dirty="0"/>
              <a:t>Mon Dec 4, 2017 1pm – 2pm (EST) at </a:t>
            </a:r>
            <a:r>
              <a:rPr lang="en-US" sz="2400" dirty="0"/>
              <a:t>NJ445-Yagi room in Piscataway, NJ.</a:t>
            </a:r>
          </a:p>
          <a:p>
            <a:r>
              <a:rPr lang="en-US" sz="2400" dirty="0"/>
              <a:t>We were able to agree on the process and update the contact points and listserv reflectors to ensure all are informed of the submitted documents.</a:t>
            </a:r>
          </a:p>
          <a:p>
            <a:endParaRPr lang="de-DE" sz="2400" dirty="0"/>
          </a:p>
        </p:txBody>
      </p:sp>
    </p:spTree>
    <p:extLst>
      <p:ext uri="{BB962C8B-B14F-4D97-AF65-F5344CB8AC3E}">
        <p14:creationId xmlns:p14="http://schemas.microsoft.com/office/powerpoint/2010/main" val="249673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8EFE8-7B04-4E79-95D3-B4EAC49F5E70}"/>
              </a:ext>
            </a:extLst>
          </p:cNvPr>
          <p:cNvSpPr>
            <a:spLocks noGrp="1"/>
          </p:cNvSpPr>
          <p:nvPr>
            <p:ph type="title"/>
          </p:nvPr>
        </p:nvSpPr>
        <p:spPr/>
        <p:txBody>
          <a:bodyPr/>
          <a:lstStyle/>
          <a:p>
            <a:r>
              <a:rPr lang="en-US" sz="2800" b="1" kern="1200" dirty="0">
                <a:latin typeface="Arial" charset="0"/>
              </a:rPr>
              <a:t>IEEE 802 Contracting Process</a:t>
            </a:r>
            <a:br>
              <a:rPr lang="en-US" sz="2800" b="1" kern="1200" dirty="0">
                <a:latin typeface="Arial" charset="0"/>
              </a:rPr>
            </a:br>
            <a:r>
              <a:rPr lang="en-US" sz="2800" b="1" kern="1200" dirty="0">
                <a:latin typeface="Arial" charset="0"/>
              </a:rPr>
              <a:t>December 2017 Review</a:t>
            </a:r>
            <a:endParaRPr lang="en-US" sz="2800" dirty="0"/>
          </a:p>
        </p:txBody>
      </p:sp>
      <p:sp>
        <p:nvSpPr>
          <p:cNvPr id="3" name="Content Placeholder 2">
            <a:extLst>
              <a:ext uri="{FF2B5EF4-FFF2-40B4-BE49-F238E27FC236}">
                <a16:creationId xmlns:a16="http://schemas.microsoft.com/office/drawing/2014/main" id="{96352823-147A-4F42-9355-0BBC92191888}"/>
              </a:ext>
            </a:extLst>
          </p:cNvPr>
          <p:cNvSpPr>
            <a:spLocks noGrp="1"/>
          </p:cNvSpPr>
          <p:nvPr>
            <p:ph idx="1"/>
          </p:nvPr>
        </p:nvSpPr>
        <p:spPr>
          <a:xfrm>
            <a:off x="334432" y="1295400"/>
            <a:ext cx="11400368" cy="5257800"/>
          </a:xfrm>
        </p:spPr>
        <p:txBody>
          <a:bodyPr/>
          <a:lstStyle/>
          <a:p>
            <a:pPr marL="0" indent="0">
              <a:buNone/>
            </a:pPr>
            <a:r>
              <a:rPr lang="en-US" sz="1800" b="1" kern="1200" dirty="0">
                <a:latin typeface="Arial" charset="0"/>
              </a:rPr>
              <a:t>Contract Processing</a:t>
            </a:r>
          </a:p>
          <a:p>
            <a:pPr marL="228600" indent="-228600">
              <a:buFont typeface="+mj-lt"/>
              <a:buAutoNum type="arabicPeriod"/>
            </a:pPr>
            <a:r>
              <a:rPr lang="en-US" sz="1800" b="1" kern="1200" dirty="0">
                <a:latin typeface="Arial" charset="0"/>
              </a:rPr>
              <a:t>Post contract to Mentor 802Fin (for LMSC contracts) or Mentor 802WFin (for 802 Wireless group contracts) as appropriate with the following document coding in the document name:</a:t>
            </a:r>
          </a:p>
          <a:p>
            <a:pPr marL="628650" lvl="1" indent="-228600">
              <a:buAutoNum type="alphaLcPeriod"/>
            </a:pPr>
            <a:r>
              <a:rPr lang="en-US" sz="1800" b="1" kern="1200" dirty="0">
                <a:latin typeface="Arial" charset="0"/>
              </a:rPr>
              <a:t>PCNT -- LMSC pending contracts submitted to IEEE  or  ECNT  -- LMSC executed contracts</a:t>
            </a:r>
          </a:p>
          <a:p>
            <a:pPr marL="628650" lvl="1" indent="-228600">
              <a:buAutoNum type="alphaLcPeriod"/>
            </a:pPr>
            <a:r>
              <a:rPr lang="en-US" sz="1800" b="1" kern="1200" dirty="0">
                <a:latin typeface="Arial" charset="0"/>
              </a:rPr>
              <a:t>LGCT  -- 802 Wireless Group pending contracts submitted to IEEE or EXCT  -- 802 Wireless Group executed contracts</a:t>
            </a:r>
          </a:p>
          <a:p>
            <a:pPr marL="228600" indent="-228600">
              <a:buFont typeface="+mj-lt"/>
              <a:buAutoNum type="arabicPeriod"/>
            </a:pPr>
            <a:r>
              <a:rPr lang="en-US" sz="1800" b="1" kern="1200" dirty="0">
                <a:latin typeface="Arial" charset="0"/>
              </a:rPr>
              <a:t>Send Contract to IEEE 802 Contracts (ieee802-contracts@ieee.org)</a:t>
            </a:r>
          </a:p>
          <a:p>
            <a:pPr marL="228600" indent="-228600">
              <a:buFont typeface="+mj-lt"/>
              <a:buAutoNum type="arabicPeriod"/>
            </a:pPr>
            <a:r>
              <a:rPr lang="en-US" sz="1800" b="1" kern="1200" dirty="0">
                <a:latin typeface="Arial" charset="0"/>
              </a:rPr>
              <a:t>IEEE MCE Contracts (Marci) picks this up, reviews contract and sends to IEEE Legal</a:t>
            </a:r>
          </a:p>
          <a:p>
            <a:pPr marL="228600" indent="-228600">
              <a:buFont typeface="+mj-lt"/>
              <a:buAutoNum type="arabicPeriod"/>
            </a:pPr>
            <a:r>
              <a:rPr lang="en-US" sz="1800" b="1" kern="1200" dirty="0">
                <a:latin typeface="Arial" charset="0"/>
              </a:rPr>
              <a:t>After IEEE Legal review, IEEE MCE Contracts (Marci) checks final version with IEEE 802 Executive Secretary via IEEE 802 Contracts reflector</a:t>
            </a:r>
          </a:p>
          <a:p>
            <a:pPr marL="228600" indent="-228600">
              <a:buFont typeface="+mj-lt"/>
              <a:buAutoNum type="arabicPeriod"/>
            </a:pPr>
            <a:r>
              <a:rPr lang="en-US" sz="1800" b="1" kern="1200" dirty="0">
                <a:latin typeface="Arial" charset="0"/>
              </a:rPr>
              <a:t> IEEE MCE Contracts (Marci) submits contract via IEEE Strategic Sourcing process includes IEEE Business Operations Associate (Jon </a:t>
            </a:r>
            <a:r>
              <a:rPr lang="en-US" sz="1800" b="1" kern="1200" dirty="0" err="1">
                <a:latin typeface="Arial" charset="0"/>
              </a:rPr>
              <a:t>Gaughran</a:t>
            </a:r>
            <a:r>
              <a:rPr lang="en-US" sz="1800" b="1" kern="1200" dirty="0">
                <a:latin typeface="Arial" charset="0"/>
              </a:rPr>
              <a:t>) as Business Manager on the requisition</a:t>
            </a:r>
          </a:p>
          <a:p>
            <a:pPr marL="228600" indent="-228600">
              <a:buFont typeface="+mj-lt"/>
              <a:buAutoNum type="arabicPeriod"/>
            </a:pPr>
            <a:r>
              <a:rPr lang="en-US" sz="1800" b="1" kern="1200" dirty="0">
                <a:latin typeface="Arial" charset="0"/>
              </a:rPr>
              <a:t>IEEE Strategic Sourcing processes contract for signing (3 – 5 business days on IEEE side)</a:t>
            </a:r>
          </a:p>
          <a:p>
            <a:pPr marL="228600" indent="-228600">
              <a:buFont typeface="+mj-lt"/>
              <a:buAutoNum type="arabicPeriod"/>
            </a:pPr>
            <a:r>
              <a:rPr lang="en-US" sz="1800" b="1" kern="1200" dirty="0">
                <a:latin typeface="Arial" charset="0"/>
              </a:rPr>
              <a:t>IEEE MCE Contracts (Marci) shares executed contract via ieee802-contracts@ieee.org</a:t>
            </a:r>
          </a:p>
          <a:p>
            <a:pPr marL="514350" lvl="1" indent="0">
              <a:buNone/>
            </a:pPr>
            <a:r>
              <a:rPr lang="en-US" sz="1800" b="1" kern="1200" dirty="0">
                <a:latin typeface="Arial" charset="0"/>
              </a:rPr>
              <a:t>a. 802 LMSC executed contracts posted by 802 LMSC Executive Secretary or b. 802 Wireless executed contracts posted by 802 Wireless Chair</a:t>
            </a:r>
            <a:endParaRPr lang="en-US" sz="3200" dirty="0"/>
          </a:p>
          <a:p>
            <a:endParaRPr lang="en-US" sz="4400" dirty="0"/>
          </a:p>
        </p:txBody>
      </p:sp>
    </p:spTree>
    <p:extLst>
      <p:ext uri="{BB962C8B-B14F-4D97-AF65-F5344CB8AC3E}">
        <p14:creationId xmlns:p14="http://schemas.microsoft.com/office/powerpoint/2010/main" val="2793998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0587-E4C6-49F3-A4E0-8B0454183809}"/>
              </a:ext>
            </a:extLst>
          </p:cNvPr>
          <p:cNvSpPr>
            <a:spLocks noGrp="1"/>
          </p:cNvSpPr>
          <p:nvPr>
            <p:ph type="title"/>
          </p:nvPr>
        </p:nvSpPr>
        <p:spPr/>
        <p:txBody>
          <a:bodyPr/>
          <a:lstStyle/>
          <a:p>
            <a:r>
              <a:rPr lang="en-US" dirty="0"/>
              <a:t>Vendor Contract Status</a:t>
            </a:r>
          </a:p>
        </p:txBody>
      </p:sp>
      <p:sp>
        <p:nvSpPr>
          <p:cNvPr id="3" name="Content Placeholder 2">
            <a:extLst>
              <a:ext uri="{FF2B5EF4-FFF2-40B4-BE49-F238E27FC236}">
                <a16:creationId xmlns:a16="http://schemas.microsoft.com/office/drawing/2014/main" id="{0D57EE4E-622F-456C-B1C3-13A7DF7CDBF9}"/>
              </a:ext>
            </a:extLst>
          </p:cNvPr>
          <p:cNvSpPr>
            <a:spLocks noGrp="1"/>
          </p:cNvSpPr>
          <p:nvPr>
            <p:ph idx="1"/>
          </p:nvPr>
        </p:nvSpPr>
        <p:spPr/>
        <p:txBody>
          <a:bodyPr/>
          <a:lstStyle/>
          <a:p>
            <a:r>
              <a:rPr lang="en-US" dirty="0"/>
              <a:t>Face to Face Events – in process – New MSA being prepared. – EC Motion to extend contract was passed Nov 2017.</a:t>
            </a:r>
          </a:p>
          <a:p>
            <a:r>
              <a:rPr lang="en-US" dirty="0" err="1"/>
              <a:t>Verilan</a:t>
            </a:r>
            <a:r>
              <a:rPr lang="en-US" dirty="0"/>
              <a:t> – Contract expires Nov 2018</a:t>
            </a:r>
          </a:p>
          <a:p>
            <a:pPr lvl="1"/>
            <a:r>
              <a:rPr lang="en-US" dirty="0" err="1"/>
              <a:t>Linespeed</a:t>
            </a:r>
            <a:r>
              <a:rPr lang="en-US" dirty="0"/>
              <a:t> providing network for IETF and ICAAN in Bangkok the week prior and the week after, thus it makes sense to use </a:t>
            </a:r>
            <a:r>
              <a:rPr lang="en-US" dirty="0" err="1"/>
              <a:t>Linespeed</a:t>
            </a:r>
            <a:r>
              <a:rPr lang="en-US" dirty="0"/>
              <a:t> for our meeting in the middle to reduce costs.</a:t>
            </a:r>
          </a:p>
          <a:p>
            <a:pPr lvl="2"/>
            <a:r>
              <a:rPr lang="en-US" dirty="0"/>
              <a:t>(Already setup and ready to use the week prior)</a:t>
            </a:r>
          </a:p>
          <a:p>
            <a:endParaRPr lang="en-US" dirty="0"/>
          </a:p>
        </p:txBody>
      </p:sp>
    </p:spTree>
    <p:extLst>
      <p:ext uri="{BB962C8B-B14F-4D97-AF65-F5344CB8AC3E}">
        <p14:creationId xmlns:p14="http://schemas.microsoft.com/office/powerpoint/2010/main" val="157335915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19486</TotalTime>
  <Words>2056</Words>
  <Application>Microsoft Office PowerPoint</Application>
  <PresentationFormat>Widescreen</PresentationFormat>
  <Paragraphs>281</Paragraphs>
  <Slides>28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 Unicode MS</vt:lpstr>
      <vt:lpstr>MS PGothic</vt:lpstr>
      <vt:lpstr>Arial</vt:lpstr>
      <vt:lpstr>Calibri</vt:lpstr>
      <vt:lpstr>Times New Roman</vt:lpstr>
      <vt:lpstr>Title slide</vt:lpstr>
      <vt:lpstr>Executive Secretary Agenda Items  March 2018 Plenary</vt:lpstr>
      <vt:lpstr>802 Exec Sec Agenda Items</vt:lpstr>
      <vt:lpstr>5.142 Current and Future Venue Report</vt:lpstr>
      <vt:lpstr>Network and Wired Cafe </vt:lpstr>
      <vt:lpstr>2018 Future Venues</vt:lpstr>
      <vt:lpstr>2019 Future Venues</vt:lpstr>
      <vt:lpstr>Contract Process Meeting Report</vt:lpstr>
      <vt:lpstr>IEEE 802 Contracting Process December 2017 Review</vt:lpstr>
      <vt:lpstr>Vendor Contract Status</vt:lpstr>
      <vt:lpstr>Thursday AdHoc Meetings</vt:lpstr>
      <vt:lpstr>Request for WG Straw Poll concerning this Venue</vt:lpstr>
      <vt:lpstr>Future Venue AdHocS  --</vt:lpstr>
      <vt:lpstr>Next Venue Meeting planning – Thurs 7:30 am</vt:lpstr>
      <vt:lpstr>Future Venues AdHoc – Thurs 8 am</vt:lpstr>
      <vt:lpstr>2020 Approved Venues</vt:lpstr>
      <vt:lpstr>2020 July Venue Network Validation</vt:lpstr>
      <vt:lpstr>2021 Plenary – Open RFP  </vt:lpstr>
      <vt:lpstr>Friday Closing EC Plenary</vt:lpstr>
      <vt:lpstr>F4.02 802 Leadership Mtg for July 2018</vt:lpstr>
      <vt:lpstr>PowerPoint Presentation</vt:lpstr>
      <vt:lpstr>Information: Projector Goals 2018</vt:lpstr>
      <vt:lpstr>Information: Hyatt Regency Orange County, California</vt:lpstr>
      <vt:lpstr>Future Venue Insight</vt:lpstr>
      <vt:lpstr>802 Plenary July 2018</vt:lpstr>
      <vt:lpstr> *F8.045 Executive Secretary report LMSC 802 – P&amp;P list of major duties:</vt:lpstr>
      <vt:lpstr>F8.05 – Announcement of 802 EC Interim Telecon (Tuesday 5 June 2018, 1-3pm ET)</vt:lpstr>
      <vt:lpstr>*F8.06 – Call for Tutorials for July 2017 Plenary</vt:lpstr>
      <vt:lpstr>Straw Poll for Returning to This Venue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2017 Plenary</dc:title>
  <dc:subject>IEEE 802 November Plenary 2017</dc:subject>
  <dc:creator>Jon Rosdahl</dc:creator>
  <dc:description>Jon Rosdahl (Qualcomm)</dc:description>
  <cp:lastModifiedBy>Jon Rosdahl</cp:lastModifiedBy>
  <cp:revision>222</cp:revision>
  <dcterms:created xsi:type="dcterms:W3CDTF">2015-11-09T04:21:45Z</dcterms:created>
  <dcterms:modified xsi:type="dcterms:W3CDTF">2018-03-05T14:54:42Z</dcterms:modified>
</cp:coreProperties>
</file>