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 id="2147483651" r:id="rId2"/>
  </p:sldMasterIdLst>
  <p:notesMasterIdLst>
    <p:notesMasterId r:id="rId11"/>
  </p:notesMasterIdLst>
  <p:handoutMasterIdLst>
    <p:handoutMasterId r:id="rId12"/>
  </p:handoutMasterIdLst>
  <p:sldIdLst>
    <p:sldId id="1981" r:id="rId3"/>
    <p:sldId id="1982" r:id="rId4"/>
    <p:sldId id="1679" r:id="rId5"/>
    <p:sldId id="1629" r:id="rId6"/>
    <p:sldId id="1971" r:id="rId7"/>
    <p:sldId id="1980" r:id="rId8"/>
    <p:sldId id="1972" r:id="rId9"/>
    <p:sldId id="1979"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476" autoAdjust="0"/>
    <p:restoredTop sz="94660" autoAdjust="0"/>
  </p:normalViewPr>
  <p:slideViewPr>
    <p:cSldViewPr>
      <p:cViewPr varScale="1">
        <p:scale>
          <a:sx n="85" d="100"/>
          <a:sy n="85" d="100"/>
        </p:scale>
        <p:origin x="-114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52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802.11-17/0896r2</a:t>
            </a:r>
          </a:p>
        </p:txBody>
      </p:sp>
      <p:sp>
        <p:nvSpPr>
          <p:cNvPr id="3075" name="Rectangle 3"/>
          <p:cNvSpPr>
            <a:spLocks noGrp="1" noChangeArrowheads="1"/>
          </p:cNvSpPr>
          <p:nvPr>
            <p:ph type="dt" sz="quarter" idx="1"/>
          </p:nvPr>
        </p:nvSpPr>
        <p:spPr bwMode="auto">
          <a:xfrm>
            <a:off x="695325" y="177284"/>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Jul 2017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802.11-17/0896r2</a:t>
            </a:r>
          </a:p>
        </p:txBody>
      </p:sp>
      <p:sp>
        <p:nvSpPr>
          <p:cNvPr id="2051" name="Rectangle 3"/>
          <p:cNvSpPr>
            <a:spLocks noGrp="1" noChangeArrowheads="1"/>
          </p:cNvSpPr>
          <p:nvPr>
            <p:ph type="dt" idx="1"/>
          </p:nvPr>
        </p:nvSpPr>
        <p:spPr bwMode="auto">
          <a:xfrm>
            <a:off x="654050" y="97909"/>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Jul 2017</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658444" y="8985250"/>
            <a:ext cx="76944" cy="184666"/>
          </a:xfrm>
          <a:ln/>
        </p:spPr>
        <p:txBody>
          <a:bodyPr/>
          <a:lstStyle/>
          <a:p>
            <a:fld id="{5A6717BC-93F2-4BBB-9253-CE3DBEF840EA}" type="slidenum">
              <a:rPr lang="en-US" altLang="en-US">
                <a:solidFill>
                  <a:prstClr val="black"/>
                </a:solidFill>
              </a:rPr>
              <a:pPr/>
              <a:t>1</a:t>
            </a:fld>
            <a:endParaRPr lang="en-US" altLang="en-US">
              <a:solidFill>
                <a:prstClr val="black"/>
              </a:solidFill>
            </a:endParaRPr>
          </a:p>
        </p:txBody>
      </p:sp>
      <p:sp>
        <p:nvSpPr>
          <p:cNvPr id="237570" name="Rectangle 2"/>
          <p:cNvSpPr>
            <a:spLocks noGrp="1" noRot="1" noChangeAspect="1" noChangeArrowheads="1" noTextEdit="1"/>
          </p:cNvSpPr>
          <p:nvPr>
            <p:ph type="sldImg"/>
          </p:nvPr>
        </p:nvSpPr>
        <p:spPr>
          <a:xfrm>
            <a:off x="1154113" y="701675"/>
            <a:ext cx="4625975" cy="3468688"/>
          </a:xfrm>
          <a:ln/>
        </p:spPr>
      </p:sp>
      <p:sp>
        <p:nvSpPr>
          <p:cNvPr id="2375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51743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xfrm>
            <a:off x="5972708" y="6475413"/>
            <a:ext cx="2571217" cy="369332"/>
          </a:xfrm>
          <a:ln/>
        </p:spPr>
        <p:txBody>
          <a:bodyPr/>
          <a:lstStyle>
            <a:lvl1pPr>
              <a:defRPr/>
            </a:lvl1pPr>
          </a:lstStyle>
          <a:p>
            <a:pPr>
              <a:defRPr/>
            </a:pPr>
            <a:r>
              <a:rPr lang="en-US" dirty="0" smtClean="0"/>
              <a:t>Apurva  N. Mody (BAE Systems), </a:t>
            </a:r>
          </a:p>
          <a:p>
            <a:pPr>
              <a:defRPr/>
            </a:pPr>
            <a:r>
              <a:rPr lang="en-US" dirty="0" smtClean="0"/>
              <a:t>Oliver Holland (King College, London)</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1923329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5325313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759429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76921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xfrm>
            <a:off x="6019800" y="6488668"/>
            <a:ext cx="2519921" cy="369332"/>
          </a:xfrm>
          <a:ln/>
        </p:spPr>
        <p:txBody>
          <a:bodyPr/>
          <a:lstStyle>
            <a:lvl1pPr>
              <a:defRPr/>
            </a:lvl1pPr>
          </a:lstStyle>
          <a:p>
            <a:pPr>
              <a:defRPr/>
            </a:pPr>
            <a:r>
              <a:rPr lang="en-US" dirty="0" smtClean="0"/>
              <a:t>Apurva  N. Mody (BAE Systems), </a:t>
            </a:r>
          </a:p>
          <a:p>
            <a:pPr>
              <a:defRPr/>
            </a:pPr>
            <a:r>
              <a:rPr lang="en-US" dirty="0" smtClean="0"/>
              <a:t>Oliver Holland (King College, London</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sz="2400">
              <a:solidFill>
                <a:srgbClr val="000000"/>
              </a:solidFill>
              <a:latin typeface="Arial" panose="020B0604020202020204" pitchFamily="34" charset="0"/>
              <a:ea typeface="ＭＳ Ｐゴシック" panose="020B0600070205080204" pitchFamily="34" charset="-128"/>
              <a:cs typeface="+mn-cs"/>
            </a:endParaRPr>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sz="2400">
              <a:solidFill>
                <a:srgbClr val="000000"/>
              </a:solidFill>
              <a:latin typeface="Arial" panose="020B0604020202020204" pitchFamily="34" charset="0"/>
              <a:ea typeface="ＭＳ Ｐゴシック" panose="020B0600070205080204" pitchFamily="34" charset="-128"/>
              <a:cs typeface="+mn-cs"/>
            </a:endParaRPr>
          </a:p>
        </p:txBody>
      </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en-US">
                <a:solidFill>
                  <a:srgbClr val="FFFFFF"/>
                </a:solidFill>
                <a:latin typeface="Arial" panose="020B0604020202020204" pitchFamily="34" charset="0"/>
                <a:ea typeface="ＭＳ Ｐゴシック" panose="020B0600070205080204" pitchFamily="34" charset="-128"/>
                <a:cs typeface="+mn-cs"/>
              </a:rPr>
              <a:t>Page </a:t>
            </a:r>
            <a:fld id="{51AD4080-6D3A-494C-8BF2-E1F8C9265CB5}" type="slidenum">
              <a:rPr lang="en-US" altLang="en-US">
                <a:solidFill>
                  <a:srgbClr val="FFFFFF"/>
                </a:solidFill>
                <a:latin typeface="Arial" panose="020B0604020202020204" pitchFamily="34" charset="0"/>
                <a:ea typeface="ＭＳ Ｐゴシック" panose="020B0600070205080204" pitchFamily="34" charset="-128"/>
                <a:cs typeface="+mn-cs"/>
              </a:rPr>
              <a:pPr algn="r">
                <a:spcBef>
                  <a:spcPct val="50000"/>
                </a:spcBef>
              </a:pPr>
              <a:t>‹#›</a:t>
            </a:fld>
            <a:endParaRPr lang="en-US" altLang="en-US">
              <a:solidFill>
                <a:srgbClr val="FFFFFF"/>
              </a:solidFill>
              <a:latin typeface="Arial" panose="020B0604020202020204" pitchFamily="34" charset="0"/>
              <a:ea typeface="ＭＳ Ｐゴシック" panose="020B0600070205080204" pitchFamily="34" charset="-128"/>
              <a:cs typeface="+mn-cs"/>
            </a:endParaRPr>
          </a:p>
        </p:txBody>
      </p:sp>
      <p:sp>
        <p:nvSpPr>
          <p:cNvPr id="330759" name="Text Box 7"/>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dirty="0">
                <a:solidFill>
                  <a:srgbClr val="FFFFFF"/>
                </a:solidFill>
                <a:latin typeface="Arial" panose="020B0604020202020204" pitchFamily="34" charset="0"/>
                <a:ea typeface="ＭＳ Ｐゴシック" panose="020B0600070205080204" pitchFamily="34" charset="-128"/>
                <a:cs typeface="+mn-cs"/>
              </a:rPr>
              <a:t>IEEE 802 LMSC</a:t>
            </a:r>
          </a:p>
        </p:txBody>
      </p:sp>
      <p:sp>
        <p:nvSpPr>
          <p:cNvPr id="330760" name="Text Box 8"/>
          <p:cNvSpPr txBox="1">
            <a:spLocks noChangeArrowheads="1"/>
          </p:cNvSpPr>
          <p:nvPr/>
        </p:nvSpPr>
        <p:spPr bwMode="auto">
          <a:xfrm>
            <a:off x="0" y="6589713"/>
            <a:ext cx="11801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solidFill>
                  <a:srgbClr val="FFFFFF"/>
                </a:solidFill>
                <a:latin typeface="Arial" panose="020B0604020202020204" pitchFamily="34" charset="0"/>
                <a:ea typeface="ＭＳ Ｐゴシック" panose="020B0600070205080204" pitchFamily="34" charset="-128"/>
                <a:cs typeface="+mn-cs"/>
              </a:rPr>
              <a:t>ec-16-0170-03</a:t>
            </a:r>
          </a:p>
        </p:txBody>
      </p:sp>
      <p:grpSp>
        <p:nvGrpSpPr>
          <p:cNvPr id="330761" name="Group 9"/>
          <p:cNvGrpSpPr>
            <a:grpSpLocks/>
          </p:cNvGrpSpPr>
          <p:nvPr/>
        </p:nvGrpSpPr>
        <p:grpSpPr bwMode="auto">
          <a:xfrm>
            <a:off x="8316913" y="5876925"/>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sz="2400">
                <a:solidFill>
                  <a:srgbClr val="000000"/>
                </a:solidFill>
                <a:latin typeface="Arial" panose="020B0604020202020204" pitchFamily="34" charset="0"/>
                <a:ea typeface="ＭＳ Ｐゴシック" panose="020B0600070205080204" pitchFamily="34" charset="-128"/>
                <a:cs typeface="+mn-cs"/>
              </a:endParaRPr>
            </a:p>
          </p:txBody>
        </p:sp>
        <p:sp>
          <p:nvSpPr>
            <p:cNvPr id="330763"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300" b="1">
                  <a:solidFill>
                    <a:srgbClr val="FFFFFF"/>
                  </a:solidFill>
                  <a:latin typeface="Arial" panose="020B0604020202020204" pitchFamily="34" charset="0"/>
                  <a:ea typeface="ＭＳ Ｐゴシック" panose="020B0600070205080204" pitchFamily="34" charset="-128"/>
                  <a:cs typeface="+mn-cs"/>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sz="2400">
                <a:solidFill>
                  <a:srgbClr val="000000"/>
                </a:solidFill>
                <a:latin typeface="Arial" panose="020B0604020202020204" pitchFamily="34" charset="0"/>
                <a:ea typeface="ＭＳ Ｐゴシック" panose="020B0600070205080204" pitchFamily="34" charset="-128"/>
                <a:cs typeface="+mn-cs"/>
              </a:endParaRPr>
            </a:p>
          </p:txBody>
        </p:sp>
        <p:sp>
          <p:nvSpPr>
            <p:cNvPr id="330765"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eaLnBrk="0" hangingPunct="0"/>
              <a:r>
                <a:rPr lang="en-US" altLang="en-US" sz="2400" b="1">
                  <a:solidFill>
                    <a:srgbClr val="FFFFFF"/>
                  </a:solidFill>
                  <a:latin typeface="Arial" panose="020B0604020202020204" pitchFamily="34" charset="0"/>
                  <a:ea typeface="ＭＳ Ｐゴシック" panose="020B0600070205080204" pitchFamily="34" charset="-128"/>
                  <a:cs typeface="+mn-cs"/>
                </a:rPr>
                <a:t>802</a:t>
              </a:r>
            </a:p>
          </p:txBody>
        </p:sp>
      </p:grpSp>
    </p:spTree>
    <p:extLst>
      <p:ext uri="{BB962C8B-B14F-4D97-AF65-F5344CB8AC3E}">
        <p14:creationId xmlns:p14="http://schemas.microsoft.com/office/powerpoint/2010/main" val="2136691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62409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2819433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49493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97144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73589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85490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1029" name="Rectangle 5"/>
          <p:cNvSpPr>
            <a:spLocks noGrp="1" noChangeArrowheads="1"/>
          </p:cNvSpPr>
          <p:nvPr>
            <p:ph type="ftr" sz="quarter" idx="3"/>
          </p:nvPr>
        </p:nvSpPr>
        <p:spPr bwMode="auto">
          <a:xfrm>
            <a:off x="6024004" y="6475413"/>
            <a:ext cx="2519921" cy="36933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smtClean="0"/>
              <a:t>Apurva  N. Mody (BAE Systems), </a:t>
            </a:r>
          </a:p>
          <a:p>
            <a:pPr>
              <a:defRPr/>
            </a:pPr>
            <a:r>
              <a:rPr lang="en-US" dirty="0" smtClean="0"/>
              <a:t>Oliver Holland (King College, London</a:t>
            </a:r>
            <a:endParaRPr lang="en-US" dirty="0"/>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802.11-17/1550r4</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9928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Nov 2017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sz="2400">
              <a:solidFill>
                <a:srgbClr val="000000"/>
              </a:solidFill>
              <a:latin typeface="Arial" panose="020B0604020202020204" pitchFamily="34" charset="0"/>
              <a:ea typeface="ＭＳ Ｐゴシック" panose="020B0600070205080204" pitchFamily="34" charset="-128"/>
              <a:cs typeface="+mn-cs"/>
            </a:endParaRPr>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sz="2400">
              <a:solidFill>
                <a:srgbClr val="000000"/>
              </a:solidFill>
              <a:latin typeface="Arial" panose="020B0604020202020204" pitchFamily="34" charset="0"/>
              <a:ea typeface="ＭＳ Ｐゴシック" panose="020B0600070205080204" pitchFamily="34" charset="-128"/>
              <a:cs typeface="+mn-cs"/>
            </a:endParaRPr>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sz="2400">
              <a:solidFill>
                <a:srgbClr val="000000"/>
              </a:solidFill>
              <a:latin typeface="Arial" panose="020B0604020202020204" pitchFamily="34" charset="0"/>
              <a:ea typeface="ＭＳ Ｐゴシック" panose="020B0600070205080204" pitchFamily="34" charset="-128"/>
              <a:cs typeface="+mn-cs"/>
            </a:endParaRPr>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en-US">
                <a:solidFill>
                  <a:srgbClr val="FFFFFF"/>
                </a:solidFill>
                <a:latin typeface="Arial" panose="020B0604020202020204" pitchFamily="34" charset="0"/>
                <a:ea typeface="ＭＳ Ｐゴシック" panose="020B0600070205080204" pitchFamily="34" charset="-128"/>
                <a:cs typeface="+mn-cs"/>
              </a:rPr>
              <a:t>Page </a:t>
            </a:r>
            <a:fld id="{7E0ED744-2AD2-45F1-9385-55C79C00BA3B}" type="slidenum">
              <a:rPr lang="en-US" altLang="en-US">
                <a:solidFill>
                  <a:srgbClr val="FFFFFF"/>
                </a:solidFill>
                <a:latin typeface="Arial" panose="020B0604020202020204" pitchFamily="34" charset="0"/>
                <a:ea typeface="ＭＳ Ｐゴシック" panose="020B0600070205080204" pitchFamily="34" charset="-128"/>
                <a:cs typeface="+mn-cs"/>
              </a:rPr>
              <a:pPr algn="r">
                <a:spcBef>
                  <a:spcPct val="50000"/>
                </a:spcBef>
              </a:pPr>
              <a:t>‹#›</a:t>
            </a:fld>
            <a:endParaRPr lang="en-US" altLang="en-US">
              <a:solidFill>
                <a:srgbClr val="FFFFFF"/>
              </a:solidFill>
              <a:latin typeface="Arial" panose="020B0604020202020204" pitchFamily="34" charset="0"/>
              <a:ea typeface="ＭＳ Ｐゴシック" panose="020B0600070205080204" pitchFamily="34" charset="-128"/>
              <a:cs typeface="+mn-cs"/>
            </a:endParaRPr>
          </a:p>
        </p:txBody>
      </p:sp>
      <p:sp>
        <p:nvSpPr>
          <p:cNvPr id="329736" name="Text Box 8"/>
          <p:cNvSpPr txBox="1">
            <a:spLocks noChangeArrowheads="1"/>
          </p:cNvSpPr>
          <p:nvPr/>
        </p:nvSpPr>
        <p:spPr bwMode="auto">
          <a:xfrm>
            <a:off x="3175" y="6629400"/>
            <a:ext cx="19812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eaLnBrk="1" hangingPunct="1">
              <a:defRPr sz="1400" b="1" i="0">
                <a:effectLst/>
              </a:defRPr>
            </a:lvl1pPr>
          </a:lstStyle>
          <a:p>
            <a:r>
              <a:rPr lang="en-US" sz="1400" b="0" i="0" kern="1200" dirty="0" smtClean="0">
                <a:solidFill>
                  <a:schemeClr val="bg1"/>
                </a:solidFill>
                <a:effectLst/>
                <a:latin typeface="+mj-lt"/>
                <a:ea typeface="+mn-ea"/>
                <a:cs typeface="Arial" pitchFamily="34" charset="0"/>
              </a:rPr>
              <a:t>ec-17-0215-01-00EC</a:t>
            </a:r>
            <a:endParaRPr lang="en-US" altLang="en-US" sz="1050" b="0" dirty="0">
              <a:solidFill>
                <a:schemeClr val="bg1"/>
              </a:solidFill>
              <a:latin typeface="+mj-lt"/>
              <a:ea typeface="ＭＳ Ｐゴシック" panose="020B0600070205080204" pitchFamily="34" charset="-128"/>
              <a:cs typeface="+mn-cs"/>
            </a:endParaRP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dirty="0">
                <a:solidFill>
                  <a:srgbClr val="FFFFFF"/>
                </a:solidFill>
                <a:latin typeface="Arial" panose="020B0604020202020204" pitchFamily="34" charset="0"/>
                <a:ea typeface="ＭＳ Ｐゴシック" panose="020B0600070205080204" pitchFamily="34" charset="-128"/>
                <a:cs typeface="+mn-cs"/>
              </a:rPr>
              <a:t>IEEE </a:t>
            </a:r>
            <a:r>
              <a:rPr lang="en-US" altLang="en-US" dirty="0" smtClean="0">
                <a:solidFill>
                  <a:srgbClr val="FFFFFF"/>
                </a:solidFill>
                <a:latin typeface="Arial" panose="020B0604020202020204" pitchFamily="34" charset="0"/>
                <a:ea typeface="ＭＳ Ｐゴシック" panose="020B0600070205080204" pitchFamily="34" charset="-128"/>
                <a:cs typeface="+mn-cs"/>
              </a:rPr>
              <a:t>802.22 March Plenary EC Closing Motions</a:t>
            </a:r>
            <a:endParaRPr lang="en-US" altLang="en-US" dirty="0">
              <a:solidFill>
                <a:srgbClr val="FFFFFF"/>
              </a:solidFill>
              <a:latin typeface="Arial" panose="020B0604020202020204" pitchFamily="34" charset="0"/>
              <a:ea typeface="ＭＳ Ｐゴシック" panose="020B0600070205080204" pitchFamily="34" charset="-128"/>
              <a:cs typeface="+mn-cs"/>
            </a:endParaRP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sz="2400">
                <a:solidFill>
                  <a:srgbClr val="000000"/>
                </a:solidFill>
                <a:latin typeface="Arial" panose="020B0604020202020204" pitchFamily="34" charset="0"/>
                <a:ea typeface="ＭＳ Ｐゴシック" panose="020B0600070205080204" pitchFamily="34" charset="-128"/>
                <a:cs typeface="+mn-cs"/>
              </a:endParaRPr>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300" b="1">
                  <a:solidFill>
                    <a:srgbClr val="FFFFFF"/>
                  </a:solidFill>
                  <a:latin typeface="Arial" panose="020B0604020202020204" pitchFamily="34" charset="0"/>
                  <a:ea typeface="ＭＳ Ｐゴシック" panose="020B0600070205080204" pitchFamily="34" charset="-128"/>
                  <a:cs typeface="+mn-cs"/>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sz="2400">
                <a:solidFill>
                  <a:srgbClr val="000000"/>
                </a:solidFill>
                <a:latin typeface="Arial" panose="020B0604020202020204" pitchFamily="34" charset="0"/>
                <a:ea typeface="ＭＳ Ｐゴシック" panose="020B0600070205080204" pitchFamily="34" charset="-128"/>
                <a:cs typeface="+mn-cs"/>
              </a:endParaRPr>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eaLnBrk="0" hangingPunct="0"/>
              <a:r>
                <a:rPr lang="en-US" altLang="en-US" sz="2400" b="1">
                  <a:solidFill>
                    <a:srgbClr val="FFFFFF"/>
                  </a:solidFill>
                  <a:latin typeface="Arial" panose="020B0604020202020204" pitchFamily="34" charset="0"/>
                  <a:ea typeface="ＭＳ Ｐゴシック" panose="020B0600070205080204" pitchFamily="34" charset="-128"/>
                  <a:cs typeface="+mn-cs"/>
                </a:rPr>
                <a:t>802</a:t>
              </a:r>
            </a:p>
          </p:txBody>
        </p:sp>
      </p:grpSp>
    </p:spTree>
    <p:extLst>
      <p:ext uri="{BB962C8B-B14F-4D97-AF65-F5344CB8AC3E}">
        <p14:creationId xmlns:p14="http://schemas.microsoft.com/office/powerpoint/2010/main" val="1954431098"/>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purva.mody@ieee.org"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hyperlink" Target="mailto:apurva.mody@WhiteSpaceAlliance.or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22/dcn/17/22-17-0088-00-0000-802-22-november-plenary-meeting-minutes.docx" TargetMode="External"/><Relationship Id="rId2" Type="http://schemas.openxmlformats.org/officeDocument/2006/relationships/hyperlink" Target="https://mentor.ieee.org/802.22/dcn/17/22-17-0090-00-0000-802-22b-iso-iec-jtc1-comment-resolutions.docx"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p:cNvSpPr>
            <a:spLocks noGrp="1" noChangeArrowheads="1"/>
          </p:cNvSpPr>
          <p:nvPr>
            <p:ph type="ctrTitle"/>
          </p:nvPr>
        </p:nvSpPr>
        <p:spPr>
          <a:xfrm>
            <a:off x="685800" y="2081213"/>
            <a:ext cx="7772400" cy="722312"/>
          </a:xfrm>
        </p:spPr>
        <p:txBody>
          <a:bodyPr/>
          <a:lstStyle/>
          <a:p>
            <a:r>
              <a:rPr lang="en-US" altLang="en-US" sz="4000" dirty="0" smtClean="0"/>
              <a:t>802.22 Working Group </a:t>
            </a:r>
            <a:r>
              <a:rPr lang="en-US" altLang="en-US" sz="4000" dirty="0" smtClean="0"/>
              <a:t>November </a:t>
            </a:r>
            <a:r>
              <a:rPr lang="en-US" altLang="en-US" sz="4000" dirty="0" smtClean="0"/>
              <a:t>Plenary EC Closing </a:t>
            </a:r>
            <a:r>
              <a:rPr lang="en-US" altLang="en-US" sz="4000" dirty="0" smtClean="0"/>
              <a:t>Motion</a:t>
            </a:r>
            <a:endParaRPr lang="en-US" altLang="en-US" sz="4400" dirty="0">
              <a:solidFill>
                <a:schemeClr val="tx1"/>
              </a:solidFill>
            </a:endParaRPr>
          </a:p>
        </p:txBody>
      </p:sp>
      <p:sp>
        <p:nvSpPr>
          <p:cNvPr id="111621" name="Rectangle 5"/>
          <p:cNvSpPr>
            <a:spLocks noGrp="1" noChangeArrowheads="1"/>
          </p:cNvSpPr>
          <p:nvPr>
            <p:ph type="subTitle" idx="1"/>
          </p:nvPr>
        </p:nvSpPr>
        <p:spPr>
          <a:xfrm>
            <a:off x="1371600" y="3908425"/>
            <a:ext cx="6400800" cy="1752600"/>
          </a:xfrm>
        </p:spPr>
        <p:txBody>
          <a:bodyPr/>
          <a:lstStyle/>
          <a:p>
            <a:pPr>
              <a:lnSpc>
                <a:spcPct val="80000"/>
              </a:lnSpc>
            </a:pPr>
            <a:r>
              <a:rPr lang="en-US" altLang="en-US" sz="2800" dirty="0" smtClean="0"/>
              <a:t>Apurva N. Mody</a:t>
            </a:r>
            <a:endParaRPr lang="en-US" altLang="en-US" sz="2800" dirty="0"/>
          </a:p>
          <a:p>
            <a:pPr>
              <a:lnSpc>
                <a:spcPct val="80000"/>
              </a:lnSpc>
            </a:pPr>
            <a:r>
              <a:rPr lang="en-US" altLang="en-US" sz="2800" dirty="0" smtClean="0"/>
              <a:t>Chair, 802.22 Working Group</a:t>
            </a:r>
            <a:endParaRPr lang="en-US" altLang="en-US" sz="2800" dirty="0"/>
          </a:p>
          <a:p>
            <a:pPr>
              <a:lnSpc>
                <a:spcPct val="80000"/>
              </a:lnSpc>
            </a:pPr>
            <a:r>
              <a:rPr lang="en-US" altLang="en-US" sz="2800" dirty="0" smtClean="0">
                <a:hlinkClick r:id="rId3"/>
              </a:rPr>
              <a:t>apurva.mody@baesystems.org</a:t>
            </a:r>
            <a:r>
              <a:rPr lang="en-US" altLang="en-US" sz="2800" dirty="0" smtClean="0"/>
              <a:t> </a:t>
            </a:r>
            <a:endParaRPr lang="en-US" altLang="en-US" sz="2800" dirty="0" smtClean="0"/>
          </a:p>
          <a:p>
            <a:pPr>
              <a:lnSpc>
                <a:spcPct val="80000"/>
              </a:lnSpc>
            </a:pPr>
            <a:r>
              <a:rPr lang="en-US" altLang="en-US" sz="2800" dirty="0" smtClean="0">
                <a:hlinkClick r:id="rId4"/>
              </a:rPr>
              <a:t>apurva.mody@WhiteSpaceAlliance.org</a:t>
            </a:r>
            <a:r>
              <a:rPr lang="en-US" altLang="en-US" sz="2800" dirty="0" smtClean="0"/>
              <a:t> </a:t>
            </a:r>
            <a:endParaRPr lang="en-US" altLang="en-US" sz="2800" dirty="0"/>
          </a:p>
        </p:txBody>
      </p:sp>
    </p:spTree>
    <p:extLst>
      <p:ext uri="{BB962C8B-B14F-4D97-AF65-F5344CB8AC3E}">
        <p14:creationId xmlns:p14="http://schemas.microsoft.com/office/powerpoint/2010/main" val="4171548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sz="2400" dirty="0" smtClean="0"/>
              <a:t>Motion for Approval of the IEEE 802.22b-2015 FDIS Comment Responses to the ISO/IEC/JTC1</a:t>
            </a:r>
            <a:endParaRPr lang="en-US" altLang="en-US" sz="2400" dirty="0"/>
          </a:p>
        </p:txBody>
      </p:sp>
      <p:graphicFrame>
        <p:nvGraphicFramePr>
          <p:cNvPr id="2" name="Table 1"/>
          <p:cNvGraphicFramePr>
            <a:graphicFrameLocks noGrp="1"/>
          </p:cNvGraphicFramePr>
          <p:nvPr>
            <p:extLst>
              <p:ext uri="{D42A27DB-BD31-4B8C-83A1-F6EECF244321}">
                <p14:modId xmlns:p14="http://schemas.microsoft.com/office/powerpoint/2010/main" val="3793857085"/>
              </p:ext>
            </p:extLst>
          </p:nvPr>
        </p:nvGraphicFramePr>
        <p:xfrm>
          <a:off x="304800" y="1249680"/>
          <a:ext cx="8534400" cy="5303520"/>
        </p:xfrm>
        <a:graphic>
          <a:graphicData uri="http://schemas.openxmlformats.org/drawingml/2006/table">
            <a:tbl>
              <a:tblPr firstRow="1" bandRow="1">
                <a:tableStyleId>{5C22544A-7EE6-4342-B048-85BDC9FD1C3A}</a:tableStyleId>
              </a:tblPr>
              <a:tblGrid>
                <a:gridCol w="1752600">
                  <a:extLst>
                    <a:ext uri="{9D8B030D-6E8A-4147-A177-3AD203B41FA5}">
                      <a16:colId xmlns="" xmlns:a16="http://schemas.microsoft.com/office/drawing/2014/main" val="2852815221"/>
                    </a:ext>
                  </a:extLst>
                </a:gridCol>
                <a:gridCol w="6781800">
                  <a:extLst>
                    <a:ext uri="{9D8B030D-6E8A-4147-A177-3AD203B41FA5}">
                      <a16:colId xmlns="" xmlns:a16="http://schemas.microsoft.com/office/drawing/2014/main" val="1500439343"/>
                    </a:ext>
                  </a:extLst>
                </a:gridCol>
              </a:tblGrid>
              <a:tr h="1574800">
                <a:tc>
                  <a:txBody>
                    <a:bodyPr/>
                    <a:lstStyle/>
                    <a:p>
                      <a:r>
                        <a:rPr lang="en-US" sz="1600" b="0" dirty="0">
                          <a:solidFill>
                            <a:schemeClr val="tx1"/>
                          </a:solidFill>
                        </a:rPr>
                        <a:t>Motion</a:t>
                      </a:r>
                      <a:r>
                        <a:rPr lang="en-US" sz="1600" b="0" baseline="0" dirty="0">
                          <a:solidFill>
                            <a:schemeClr val="tx1"/>
                          </a:solidFill>
                        </a:rPr>
                        <a:t> </a:t>
                      </a:r>
                      <a:r>
                        <a:rPr lang="en-US" sz="1600" b="0" baseline="0" dirty="0" smtClean="0">
                          <a:solidFill>
                            <a:schemeClr val="tx1"/>
                          </a:solidFill>
                        </a:rPr>
                        <a:t>Text</a:t>
                      </a:r>
                      <a:endParaRPr lang="en-US" sz="1600" b="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r>
                        <a:rPr lang="en-GB" sz="1600" b="0" dirty="0" smtClean="0">
                          <a:solidFill>
                            <a:schemeClr val="tx1"/>
                          </a:solidFill>
                          <a:latin typeface="+mn-lt"/>
                          <a:cs typeface="Arial" panose="020B0604020202020204" pitchFamily="34" charset="0"/>
                        </a:rPr>
                        <a:t>EC Approves the IEEE Std. 802.22b-2015 Comment Resolutions Responses for the FDIS Ballots as contained in Document::</a:t>
                      </a:r>
                      <a:r>
                        <a:rPr lang="en-GB" sz="1600" b="0" baseline="0" dirty="0" smtClean="0">
                          <a:solidFill>
                            <a:schemeClr val="tx1"/>
                          </a:solidFill>
                          <a:latin typeface="+mn-lt"/>
                          <a:cs typeface="Arial" panose="020B0604020202020204" pitchFamily="34" charset="0"/>
                        </a:rPr>
                        <a:t> </a:t>
                      </a:r>
                    </a:p>
                    <a:p>
                      <a:pPr marL="0" indent="0"/>
                      <a:r>
                        <a:rPr lang="en-GB" sz="1600" b="0" dirty="0" smtClean="0">
                          <a:solidFill>
                            <a:schemeClr val="tx1"/>
                          </a:solidFill>
                          <a:latin typeface="+mn-lt"/>
                          <a:cs typeface="Arial" panose="020B0604020202020204" pitchFamily="34" charset="0"/>
                          <a:hlinkClick r:id="rId2"/>
                        </a:rPr>
                        <a:t>https://mentor.ieee.org/802.22/dcn/17/22-17-0090-00-0000-802-22b-iso-iec-jtc1-comment-resolutions.docx</a:t>
                      </a:r>
                      <a:r>
                        <a:rPr lang="en-GB" sz="1600" b="0" dirty="0" smtClean="0">
                          <a:solidFill>
                            <a:schemeClr val="tx1"/>
                          </a:solidFill>
                          <a:latin typeface="+mn-lt"/>
                          <a:cs typeface="Arial" panose="020B0604020202020204" pitchFamily="34" charset="0"/>
                        </a:rPr>
                        <a:t>, </a:t>
                      </a:r>
                      <a:r>
                        <a:rPr lang="en-GB" sz="1600" b="0" baseline="0" dirty="0" smtClean="0">
                          <a:solidFill>
                            <a:schemeClr val="tx1"/>
                          </a:solidFill>
                          <a:latin typeface="+mn-lt"/>
                          <a:cs typeface="Arial" panose="020B0604020202020204" pitchFamily="34" charset="0"/>
                        </a:rPr>
                        <a:t>empowers the 802.22 Working Group chair to make the editorial changes as necessary to put the document in an appropriate template and forward it to the ISO/IEC/JTC1.  </a:t>
                      </a:r>
                      <a:r>
                        <a:rPr lang="en-GB" sz="1600" b="0" dirty="0" smtClean="0">
                          <a:solidFill>
                            <a:schemeClr val="tx1"/>
                          </a:solidFill>
                          <a:latin typeface="+mn-lt"/>
                          <a:cs typeface="Arial" panose="020B0604020202020204" pitchFamily="34" charset="0"/>
                        </a:rPr>
                        <a:t>  </a:t>
                      </a:r>
                    </a:p>
                    <a:p>
                      <a:r>
                        <a:rPr lang="en-US" sz="1600" b="0" baseline="0" dirty="0" smtClean="0">
                          <a:solidFill>
                            <a:schemeClr val="tx1"/>
                          </a:solidFill>
                          <a:latin typeface="+mn-lt"/>
                        </a:rPr>
                        <a:t>Move</a:t>
                      </a:r>
                      <a:r>
                        <a:rPr lang="en-US" sz="1600" b="0" baseline="0" dirty="0" smtClean="0">
                          <a:solidFill>
                            <a:schemeClr val="tx1"/>
                          </a:solidFill>
                          <a:latin typeface="+mn-lt"/>
                        </a:rPr>
                        <a:t>: Apurva Mody</a:t>
                      </a:r>
                    </a:p>
                    <a:p>
                      <a:r>
                        <a:rPr lang="en-US" sz="1600" b="0" baseline="0" dirty="0" smtClean="0">
                          <a:solidFill>
                            <a:schemeClr val="tx1"/>
                          </a:solidFill>
                          <a:latin typeface="+mn-lt"/>
                        </a:rPr>
                        <a:t>Second: Bob Heile</a:t>
                      </a:r>
                    </a:p>
                    <a:p>
                      <a:r>
                        <a:rPr lang="en-US" sz="1600" b="0" baseline="0" dirty="0" smtClean="0">
                          <a:solidFill>
                            <a:schemeClr val="tx1"/>
                          </a:solidFill>
                          <a:latin typeface="+mn-lt"/>
                        </a:rPr>
                        <a:t>For: </a:t>
                      </a:r>
                      <a:endParaRPr lang="en-US" sz="1600" b="0" baseline="0" dirty="0" smtClean="0">
                        <a:solidFill>
                          <a:schemeClr val="tx1"/>
                        </a:solidFill>
                        <a:latin typeface="+mn-lt"/>
                      </a:endParaRPr>
                    </a:p>
                    <a:p>
                      <a:r>
                        <a:rPr lang="en-US" sz="1600" b="0" baseline="0" dirty="0" smtClean="0">
                          <a:solidFill>
                            <a:schemeClr val="tx1"/>
                          </a:solidFill>
                          <a:latin typeface="+mn-lt"/>
                        </a:rPr>
                        <a:t>Against: </a:t>
                      </a:r>
                    </a:p>
                    <a:p>
                      <a:r>
                        <a:rPr lang="en-US" sz="1600" b="0" baseline="0" dirty="0" smtClean="0">
                          <a:solidFill>
                            <a:schemeClr val="tx1"/>
                          </a:solidFill>
                          <a:latin typeface="+mn-lt"/>
                        </a:rPr>
                        <a:t>Abstain</a:t>
                      </a:r>
                      <a:r>
                        <a:rPr lang="en-US" sz="1600" b="0" baseline="0" dirty="0" smtClean="0">
                          <a:solidFill>
                            <a:schemeClr val="tx1"/>
                          </a:solidFill>
                          <a:latin typeface="+mn-lt"/>
                        </a:rPr>
                        <a:t>: </a:t>
                      </a:r>
                      <a:endParaRPr lang="en-US" sz="16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45238244"/>
                  </a:ext>
                </a:extLst>
              </a:tr>
              <a:tr h="665480">
                <a:tc>
                  <a:txBody>
                    <a:bodyPr/>
                    <a:lstStyle/>
                    <a:p>
                      <a:r>
                        <a:rPr lang="en-US" sz="1600" b="0" dirty="0" smtClean="0">
                          <a:solidFill>
                            <a:schemeClr val="tx1"/>
                          </a:solidFill>
                        </a:rPr>
                        <a:t>Background - Working</a:t>
                      </a:r>
                      <a:r>
                        <a:rPr lang="en-US" sz="1600" b="0" baseline="0" dirty="0" smtClean="0">
                          <a:solidFill>
                            <a:schemeClr val="tx1"/>
                          </a:solidFill>
                        </a:rPr>
                        <a:t> Group Motion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smtClean="0">
                          <a:solidFill>
                            <a:schemeClr val="tx1"/>
                          </a:solidFill>
                          <a:latin typeface="+mn-lt"/>
                        </a:rPr>
                        <a:t>802.22 Working Group motion to approve the comment responses for the IEEE 802.22b FDIS Ballot passed during</a:t>
                      </a:r>
                      <a:r>
                        <a:rPr lang="en-US" sz="1600" b="0" baseline="0" dirty="0" smtClean="0">
                          <a:solidFill>
                            <a:schemeClr val="tx1"/>
                          </a:solidFill>
                          <a:latin typeface="+mn-lt"/>
                        </a:rPr>
                        <a:t> the closing plenary. The comments resolutions are based on the guidance from the IEEE 802 ISO/IEC Standing Committee. </a:t>
                      </a:r>
                      <a:endParaRPr lang="en-US" sz="1600" b="0" baseline="0" dirty="0" smtClean="0">
                        <a:solidFill>
                          <a:schemeClr val="tx1"/>
                        </a:solidFill>
                        <a:latin typeface="+mn-lt"/>
                      </a:endParaRPr>
                    </a:p>
                    <a:p>
                      <a:r>
                        <a:rPr lang="en-US" sz="1600" b="0" baseline="0" dirty="0" smtClean="0">
                          <a:solidFill>
                            <a:schemeClr val="tx1"/>
                          </a:solidFill>
                          <a:latin typeface="+mn-lt"/>
                        </a:rPr>
                        <a:t>5 Approve/0 Disapprove /1 Abstain</a:t>
                      </a:r>
                      <a:endParaRPr lang="en-US" sz="1600" b="0" baseline="0" dirty="0" smtClean="0">
                        <a:solidFill>
                          <a:schemeClr val="tx1"/>
                        </a:solidFill>
                        <a:latin typeface="+mn-lt"/>
                      </a:endParaRPr>
                    </a:p>
                    <a:p>
                      <a:r>
                        <a:rPr lang="en-US" sz="1600" b="0" dirty="0" smtClean="0">
                          <a:solidFill>
                            <a:schemeClr val="tx1"/>
                          </a:solidFill>
                          <a:latin typeface="+mn-lt"/>
                          <a:hlinkClick r:id="rId3"/>
                        </a:rPr>
                        <a:t>https://mentor.ieee.org/802.22/dcn/17/22-17-0088-00-0000-802-22-november-plenary-meeting-minutes.docx</a:t>
                      </a:r>
                      <a:r>
                        <a:rPr lang="en-US" sz="1600" b="0" dirty="0" smtClean="0">
                          <a:solidFill>
                            <a:schemeClr val="tx1"/>
                          </a:solidFill>
                          <a:latin typeface="+mn-lt"/>
                        </a:rPr>
                        <a:t> </a:t>
                      </a:r>
                      <a:endParaRPr lang="en-US" sz="16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514092572"/>
                  </a:ext>
                </a:extLst>
              </a:tr>
              <a:tr h="35052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smtClean="0">
                          <a:solidFill>
                            <a:schemeClr val="tx1"/>
                          </a:solidFill>
                          <a:latin typeface="+mn-lt"/>
                        </a:rPr>
                        <a:t>Clause 7.2.1 of the Operations</a:t>
                      </a:r>
                      <a:r>
                        <a:rPr lang="en-US" sz="1600" b="0" baseline="0" dirty="0" smtClean="0">
                          <a:solidFill>
                            <a:schemeClr val="tx1"/>
                          </a:solidFill>
                          <a:latin typeface="+mn-lt"/>
                        </a:rPr>
                        <a:t> Manuel</a:t>
                      </a:r>
                      <a:endParaRPr lang="en-US" sz="16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370034400"/>
                  </a:ext>
                </a:extLst>
              </a:tr>
              <a:tr h="381000">
                <a:tc>
                  <a:txBody>
                    <a:bodyPr/>
                    <a:lstStyle/>
                    <a:p>
                      <a:r>
                        <a:rPr lang="en-US" sz="1600" b="0" dirty="0" smtClean="0">
                          <a:solidFill>
                            <a:schemeClr val="tx1"/>
                          </a:solidFill>
                        </a:rPr>
                        <a:t>Other </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124463279"/>
                  </a:ext>
                </a:extLst>
              </a:tr>
            </a:tbl>
          </a:graphicData>
        </a:graphic>
      </p:graphicFrame>
    </p:spTree>
    <p:extLst>
      <p:ext uri="{BB962C8B-B14F-4D97-AF65-F5344CB8AC3E}">
        <p14:creationId xmlns:p14="http://schemas.microsoft.com/office/powerpoint/2010/main" val="36796744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accent6"/>
                </a:solidFill>
              </a:rPr>
              <a:t>IEEE 802.22 has two standards in the pipeline for ratification under the PSDO</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99864986"/>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xmlns="" val="20000"/>
                    </a:ext>
                  </a:extLst>
                </a:gridCol>
                <a:gridCol w="827314">
                  <a:extLst>
                    <a:ext uri="{9D8B030D-6E8A-4147-A177-3AD203B41FA5}">
                      <a16:colId xmlns:a16="http://schemas.microsoft.com/office/drawing/2014/main" xmlns="" val="20001"/>
                    </a:ext>
                  </a:extLst>
                </a:gridCol>
                <a:gridCol w="1132114">
                  <a:extLst>
                    <a:ext uri="{9D8B030D-6E8A-4147-A177-3AD203B41FA5}">
                      <a16:colId xmlns:a16="http://schemas.microsoft.com/office/drawing/2014/main" xmlns="" val="20002"/>
                    </a:ext>
                  </a:extLst>
                </a:gridCol>
                <a:gridCol w="1132114">
                  <a:extLst>
                    <a:ext uri="{9D8B030D-6E8A-4147-A177-3AD203B41FA5}">
                      <a16:colId xmlns:a16="http://schemas.microsoft.com/office/drawing/2014/main" xmlns="" val="20003"/>
                    </a:ext>
                  </a:extLst>
                </a:gridCol>
                <a:gridCol w="1132114">
                  <a:extLst>
                    <a:ext uri="{9D8B030D-6E8A-4147-A177-3AD203B41FA5}">
                      <a16:colId xmlns:a16="http://schemas.microsoft.com/office/drawing/2014/main" xmlns="" val="20004"/>
                    </a:ext>
                  </a:extLst>
                </a:gridCol>
                <a:gridCol w="1132114">
                  <a:extLst>
                    <a:ext uri="{9D8B030D-6E8A-4147-A177-3AD203B41FA5}">
                      <a16:colId xmlns:a16="http://schemas.microsoft.com/office/drawing/2014/main" xmlns="" val="20005"/>
                    </a:ext>
                  </a:extLst>
                </a:gridCol>
                <a:gridCol w="1132114">
                  <a:extLst>
                    <a:ext uri="{9D8B030D-6E8A-4147-A177-3AD203B41FA5}">
                      <a16:colId xmlns:a16="http://schemas.microsoft.com/office/drawing/2014/main" xmlns="" val="20006"/>
                    </a:ext>
                  </a:extLst>
                </a:gridCol>
                <a:gridCol w="1132114">
                  <a:extLst>
                    <a:ext uri="{9D8B030D-6E8A-4147-A177-3AD203B41FA5}">
                      <a16:colId xmlns:a16="http://schemas.microsoft.com/office/drawing/2014/main" xmlns="" val="20007"/>
                    </a:ext>
                  </a:extLst>
                </a:gridCol>
              </a:tblGrid>
              <a:tr h="561571">
                <a:tc>
                  <a:txBody>
                    <a:bodyPr/>
                    <a:lstStyle/>
                    <a:p>
                      <a:pPr algn="ctr"/>
                      <a:r>
                        <a:rPr lang="en-AU" sz="1600" dirty="0">
                          <a:latin typeface="+mj-lt"/>
                        </a:rPr>
                        <a:t>802</a:t>
                      </a:r>
                    </a:p>
                  </a:txBody>
                  <a:tcPr marL="115147" marR="115147"/>
                </a:tc>
                <a:tc gridSpan="2">
                  <a:txBody>
                    <a:bodyPr/>
                    <a:lstStyle/>
                    <a:p>
                      <a:pPr algn="ctr"/>
                      <a:r>
                        <a:rPr lang="en-AU" sz="1600" dirty="0">
                          <a:latin typeface="+mj-lt"/>
                        </a:rPr>
                        <a:t>Last draft liaised</a:t>
                      </a:r>
                    </a:p>
                  </a:txBody>
                  <a:tcPr marL="115147" marR="115147"/>
                </a:tc>
                <a:tc hMerge="1">
                  <a:txBody>
                    <a:bodyPr/>
                    <a:lstStyle/>
                    <a:p>
                      <a:endParaRPr lang="en-AU" sz="1600" dirty="0"/>
                    </a:p>
                  </a:txBody>
                  <a:tcPr marL="115147" marR="115147"/>
                </a:tc>
                <a:tc gridSpan="2">
                  <a:txBody>
                    <a:bodyPr/>
                    <a:lstStyle/>
                    <a:p>
                      <a:pPr algn="ctr"/>
                      <a:r>
                        <a:rPr lang="en-US" sz="1600" dirty="0">
                          <a:latin typeface="+mj-lt"/>
                        </a:rPr>
                        <a:t>60-day</a:t>
                      </a:r>
                      <a:r>
                        <a:rPr lang="en-AU" sz="1600" dirty="0">
                          <a:latin typeface="+mj-lt"/>
                        </a:rPr>
                        <a:t/>
                      </a:r>
                      <a:br>
                        <a:rPr lang="en-AU" sz="1600" dirty="0">
                          <a:latin typeface="+mj-lt"/>
                        </a:rPr>
                      </a:br>
                      <a:r>
                        <a:rPr lang="en-AU" sz="1600" dirty="0">
                          <a:latin typeface="+mj-lt"/>
                        </a:rPr>
                        <a:t>pre-ballot</a:t>
                      </a:r>
                    </a:p>
                  </a:txBody>
                  <a:tcPr marL="115147" marR="115147"/>
                </a:tc>
                <a:tc hMerge="1">
                  <a:txBody>
                    <a:bodyPr/>
                    <a:lstStyle/>
                    <a:p>
                      <a:endParaRPr lang="en-AU"/>
                    </a:p>
                  </a:txBody>
                  <a:tcPr/>
                </a:tc>
                <a:tc gridSpan="2">
                  <a:txBody>
                    <a:bodyPr/>
                    <a:lstStyle/>
                    <a:p>
                      <a:pPr algn="ctr"/>
                      <a:r>
                        <a:rPr lang="en-AU" sz="1600" dirty="0">
                          <a:latin typeface="+mj-lt"/>
                        </a:rPr>
                        <a:t>5-month</a:t>
                      </a:r>
                      <a:br>
                        <a:rPr lang="en-AU" sz="1600" dirty="0">
                          <a:latin typeface="+mj-lt"/>
                        </a:rPr>
                      </a:br>
                      <a:r>
                        <a:rPr lang="en-AU" sz="1600" dirty="0">
                          <a:latin typeface="+mj-lt"/>
                        </a:rPr>
                        <a:t>FDIS ballot</a:t>
                      </a:r>
                    </a:p>
                  </a:txBody>
                  <a:tcPr marL="115147" marR="115147"/>
                </a:tc>
                <a:tc hMerge="1">
                  <a:txBody>
                    <a:bodyPr/>
                    <a:lstStyle/>
                    <a:p>
                      <a:endParaRPr lang="en-AU"/>
                    </a:p>
                  </a:txBody>
                  <a:tcPr/>
                </a:tc>
                <a:tc>
                  <a:txBody>
                    <a:bodyPr/>
                    <a:lstStyle/>
                    <a:p>
                      <a:pPr algn="ctr"/>
                      <a:r>
                        <a:rPr lang="en-AU" sz="1600" dirty="0">
                          <a:latin typeface="+mj-lt"/>
                        </a:rPr>
                        <a:t>Comments</a:t>
                      </a:r>
                      <a:r>
                        <a:rPr lang="en-AU" sz="1600" baseline="0" dirty="0">
                          <a:latin typeface="+mj-lt"/>
                        </a:rPr>
                        <a:t> resolved</a:t>
                      </a:r>
                      <a:endParaRPr lang="en-AU" sz="1600" dirty="0">
                        <a:latin typeface="+mj-lt"/>
                      </a:endParaRPr>
                    </a:p>
                  </a:txBody>
                  <a:tcPr marL="0" marR="0"/>
                </a:tc>
                <a:extLst>
                  <a:ext uri="{0D108BD9-81ED-4DB2-BD59-A6C34878D82A}">
                    <a16:rowId xmlns:a16="http://schemas.microsoft.com/office/drawing/2014/main" xmlns="" val="10000"/>
                  </a:ext>
                </a:extLst>
              </a:tr>
              <a:tr h="359602">
                <a:tc>
                  <a:txBody>
                    <a:bodyPr/>
                    <a:lstStyle/>
                    <a:p>
                      <a:r>
                        <a:rPr lang="en-AU" sz="1600" dirty="0">
                          <a:latin typeface="+mj-lt"/>
                          <a:cs typeface="Arial" panose="020B0604020202020204" pitchFamily="34" charset="0"/>
                        </a:rPr>
                        <a:t>.22b</a:t>
                      </a:r>
                    </a:p>
                  </a:txBody>
                  <a:tcPr marL="115147" marR="115147"/>
                </a:tc>
                <a:tc>
                  <a:txBody>
                    <a:bodyPr/>
                    <a:lstStyle/>
                    <a:p>
                      <a:pPr algn="ctr"/>
                      <a:r>
                        <a:rPr lang="en-AU" sz="1600" dirty="0" err="1">
                          <a:latin typeface="+mj-lt"/>
                        </a:rPr>
                        <a:t>Std</a:t>
                      </a:r>
                      <a:endParaRPr lang="en-AU" sz="1600" dirty="0">
                        <a:latin typeface="+mj-lt"/>
                      </a:endParaRPr>
                    </a:p>
                  </a:txBody>
                  <a:tcPr marL="115147" marR="115147"/>
                </a:tc>
                <a:tc>
                  <a:txBody>
                    <a:bodyPr/>
                    <a:lstStyle/>
                    <a:p>
                      <a:pPr algn="ctr"/>
                      <a:r>
                        <a:rPr lang="en-AU" sz="1600" dirty="0">
                          <a:latin typeface="+mj-lt"/>
                        </a:rPr>
                        <a:t>Jul 15</a:t>
                      </a:r>
                    </a:p>
                  </a:txBody>
                  <a:tcPr marL="115147" marR="115147"/>
                </a:tc>
                <a:tc>
                  <a:txBody>
                    <a:bodyPr/>
                    <a:lstStyle/>
                    <a:p>
                      <a:pPr algn="ctr"/>
                      <a:r>
                        <a:rPr lang="en-AU" sz="1600" dirty="0">
                          <a:solidFill>
                            <a:srgbClr val="00B050"/>
                          </a:solidFill>
                          <a:latin typeface="+mj-lt"/>
                        </a:rPr>
                        <a:t>Passed</a:t>
                      </a:r>
                    </a:p>
                  </a:txBody>
                  <a:tcPr marL="115147" marR="115147"/>
                </a:tc>
                <a:tc>
                  <a:txBody>
                    <a:bodyPr/>
                    <a:lstStyle/>
                    <a:p>
                      <a:pPr algn="ctr"/>
                      <a:r>
                        <a:rPr lang="en-AU" sz="1600" dirty="0">
                          <a:latin typeface="+mj-lt"/>
                        </a:rPr>
                        <a:t>Apr 16</a:t>
                      </a:r>
                    </a:p>
                  </a:txBody>
                  <a:tcPr marL="115147" marR="115147"/>
                </a:tc>
                <a:tc>
                  <a:txBody>
                    <a:bodyPr/>
                    <a:lstStyle/>
                    <a:p>
                      <a:pPr algn="ctr"/>
                      <a:r>
                        <a:rPr lang="en-AU" sz="1600" kern="1200" dirty="0">
                          <a:solidFill>
                            <a:srgbClr val="00B050"/>
                          </a:solidFill>
                          <a:latin typeface="+mn-lt"/>
                          <a:ea typeface="+mn-ea"/>
                          <a:cs typeface="+mn-cs"/>
                        </a:rPr>
                        <a:t>Passed</a:t>
                      </a:r>
                      <a:endParaRPr lang="en-AU" sz="1600" dirty="0">
                        <a:solidFill>
                          <a:schemeClr val="accent6"/>
                        </a:solidFill>
                        <a:latin typeface="+mj-lt"/>
                      </a:endParaRPr>
                    </a:p>
                  </a:txBody>
                  <a:tcPr marL="115147" marR="115147"/>
                </a:tc>
                <a:tc>
                  <a:txBody>
                    <a:bodyPr/>
                    <a:lstStyle/>
                    <a:p>
                      <a:pPr algn="ctr"/>
                      <a:r>
                        <a:rPr lang="en-AU" sz="1600" dirty="0">
                          <a:latin typeface="+mj-lt"/>
                        </a:rPr>
                        <a:t>27</a:t>
                      </a:r>
                      <a:r>
                        <a:rPr lang="en-AU" sz="1600" baseline="0" dirty="0">
                          <a:latin typeface="+mj-lt"/>
                        </a:rPr>
                        <a:t> </a:t>
                      </a:r>
                      <a:r>
                        <a:rPr lang="en-AU" sz="1600" dirty="0">
                          <a:latin typeface="+mj-lt"/>
                        </a:rPr>
                        <a:t>Jul</a:t>
                      </a:r>
                      <a:r>
                        <a:rPr lang="en-AU" sz="1600" baseline="0" dirty="0">
                          <a:latin typeface="+mj-lt"/>
                        </a:rPr>
                        <a:t> 17</a:t>
                      </a:r>
                      <a:endParaRPr lang="en-AU" sz="1600" dirty="0">
                        <a:latin typeface="+mj-lt"/>
                      </a:endParaRPr>
                    </a:p>
                  </a:txBody>
                  <a:tcPr marL="115147" marR="115147"/>
                </a:tc>
                <a:tc>
                  <a:txBody>
                    <a:bodyPr/>
                    <a:lstStyle/>
                    <a:p>
                      <a:pPr algn="ctr"/>
                      <a:r>
                        <a:rPr lang="en-AU" sz="1600" dirty="0">
                          <a:solidFill>
                            <a:schemeClr val="accent6"/>
                          </a:solidFill>
                          <a:latin typeface="+mj-lt"/>
                        </a:rPr>
                        <a:t>Waiting</a:t>
                      </a:r>
                    </a:p>
                  </a:txBody>
                  <a:tcPr marL="115147" marR="115147"/>
                </a:tc>
                <a:extLst>
                  <a:ext uri="{0D108BD9-81ED-4DB2-BD59-A6C34878D82A}">
                    <a16:rowId xmlns:a16="http://schemas.microsoft.com/office/drawing/2014/main" xmlns="" val="10002"/>
                  </a:ext>
                </a:extLst>
              </a:tr>
            </a:tbl>
          </a:graphicData>
        </a:graphic>
      </p:graphicFrame>
      <p:sp>
        <p:nvSpPr>
          <p:cNvPr id="4" name="Footer Placeholder 3"/>
          <p:cNvSpPr>
            <a:spLocks noGrp="1"/>
          </p:cNvSpPr>
          <p:nvPr>
            <p:ph type="ftr" sz="quarter" idx="10"/>
          </p:nvPr>
        </p:nvSpPr>
        <p:spPr/>
        <p:txBody>
          <a:bodyPr/>
          <a:lstStyle/>
          <a:p>
            <a:pPr>
              <a:defRPr/>
            </a:pPr>
            <a:r>
              <a:rPr lang="en-US" dirty="0"/>
              <a:t>Apurva  N. Mody (BAE Systems), </a:t>
            </a:r>
          </a:p>
          <a:p>
            <a:pPr>
              <a:defRPr/>
            </a:pPr>
            <a:r>
              <a:rPr lang="en-US" dirty="0"/>
              <a:t>Oliver Holland (King College, London</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3</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802.22b FDIS ballot passed and published but a response is still required</a:t>
            </a:r>
          </a:p>
        </p:txBody>
      </p:sp>
      <p:sp>
        <p:nvSpPr>
          <p:cNvPr id="5" name="Footer Placeholder 4"/>
          <p:cNvSpPr>
            <a:spLocks noGrp="1"/>
          </p:cNvSpPr>
          <p:nvPr>
            <p:ph type="ftr" sz="quarter" idx="10"/>
          </p:nvPr>
        </p:nvSpPr>
        <p:spPr/>
        <p:txBody>
          <a:bodyPr/>
          <a:lstStyle/>
          <a:p>
            <a:pPr>
              <a:defRPr/>
            </a:pPr>
            <a:r>
              <a:rPr lang="en-US" dirty="0"/>
              <a:t>Apurva  N. Mody (BAE Systems), </a:t>
            </a:r>
          </a:p>
          <a:p>
            <a:pPr>
              <a:defRPr/>
            </a:pPr>
            <a:r>
              <a:rPr lang="en-US" dirty="0"/>
              <a:t>Oliver Holland (King College, London</a:t>
            </a:r>
            <a:endParaRPr lang="en-US" dirty="0"/>
          </a:p>
        </p:txBody>
      </p:sp>
      <p:sp>
        <p:nvSpPr>
          <p:cNvPr id="6" name="Slide Number Placeholder 5"/>
          <p:cNvSpPr>
            <a:spLocks noGrp="1"/>
          </p:cNvSpPr>
          <p:nvPr>
            <p:ph type="sldNum" sz="quarter" idx="11"/>
          </p:nvPr>
        </p:nvSpPr>
        <p:spPr/>
        <p:txBody>
          <a:bodyPr/>
          <a:lstStyle/>
          <a:p>
            <a:pPr>
              <a:defRPr/>
            </a:pPr>
            <a:r>
              <a:rPr lang="en-US"/>
              <a:t>Slide </a:t>
            </a:r>
            <a:fld id="{FCE5288C-F87B-4810-A6B2-740CE13BD34D}" type="slidenum">
              <a:rPr lang="en-US" smtClean="0"/>
              <a:pPr>
                <a:defRPr/>
              </a:pPr>
              <a:t>4</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802.22b was liaised in July 2015 to SC6  to allow them to become familiar with it before submission for approval under the PSDO process</a:t>
            </a:r>
          </a:p>
          <a:p>
            <a:r>
              <a:rPr lang="en-US" dirty="0"/>
              <a:t>60-day</a:t>
            </a:r>
            <a:r>
              <a:rPr lang="en-AU" dirty="0"/>
              <a:t> pre-ballot: </a:t>
            </a:r>
            <a:r>
              <a:rPr lang="en-AU" dirty="0">
                <a:solidFill>
                  <a:srgbClr val="00B050"/>
                </a:solidFill>
              </a:rPr>
              <a:t>passed on 3 April 2016 and response sent</a:t>
            </a:r>
          </a:p>
          <a:p>
            <a:pPr lvl="1"/>
            <a:r>
              <a:rPr lang="en-AU" dirty="0"/>
              <a:t>IEEE 802.22b was submitted for </a:t>
            </a:r>
            <a:r>
              <a:rPr lang="en-US" dirty="0"/>
              <a:t>60-day</a:t>
            </a:r>
            <a:r>
              <a:rPr lang="en-AU" dirty="0"/>
              <a:t> ballot in December 2015, and after a delay the ballot passed on 3 April 2016 (N16415)</a:t>
            </a:r>
          </a:p>
          <a:p>
            <a:pPr lvl="2"/>
            <a:r>
              <a:rPr lang="en-AU" dirty="0"/>
              <a:t>Support need for ISO standard? Passed 9/1/8</a:t>
            </a:r>
          </a:p>
          <a:p>
            <a:pPr lvl="2"/>
            <a:r>
              <a:rPr lang="en-AU" dirty="0"/>
              <a:t>Support this submission being sent to FDIS? 8/2/8</a:t>
            </a:r>
          </a:p>
          <a:p>
            <a:pPr lvl="1"/>
            <a:r>
              <a:rPr lang="en-AU" dirty="0"/>
              <a:t>China NB &amp; Japan NB voted “no”</a:t>
            </a:r>
          </a:p>
          <a:p>
            <a:pPr lvl="2"/>
            <a:r>
              <a:rPr lang="en-AU" dirty="0"/>
              <a:t>802.22 WG response was sent in Nov 2016</a:t>
            </a:r>
          </a:p>
          <a:p>
            <a:r>
              <a:rPr lang="en-AU" dirty="0"/>
              <a:t>FDIS ballot: </a:t>
            </a:r>
            <a:r>
              <a:rPr lang="en-AU" dirty="0">
                <a:solidFill>
                  <a:srgbClr val="00B050"/>
                </a:solidFill>
              </a:rPr>
              <a:t>passed 27 July </a:t>
            </a:r>
            <a:r>
              <a:rPr lang="en-AU" dirty="0" smtClean="0">
                <a:solidFill>
                  <a:srgbClr val="00B050"/>
                </a:solidFill>
              </a:rPr>
              <a:t>2017  </a:t>
            </a:r>
            <a:r>
              <a:rPr lang="en-AU" dirty="0">
                <a:solidFill>
                  <a:srgbClr val="00B050"/>
                </a:solidFill>
              </a:rPr>
              <a:t>&amp; published </a:t>
            </a:r>
            <a:r>
              <a:rPr lang="en-AU" dirty="0">
                <a:solidFill>
                  <a:schemeClr val="accent6"/>
                </a:solidFill>
              </a:rPr>
              <a:t>with response required</a:t>
            </a:r>
          </a:p>
          <a:p>
            <a:pPr lvl="1"/>
            <a:r>
              <a:rPr lang="en-AU" dirty="0"/>
              <a:t>Passed on 27 July 2017 by 12/1/16 (N16690)</a:t>
            </a:r>
          </a:p>
          <a:p>
            <a:pPr lvl="2"/>
            <a:r>
              <a:rPr lang="en-AU" dirty="0"/>
              <a:t>China NB voted “no” with two comments</a:t>
            </a:r>
          </a:p>
          <a:p>
            <a:pPr lvl="1"/>
            <a:r>
              <a:rPr lang="en-AU" dirty="0"/>
              <a:t>The ISO/IEC/IEEE standard was published in Oct 2017</a:t>
            </a:r>
          </a:p>
        </p:txBody>
      </p:sp>
    </p:spTree>
    <p:extLst>
      <p:ext uri="{BB962C8B-B14F-4D97-AF65-F5344CB8AC3E}">
        <p14:creationId xmlns:p14="http://schemas.microsoft.com/office/powerpoint/2010/main" val="2018486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were two comments received on the IEEE 802.22b FDIS ballot</a:t>
            </a:r>
          </a:p>
        </p:txBody>
      </p:sp>
      <p:sp>
        <p:nvSpPr>
          <p:cNvPr id="3" name="Content Placeholder 2"/>
          <p:cNvSpPr>
            <a:spLocks noGrp="1"/>
          </p:cNvSpPr>
          <p:nvPr>
            <p:ph idx="1"/>
          </p:nvPr>
        </p:nvSpPr>
        <p:spPr/>
        <p:txBody>
          <a:bodyPr/>
          <a:lstStyle/>
          <a:p>
            <a:r>
              <a:rPr lang="en-AU" dirty="0"/>
              <a:t>China NB Comment 1</a:t>
            </a:r>
          </a:p>
          <a:p>
            <a:pPr lvl="1"/>
            <a:r>
              <a:rPr lang="en-AU" i="1" dirty="0"/>
              <a:t>ISO/IEC/IEEE 8802-22:2015/FDAM 1:2017 is based on IEEE 802.1x. Since the technical concerns China NB proposed in 6N15555 still haven’t been reasonably disposed in this text, China NB has to vote against on this ballot.</a:t>
            </a:r>
          </a:p>
          <a:p>
            <a:r>
              <a:rPr lang="en-AU" dirty="0"/>
              <a:t>China NB Change 1</a:t>
            </a:r>
          </a:p>
          <a:p>
            <a:pPr lvl="1"/>
            <a:r>
              <a:rPr lang="en-AU" i="1" dirty="0"/>
              <a:t>Recommend not referencing the defective standards or enhancing its security </a:t>
            </a:r>
            <a:r>
              <a:rPr lang="en-AU" i="1" dirty="0" smtClean="0"/>
              <a:t>mechanism</a:t>
            </a:r>
            <a:endParaRPr lang="en-AU" i="1" dirty="0"/>
          </a:p>
        </p:txBody>
      </p:sp>
      <p:sp>
        <p:nvSpPr>
          <p:cNvPr id="4" name="Footer Placeholder 3"/>
          <p:cNvSpPr>
            <a:spLocks noGrp="1"/>
          </p:cNvSpPr>
          <p:nvPr>
            <p:ph type="ftr" sz="quarter" idx="10"/>
          </p:nvPr>
        </p:nvSpPr>
        <p:spPr/>
        <p:txBody>
          <a:bodyPr/>
          <a:lstStyle/>
          <a:p>
            <a:pPr>
              <a:defRPr/>
            </a:pPr>
            <a:r>
              <a:rPr lang="en-US" dirty="0"/>
              <a:t>Apurva  N. Mody (BAE Systems), </a:t>
            </a:r>
          </a:p>
          <a:p>
            <a:pPr>
              <a:defRPr/>
            </a:pPr>
            <a:r>
              <a:rPr lang="en-US" dirty="0"/>
              <a:t>Oliver Holland (King College, London</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5</a:t>
            </a:fld>
            <a:endParaRPr lang="en-US"/>
          </a:p>
        </p:txBody>
      </p:sp>
    </p:spTree>
    <p:extLst>
      <p:ext uri="{BB962C8B-B14F-4D97-AF65-F5344CB8AC3E}">
        <p14:creationId xmlns:p14="http://schemas.microsoft.com/office/powerpoint/2010/main" val="1233648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were two comments received on the IEEE 802.22b FDIS ballot</a:t>
            </a:r>
          </a:p>
        </p:txBody>
      </p:sp>
      <p:sp>
        <p:nvSpPr>
          <p:cNvPr id="3" name="Content Placeholder 2"/>
          <p:cNvSpPr>
            <a:spLocks noGrp="1"/>
          </p:cNvSpPr>
          <p:nvPr>
            <p:ph idx="1"/>
          </p:nvPr>
        </p:nvSpPr>
        <p:spPr>
          <a:xfrm>
            <a:off x="609600" y="1600200"/>
            <a:ext cx="7772400" cy="4114800"/>
          </a:xfrm>
        </p:spPr>
        <p:txBody>
          <a:bodyPr/>
          <a:lstStyle/>
          <a:p>
            <a:pPr lvl="0"/>
            <a:r>
              <a:rPr lang="en-AU" sz="2000" dirty="0" smtClean="0"/>
              <a:t>IEEE </a:t>
            </a:r>
            <a:r>
              <a:rPr lang="en-AU" sz="2000" dirty="0"/>
              <a:t>802 response to China NB comment &amp; request 1</a:t>
            </a:r>
            <a:endParaRPr lang="en-US" dirty="0"/>
          </a:p>
          <a:p>
            <a:pPr lvl="0"/>
            <a:r>
              <a:rPr lang="en-US" sz="1400" dirty="0"/>
              <a:t>The China NB has requested that IEEE 802.1X-2010 related descriptions are removed from the text of IEEE 802.22b.</a:t>
            </a:r>
            <a:endParaRPr lang="en-US" sz="1200" dirty="0"/>
          </a:p>
          <a:p>
            <a:pPr lvl="0"/>
            <a:r>
              <a:rPr lang="en-US" sz="1400" dirty="0"/>
              <a:t>IEEE 802 declines to make this change because:</a:t>
            </a:r>
            <a:endParaRPr lang="en-US" sz="1200" dirty="0"/>
          </a:p>
          <a:p>
            <a:pPr lvl="1"/>
            <a:r>
              <a:rPr lang="en-US" sz="1400" dirty="0"/>
              <a:t>IEEE 802.22b does not contain any IEEE 802.1X-2010 related descriptions </a:t>
            </a:r>
            <a:endParaRPr lang="en-US" sz="1200" dirty="0"/>
          </a:p>
          <a:p>
            <a:pPr lvl="1"/>
            <a:r>
              <a:rPr lang="en-US" sz="1400" dirty="0"/>
              <a:t>There is no technical justification to remove any IEEE 802.1X-2010 related descriptions from any standard</a:t>
            </a:r>
            <a:endParaRPr lang="en-US" sz="1200" dirty="0"/>
          </a:p>
          <a:p>
            <a:pPr lvl="0"/>
            <a:r>
              <a:rPr lang="en-US" sz="1400" dirty="0"/>
              <a:t>While the base IEEE 802.22-2011 specification does reference various IEEE 802.1 specifications including IEEE 802.1X, IEEE 802.22b includes no such references.</a:t>
            </a:r>
            <a:endParaRPr lang="en-US" sz="1200" dirty="0"/>
          </a:p>
          <a:p>
            <a:pPr lvl="0"/>
            <a:r>
              <a:rPr lang="en-US" sz="1400" dirty="0"/>
              <a:t>IEEE 802 recognizes that the China NB has asserted this in past that man-in-the-middle (and other) attacks are possible against IEEE 802.1X based systems. However, the technical details of such an attack (or a demonstration of an attack) have not yet been supplied by the China NB. In the absence of technical substantiation of the claims, there is no justification to remove references to IEEE 802.1X-2010  from any standard.</a:t>
            </a:r>
            <a:endParaRPr lang="en-US" sz="1200" dirty="0"/>
          </a:p>
          <a:p>
            <a:endParaRPr lang="en-AU" sz="1400" dirty="0"/>
          </a:p>
        </p:txBody>
      </p:sp>
      <p:sp>
        <p:nvSpPr>
          <p:cNvPr id="4" name="Footer Placeholder 3"/>
          <p:cNvSpPr>
            <a:spLocks noGrp="1"/>
          </p:cNvSpPr>
          <p:nvPr>
            <p:ph type="ftr" sz="quarter" idx="10"/>
          </p:nvPr>
        </p:nvSpPr>
        <p:spPr/>
        <p:txBody>
          <a:bodyPr/>
          <a:lstStyle/>
          <a:p>
            <a:pPr>
              <a:defRPr/>
            </a:pPr>
            <a:r>
              <a:rPr lang="en-US" dirty="0"/>
              <a:t>Apurva  N. Mody (BAE Systems), </a:t>
            </a:r>
          </a:p>
          <a:p>
            <a:pPr>
              <a:defRPr/>
            </a:pPr>
            <a:r>
              <a:rPr lang="en-US" dirty="0"/>
              <a:t>Oliver Holland (King College, London</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6</a:t>
            </a:fld>
            <a:endParaRPr lang="en-US"/>
          </a:p>
        </p:txBody>
      </p:sp>
    </p:spTree>
    <p:extLst>
      <p:ext uri="{BB962C8B-B14F-4D97-AF65-F5344CB8AC3E}">
        <p14:creationId xmlns:p14="http://schemas.microsoft.com/office/powerpoint/2010/main" val="2104140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were two comments received on the IEEE 802.22b FDIS ballot</a:t>
            </a:r>
          </a:p>
        </p:txBody>
      </p:sp>
      <p:sp>
        <p:nvSpPr>
          <p:cNvPr id="3" name="Content Placeholder 2"/>
          <p:cNvSpPr>
            <a:spLocks noGrp="1"/>
          </p:cNvSpPr>
          <p:nvPr>
            <p:ph idx="1"/>
          </p:nvPr>
        </p:nvSpPr>
        <p:spPr/>
        <p:txBody>
          <a:bodyPr/>
          <a:lstStyle/>
          <a:p>
            <a:r>
              <a:rPr lang="en-AU" dirty="0"/>
              <a:t>China NB Comment 2</a:t>
            </a:r>
          </a:p>
          <a:p>
            <a:pPr lvl="1"/>
            <a:r>
              <a:rPr lang="en-AU" i="1" dirty="0"/>
              <a:t>Cryptographic algorithms to be applied to information security mechanism may be subject to national and regional regulations. They should conform to national laws and regulations, and can be chosen according to specific requirements in different countries and regions. Therefore, it is not appropriate for this draft to require the same AES algorithm</a:t>
            </a:r>
          </a:p>
          <a:p>
            <a:r>
              <a:rPr lang="en-AU" dirty="0"/>
              <a:t>China NB Change 2</a:t>
            </a:r>
          </a:p>
          <a:p>
            <a:pPr lvl="1"/>
            <a:r>
              <a:rPr lang="en-AU" i="1" dirty="0"/>
              <a:t>It is suggested to clearly note that AES is optional. There is no specific implementation solution to establish security mechanism. It is recommended to provide several typical mechanisms in order to better achieve the interconnection between devices</a:t>
            </a:r>
          </a:p>
          <a:p>
            <a:r>
              <a:rPr lang="en-AU" i="1" dirty="0"/>
              <a:t>…</a:t>
            </a:r>
          </a:p>
        </p:txBody>
      </p:sp>
      <p:sp>
        <p:nvSpPr>
          <p:cNvPr id="4" name="Footer Placeholder 3"/>
          <p:cNvSpPr>
            <a:spLocks noGrp="1"/>
          </p:cNvSpPr>
          <p:nvPr>
            <p:ph type="ftr" sz="quarter" idx="10"/>
          </p:nvPr>
        </p:nvSpPr>
        <p:spPr/>
        <p:txBody>
          <a:bodyPr/>
          <a:lstStyle/>
          <a:p>
            <a:pPr>
              <a:defRPr/>
            </a:pPr>
            <a:r>
              <a:rPr lang="en-US" dirty="0"/>
              <a:t>Apurva  N. Mody (BAE Systems), </a:t>
            </a:r>
          </a:p>
          <a:p>
            <a:pPr>
              <a:defRPr/>
            </a:pPr>
            <a:r>
              <a:rPr lang="en-US" dirty="0"/>
              <a:t>Oliver Holland (King College, London</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7</a:t>
            </a:fld>
            <a:endParaRPr lang="en-US"/>
          </a:p>
        </p:txBody>
      </p:sp>
    </p:spTree>
    <p:extLst>
      <p:ext uri="{BB962C8B-B14F-4D97-AF65-F5344CB8AC3E}">
        <p14:creationId xmlns:p14="http://schemas.microsoft.com/office/powerpoint/2010/main" val="2231487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were two comments received on the IEEE 802.22b FDIS ballot</a:t>
            </a:r>
          </a:p>
        </p:txBody>
      </p:sp>
      <p:sp>
        <p:nvSpPr>
          <p:cNvPr id="3" name="Content Placeholder 2"/>
          <p:cNvSpPr>
            <a:spLocks noGrp="1"/>
          </p:cNvSpPr>
          <p:nvPr>
            <p:ph idx="1"/>
          </p:nvPr>
        </p:nvSpPr>
        <p:spPr/>
        <p:txBody>
          <a:bodyPr/>
          <a:lstStyle/>
          <a:p>
            <a:r>
              <a:rPr lang="en-AU" sz="2000" dirty="0" smtClean="0"/>
              <a:t>IEEE </a:t>
            </a:r>
            <a:r>
              <a:rPr lang="en-AU" sz="2000" dirty="0"/>
              <a:t>802 response to Comment 2</a:t>
            </a:r>
          </a:p>
          <a:p>
            <a:pPr lvl="1"/>
            <a:r>
              <a:rPr lang="en-AU" dirty="0" smtClean="0"/>
              <a:t>The IEEE 802.22b Amendment and the base IEEE 802.22-2010 Standards have proposed the use of AES type of encryption for global coexistence and inter-operability of the devices</a:t>
            </a:r>
            <a:endParaRPr lang="en-AU" dirty="0"/>
          </a:p>
          <a:p>
            <a:pPr lvl="1"/>
            <a:r>
              <a:rPr lang="en-AU" dirty="0" smtClean="0"/>
              <a:t>Providing </a:t>
            </a:r>
            <a:r>
              <a:rPr lang="en-AU" dirty="0"/>
              <a:t>for additional ciphers is an excellent idea and the China NB is invited to make suggestions of particular ciphers in the context </a:t>
            </a:r>
            <a:r>
              <a:rPr lang="en-AU" dirty="0" smtClean="0"/>
              <a:t>on-going </a:t>
            </a:r>
            <a:r>
              <a:rPr lang="en-AU" dirty="0"/>
              <a:t>revision </a:t>
            </a:r>
            <a:r>
              <a:rPr lang="en-AU" dirty="0" smtClean="0"/>
              <a:t>to the IEEE 802.22 Standard.  </a:t>
            </a:r>
            <a:endParaRPr lang="en-AU" dirty="0"/>
          </a:p>
        </p:txBody>
      </p:sp>
      <p:sp>
        <p:nvSpPr>
          <p:cNvPr id="4" name="Footer Placeholder 3"/>
          <p:cNvSpPr>
            <a:spLocks noGrp="1"/>
          </p:cNvSpPr>
          <p:nvPr>
            <p:ph type="ftr" sz="quarter" idx="10"/>
          </p:nvPr>
        </p:nvSpPr>
        <p:spPr/>
        <p:txBody>
          <a:bodyPr/>
          <a:lstStyle/>
          <a:p>
            <a:pPr>
              <a:defRPr/>
            </a:pPr>
            <a:r>
              <a:rPr lang="en-US" dirty="0"/>
              <a:t>Apurva  N. Mody (BAE Systems), </a:t>
            </a:r>
          </a:p>
          <a:p>
            <a:pPr>
              <a:defRPr/>
            </a:pPr>
            <a:r>
              <a:rPr lang="en-US" dirty="0"/>
              <a:t>Oliver Holland (King College, London</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8</a:t>
            </a:fld>
            <a:endParaRPr lang="en-US"/>
          </a:p>
        </p:txBody>
      </p:sp>
    </p:spTree>
    <p:extLst>
      <p:ext uri="{BB962C8B-B14F-4D97-AF65-F5344CB8AC3E}">
        <p14:creationId xmlns:p14="http://schemas.microsoft.com/office/powerpoint/2010/main" val="68103481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867</Words>
  <Application>Microsoft Office PowerPoint</Application>
  <PresentationFormat>On-screen Show (4:3)</PresentationFormat>
  <Paragraphs>90</Paragraphs>
  <Slides>8</Slides>
  <Notes>1</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802-11-Submission</vt:lpstr>
      <vt:lpstr>Title slide</vt:lpstr>
      <vt:lpstr>802.22 Working Group November Plenary EC Closing Motion</vt:lpstr>
      <vt:lpstr>Motion for Approval of the IEEE 802.22b-2015 FDIS Comment Responses to the ISO/IEC/JTC1</vt:lpstr>
      <vt:lpstr>IEEE 802.22 has two standards in the pipeline for ratification under the PSDO</vt:lpstr>
      <vt:lpstr>IEEE 802.22b FDIS ballot passed and published but a response is still required</vt:lpstr>
      <vt:lpstr>There were two comments received on the IEEE 802.22b FDIS ballot</vt:lpstr>
      <vt:lpstr>There were two comments received on the IEEE 802.22b FDIS ballot</vt:lpstr>
      <vt:lpstr>There were two comments received on the IEEE 802.22b FDIS ballot</vt:lpstr>
      <vt:lpstr>There were two comments received on the IEEE 802.22b FDIS ballot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2017-11-10T17:29:53Z</dcterms:modified>
</cp:coreProperties>
</file>