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78" r:id="rId2"/>
    <p:sldId id="344" r:id="rId3"/>
    <p:sldId id="384" r:id="rId4"/>
    <p:sldId id="365" r:id="rId5"/>
    <p:sldId id="436" r:id="rId6"/>
    <p:sldId id="383" r:id="rId7"/>
    <p:sldId id="437" r:id="rId8"/>
    <p:sldId id="443" r:id="rId9"/>
    <p:sldId id="438" r:id="rId10"/>
    <p:sldId id="422" r:id="rId11"/>
    <p:sldId id="404" r:id="rId12"/>
    <p:sldId id="405" r:id="rId13"/>
    <p:sldId id="411" r:id="rId14"/>
    <p:sldId id="412" r:id="rId15"/>
    <p:sldId id="413" r:id="rId16"/>
    <p:sldId id="439" r:id="rId17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373ED5-2B44-4D0B-869F-1B13FDCF8954}">
          <p14:sldIdLst>
            <p14:sldId id="278"/>
            <p14:sldId id="344"/>
            <p14:sldId id="384"/>
            <p14:sldId id="365"/>
            <p14:sldId id="436"/>
            <p14:sldId id="383"/>
            <p14:sldId id="437"/>
            <p14:sldId id="443"/>
            <p14:sldId id="438"/>
            <p14:sldId id="422"/>
            <p14:sldId id="404"/>
            <p14:sldId id="405"/>
            <p14:sldId id="411"/>
            <p14:sldId id="412"/>
            <p14:sldId id="413"/>
            <p14:sldId id="439"/>
          </p14:sldIdLst>
        </p14:section>
        <p14:section name="Friday Closing EC Plenary" id="{9A894BCA-3D2E-4B8E-B697-9FBAA04878E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232" autoAdjust="0"/>
    <p:restoredTop sz="78788" autoAdjust="0"/>
  </p:normalViewPr>
  <p:slideViewPr>
    <p:cSldViewPr>
      <p:cViewPr varScale="1">
        <p:scale>
          <a:sx n="55" d="100"/>
          <a:sy n="55" d="100"/>
        </p:scale>
        <p:origin x="141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1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434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EC-17/0198r0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2017 Plenary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EC-17/0198r0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2017 Plenary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eee802-contracts@ieee.org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.org/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2017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EC-17/0198r0</a:t>
            </a:r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Moving forward the Process to submit contracts: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Post Contract to Mentor 802Fin or 802WFin as appropriate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  (PCNT or LGCT doc numbers)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Send Contract to IEEE 802 Contracts (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/>
              </a:rPr>
              <a:t>ieee802-contracts@ieee.org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Vita picks this up and sends to Legal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4. After Legal, Vita checks final version with IEEE Exec Sec (via IEEE 802 Contracts alias)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5. Vita Posts with IEEE Procurement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6. Procurement processes contract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7. Executed Contract Sent back To IEEE Exec Secretary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We will use ieee802-contracts@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/>
              </a:rPr>
              <a:t>ieee.org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to disseminate information in regards to IEEE 802 Contracts.</a:t>
            </a:r>
            <a:endParaRPr lang="en-US" dirty="0">
              <a:effectLst/>
            </a:endParaRPr>
          </a:p>
          <a:p>
            <a:pPr rtl="0" fontAlgn="base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       The Alias sends to:  Paul N,  Jon R, Jon G, Vita F, Juanita L, Soo K, Conference mailbox alias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EC-17/0198r0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0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 Text current plan,</a:t>
            </a:r>
          </a:p>
          <a:p>
            <a:r>
              <a:rPr lang="en-US" dirty="0"/>
              <a:t>Red text</a:t>
            </a:r>
            <a:r>
              <a:rPr lang="en-US" baseline="0" dirty="0"/>
              <a:t> other selections short list for possible choices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EC-17/0198r0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718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EC-17/0198r0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2017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83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4"/>
            <a:ext cx="12181417" cy="34951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2017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EC-17/0198r0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327026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Page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8002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November 2017 Plenary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EC-17/0198r0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/>
              <a:t>November 2017 Plenary</a:t>
            </a:r>
            <a:endParaRPr lang="en-US" alt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Jon Rosdahl</a:t>
            </a:r>
            <a:br>
              <a:rPr lang="en-US" altLang="en-US"/>
            </a:br>
            <a:r>
              <a:rPr lang="en-US" altLang="en-US"/>
              <a:t>IEEE 802 Executive Secretary</a:t>
            </a:r>
            <a:br>
              <a:rPr lang="en-US" altLang="en-US"/>
            </a:br>
            <a:r>
              <a:rPr lang="en-US" altLang="en-US"/>
              <a:t>jrosdahl@ieee.org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</a:t>
            </a:r>
            <a:r>
              <a:rPr lang="en-US" dirty="0" err="1"/>
              <a:t>AdHocS</a:t>
            </a:r>
            <a:r>
              <a:rPr lang="en-US" dirty="0"/>
              <a:t>  --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7:30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pPr lvl="1"/>
            <a:r>
              <a:rPr lang="en-US" dirty="0"/>
              <a:t>Start time 7:30 am</a:t>
            </a:r>
          </a:p>
          <a:p>
            <a:pPr lvl="1"/>
            <a:r>
              <a:rPr lang="en-US" dirty="0"/>
              <a:t>Review meeting space plan for </a:t>
            </a:r>
            <a:r>
              <a:rPr lang="en-GB" dirty="0"/>
              <a:t>March 4-9, Hyatt Regency O'Hare, Rosemont, Illinois, USA</a:t>
            </a:r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Start time – 8:00 am</a:t>
            </a:r>
          </a:p>
          <a:p>
            <a:pPr lvl="1"/>
            <a:r>
              <a:rPr lang="en-US" dirty="0"/>
              <a:t>Review RFP responses for 2020</a:t>
            </a:r>
          </a:p>
          <a:p>
            <a:pPr lvl="1"/>
            <a:r>
              <a:rPr lang="en-US" dirty="0"/>
              <a:t>Down selection for all dates</a:t>
            </a:r>
          </a:p>
          <a:p>
            <a:pPr lvl="1"/>
            <a:r>
              <a:rPr lang="en-US" dirty="0"/>
              <a:t>Working on determining best Asian venue date for 2020.</a:t>
            </a:r>
          </a:p>
          <a:p>
            <a:pPr lvl="2"/>
            <a:r>
              <a:rPr lang="en-US" dirty="0"/>
              <a:t>Estimate November.</a:t>
            </a:r>
          </a:p>
          <a:p>
            <a:pPr lvl="1"/>
            <a:r>
              <a:rPr lang="en-US" dirty="0"/>
              <a:t>Open RFP for 2021 dates</a:t>
            </a:r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March Responses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293099"/>
              </p:ext>
            </p:extLst>
          </p:nvPr>
        </p:nvGraphicFramePr>
        <p:xfrm>
          <a:off x="609600" y="1447800"/>
          <a:ext cx="10972799" cy="1791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2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9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1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HYATT REGENCY O'HARE* Rosemont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Hilton ATL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Hilton Chicago - downtown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401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July Responses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246013"/>
              </p:ext>
            </p:extLst>
          </p:nvPr>
        </p:nvGraphicFramePr>
        <p:xfrm>
          <a:off x="609600" y="1196978"/>
          <a:ext cx="10287000" cy="1492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01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6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HR O'Hare - Rosemont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70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solidFill>
                            <a:srgbClr val="00B050"/>
                          </a:solidFill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$269-$349++CAD (US$200)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$150,000++CAD</a:t>
                      </a:r>
                      <a:r>
                        <a:rPr lang="en-US" sz="2000" u="none" strike="noStrike" baseline="0" dirty="0">
                          <a:effectLst/>
                        </a:rPr>
                        <a:t> (US$112,000)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6F9C6F-F184-463F-8025-6009728EEA91}"/>
              </a:ext>
            </a:extLst>
          </p:cNvPr>
          <p:cNvSpPr txBox="1"/>
          <p:nvPr/>
        </p:nvSpPr>
        <p:spPr>
          <a:xfrm>
            <a:off x="609600" y="3886200"/>
            <a:ext cx="982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Request on Friday to expend not more than $4,000 for an independent network functionality check on the Sheraton Centre Montreal Hotel.  This is to be completed by November 30 to allow acceptance of nearly $99,000CAD incentive for two meetings (2020 and 2022).</a:t>
            </a:r>
          </a:p>
        </p:txBody>
      </p:sp>
    </p:spTree>
    <p:extLst>
      <p:ext uri="{BB962C8B-B14F-4D97-AF65-F5344CB8AC3E}">
        <p14:creationId xmlns:p14="http://schemas.microsoft.com/office/powerpoint/2010/main" val="3684168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November Responses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6877057"/>
              </p:ext>
            </p:extLst>
          </p:nvPr>
        </p:nvGraphicFramePr>
        <p:xfrm>
          <a:off x="609600" y="1447802"/>
          <a:ext cx="10972800" cy="1230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1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5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5174">
                  <a:extLst>
                    <a:ext uri="{9D8B030D-6E8A-4147-A177-3AD203B41FA5}">
                      <a16:colId xmlns:a16="http://schemas.microsoft.com/office/drawing/2014/main" val="300848404"/>
                    </a:ext>
                  </a:extLst>
                </a:gridCol>
              </a:tblGrid>
              <a:tr h="6724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Food Beverage Minimum</a:t>
                      </a:r>
                      <a:endParaRPr lang="en-US" sz="20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6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Marriot Marquis</a:t>
                      </a:r>
                      <a:r>
                        <a:rPr lang="en-US" baseline="0" dirty="0">
                          <a:solidFill>
                            <a:srgbClr val="00B050"/>
                          </a:solidFill>
                        </a:rPr>
                        <a:t> Queen’s Park, Bangkok, Thailand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US$150 (2018 rate </a:t>
                      </a:r>
                      <a:r>
                        <a:rPr lang="en-US" dirty="0" err="1"/>
                        <a:t>inc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WiFi</a:t>
                      </a:r>
                      <a:r>
                        <a:rPr lang="en-US" baseline="0" dirty="0"/>
                        <a:t>/Breakfast</a:t>
                      </a:r>
                      <a:r>
                        <a:rPr lang="en-US" dirty="0"/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US$140,000++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13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287962"/>
          </a:xfrm>
        </p:spPr>
        <p:txBody>
          <a:bodyPr/>
          <a:lstStyle/>
          <a:p>
            <a:r>
              <a:rPr lang="en-US" sz="2400" dirty="0"/>
              <a:t>March</a:t>
            </a:r>
          </a:p>
          <a:p>
            <a:pPr lvl="1"/>
            <a:r>
              <a:rPr lang="en-US" sz="2000" dirty="0"/>
              <a:t>San Diego</a:t>
            </a:r>
          </a:p>
          <a:p>
            <a:pPr lvl="1"/>
            <a:r>
              <a:rPr lang="en-US" sz="2000" dirty="0"/>
              <a:t>Seattle – New Hyatt</a:t>
            </a:r>
          </a:p>
          <a:p>
            <a:r>
              <a:rPr lang="en-US" sz="2400" dirty="0"/>
              <a:t>July</a:t>
            </a:r>
          </a:p>
          <a:p>
            <a:pPr lvl="1"/>
            <a:r>
              <a:rPr lang="en-US" sz="2000" dirty="0"/>
              <a:t>Berlin, Germany</a:t>
            </a:r>
          </a:p>
          <a:p>
            <a:pPr lvl="1"/>
            <a:r>
              <a:rPr lang="en-US" sz="2000" dirty="0"/>
              <a:t>Vienna, Austria</a:t>
            </a:r>
          </a:p>
          <a:p>
            <a:pPr lvl="1"/>
            <a:r>
              <a:rPr lang="en-US" sz="2000" dirty="0"/>
              <a:t>Dubrovnik, Croatia (new Hyatt Regency- open 2019)</a:t>
            </a:r>
          </a:p>
          <a:p>
            <a:pPr lvl="1"/>
            <a:r>
              <a:rPr lang="en-US" sz="2000" dirty="0"/>
              <a:t>Madrid, Spain – Site visit required - &lt;$3000</a:t>
            </a:r>
          </a:p>
          <a:p>
            <a:r>
              <a:rPr lang="en-US" sz="2400" dirty="0"/>
              <a:t>Nov</a:t>
            </a:r>
          </a:p>
          <a:p>
            <a:pPr lvl="1"/>
            <a:r>
              <a:rPr lang="en-US" sz="2000" dirty="0"/>
              <a:t>San Diego</a:t>
            </a:r>
          </a:p>
          <a:p>
            <a:pPr lvl="1"/>
            <a:r>
              <a:rPr lang="en-US" sz="2000" dirty="0"/>
              <a:t>Seattle – New Hyatt</a:t>
            </a:r>
          </a:p>
          <a:p>
            <a:pPr lvl="1"/>
            <a:r>
              <a:rPr lang="en-US" sz="2000" dirty="0"/>
              <a:t>New Orleans</a:t>
            </a:r>
          </a:p>
        </p:txBody>
      </p:sp>
    </p:spTree>
    <p:extLst>
      <p:ext uri="{BB962C8B-B14F-4D97-AF65-F5344CB8AC3E}">
        <p14:creationId xmlns:p14="http://schemas.microsoft.com/office/powerpoint/2010/main" val="43864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6.02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5.142 Current and Future Venue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 Top 10 – Thanks Face to Face Events</a:t>
            </a:r>
          </a:p>
          <a:p>
            <a:pPr lvl="1"/>
            <a:r>
              <a:rPr lang="en-US" dirty="0"/>
              <a:t>Emailed to all registered attendees</a:t>
            </a:r>
          </a:p>
          <a:p>
            <a:pPr>
              <a:lnSpc>
                <a:spcPct val="200000"/>
              </a:lnSpc>
            </a:pPr>
            <a:r>
              <a:rPr lang="en-US" dirty="0"/>
              <a:t>2018 November Plenary site report</a:t>
            </a:r>
          </a:p>
          <a:p>
            <a:pPr>
              <a:lnSpc>
                <a:spcPct val="200000"/>
              </a:lnSpc>
            </a:pPr>
            <a:r>
              <a:rPr lang="en-US" dirty="0"/>
              <a:t>2019/2020 Plenary Venue RFP report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Network and Wired Cafe 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059362"/>
          </a:xfrm>
        </p:spPr>
        <p:txBody>
          <a:bodyPr/>
          <a:lstStyle/>
          <a:p>
            <a:r>
              <a:rPr lang="en-US" sz="2800" b="1" dirty="0"/>
              <a:t>WIRED CAFÉ</a:t>
            </a:r>
            <a:endParaRPr lang="en-US" sz="2800" dirty="0"/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VeriLAN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b="1" dirty="0"/>
              <a:t>NETWORK HELP DESK</a:t>
            </a:r>
            <a:endParaRPr lang="en-US" sz="2800" dirty="0"/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near the Registration Desk </a:t>
            </a:r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404813"/>
            <a:ext cx="8512175" cy="792162"/>
          </a:xfrm>
        </p:spPr>
        <p:txBody>
          <a:bodyPr/>
          <a:lstStyle/>
          <a:p>
            <a:r>
              <a:rPr lang="en-US" dirty="0"/>
              <a:t>2018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633364" cy="5334000"/>
          </a:xfrm>
        </p:spPr>
        <p:txBody>
          <a:bodyPr/>
          <a:lstStyle/>
          <a:p>
            <a:pPr lvl="2"/>
            <a:endParaRPr lang="en-US" dirty="0"/>
          </a:p>
          <a:p>
            <a:r>
              <a:rPr lang="en-GB" dirty="0"/>
              <a:t>March 4-9, Hyatt Regency O'Hare, Rosemont, Illinois, USA</a:t>
            </a:r>
          </a:p>
          <a:p>
            <a:r>
              <a:rPr lang="en-GB" dirty="0"/>
              <a:t>July 8-13, Manchester Grand Hyatt, San Diego, CA, USA</a:t>
            </a:r>
          </a:p>
          <a:p>
            <a:r>
              <a:rPr lang="en-GB" dirty="0"/>
              <a:t>November 11-16, Marriott Marquis Queen's Park, Bangkok, Thailand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56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November – </a:t>
            </a:r>
            <a:r>
              <a:rPr lang="en-GB" dirty="0"/>
              <a:t>Bangkok, Thailand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sz="2400" dirty="0"/>
              <a:t>Marriott Marquis Queen's Park, Bangkok, Thailand </a:t>
            </a:r>
          </a:p>
          <a:p>
            <a:pPr lvl="2"/>
            <a:r>
              <a:rPr lang="en-US" sz="2000" dirty="0"/>
              <a:t>Bob, Dawn and I traveled to Bangkok the week of Oct 16, 2017.</a:t>
            </a:r>
          </a:p>
          <a:p>
            <a:pPr lvl="2"/>
            <a:r>
              <a:rPr lang="en-US" sz="2000" dirty="0"/>
              <a:t>We stayed at the Marriott Marquis Queen’s Park.  We found our rooms very nice, and the meeting space meeting the expectations of a Plenary session.</a:t>
            </a:r>
          </a:p>
          <a:p>
            <a:pPr lvl="2"/>
            <a:r>
              <a:rPr lang="en-US" sz="2000" dirty="0"/>
              <a:t>The positives are there is plenty of space.</a:t>
            </a:r>
          </a:p>
          <a:p>
            <a:pPr lvl="2"/>
            <a:r>
              <a:rPr lang="en-US" sz="2000" dirty="0"/>
              <a:t>The only negative is the meeting space is spread over 3 floors.</a:t>
            </a:r>
          </a:p>
          <a:p>
            <a:pPr lvl="2"/>
            <a:r>
              <a:rPr lang="en-US" sz="2000" dirty="0"/>
              <a:t>We expect to have a great meeting, and if so would act on a 2020 November option.</a:t>
            </a:r>
          </a:p>
          <a:p>
            <a:pPr lvl="3"/>
            <a:r>
              <a:rPr lang="en-US" dirty="0"/>
              <a:t>Friday I will bring a motion to approve the Marriott Marquis Queen’s Park, Bangkok, Thailand, as the location for the November 2020 plenary location.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54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10-15, Hyatt Regency Vancouver and Fairmont Hotel Vancouver, Vancouver, Canada</a:t>
            </a:r>
          </a:p>
          <a:p>
            <a:pPr lvl="1"/>
            <a:r>
              <a:rPr lang="en-GB" dirty="0"/>
              <a:t>Contract has been executed</a:t>
            </a:r>
          </a:p>
          <a:p>
            <a:r>
              <a:rPr lang="en-GB" dirty="0"/>
              <a:t>July 14-19, Austria Congress Centre, Vienna, Austria</a:t>
            </a:r>
          </a:p>
          <a:p>
            <a:pPr lvl="1"/>
            <a:r>
              <a:rPr lang="en-GB" dirty="0"/>
              <a:t>Budget items are being updated and will be provide to the Treasurer for March report.</a:t>
            </a:r>
          </a:p>
          <a:p>
            <a:pPr lvl="1"/>
            <a:endParaRPr lang="en-GB" dirty="0"/>
          </a:p>
          <a:p>
            <a:r>
              <a:rPr lang="en-GB" dirty="0"/>
              <a:t>November 10-15, Hilton Waikoloa Village, Kona, HI,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11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B0717-09BB-49F0-9E53-18EF36AD4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travel support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BE4BF-D58F-4635-A1C3-02F3022E5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Contracts for Meeting venues and vendors requires following IEEE-SA processes.  It seems that every few years it is good to review the process and determine where disconnects may have been created.</a:t>
            </a:r>
          </a:p>
          <a:p>
            <a:r>
              <a:rPr lang="en-US" sz="2400" dirty="0"/>
              <a:t>We have a meeting scheduled for </a:t>
            </a:r>
            <a:r>
              <a:rPr lang="de-DE" sz="2400" dirty="0"/>
              <a:t>Mon Dec 4, 2017 1pm – 2pm (EST) at </a:t>
            </a:r>
            <a:r>
              <a:rPr lang="en-US" sz="2400" dirty="0"/>
              <a:t>NJ445-Yagi room.</a:t>
            </a:r>
            <a:endParaRPr lang="de-DE" sz="2400" dirty="0"/>
          </a:p>
          <a:p>
            <a:r>
              <a:rPr lang="en-US" sz="2400" dirty="0"/>
              <a:t>I will be there for the IEEE-SA SASB, CAG &amp; BOG mtgs.</a:t>
            </a:r>
          </a:p>
          <a:p>
            <a:r>
              <a:rPr lang="en-US" sz="2400" dirty="0"/>
              <a:t>Bob </a:t>
            </a:r>
            <a:r>
              <a:rPr lang="en-US" sz="2400" dirty="0" err="1"/>
              <a:t>Heilie</a:t>
            </a:r>
            <a:r>
              <a:rPr lang="en-US" sz="2400" dirty="0"/>
              <a:t> is very involved in the contract processing for 802 and 802 Wireless and would like to attend to help in the review/discussion process. </a:t>
            </a:r>
          </a:p>
          <a:p>
            <a:pPr lvl="1"/>
            <a:r>
              <a:rPr lang="en-US" sz="2000" dirty="0"/>
              <a:t> A request to spend up to $750 for him to attend the Contracts meeting (plus </a:t>
            </a:r>
            <a:r>
              <a:rPr lang="en-US" sz="2000" dirty="0" err="1"/>
              <a:t>RevCom</a:t>
            </a:r>
            <a:r>
              <a:rPr lang="en-US" sz="2000" dirty="0"/>
              <a:t> and </a:t>
            </a:r>
            <a:r>
              <a:rPr lang="en-US" sz="2000" dirty="0" err="1"/>
              <a:t>NesCom</a:t>
            </a:r>
            <a:r>
              <a:rPr lang="en-US" sz="2000" dirty="0"/>
              <a:t> as long as he is there – held concurrently on the 5</a:t>
            </a:r>
            <a:r>
              <a:rPr lang="en-US" sz="2000" baseline="30000" dirty="0"/>
              <a:t>th</a:t>
            </a:r>
            <a:r>
              <a:rPr lang="en-US" sz="2000" dirty="0"/>
              <a:t> of Dec.)</a:t>
            </a:r>
          </a:p>
          <a:p>
            <a:pPr lvl="1"/>
            <a:r>
              <a:rPr lang="en-US" sz="2000" dirty="0"/>
              <a:t>Motion on Friday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33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</a:t>
            </a:r>
            <a:r>
              <a:rPr lang="en-US" dirty="0" err="1"/>
              <a:t>AdHoc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Venue Meeting planning – Thurs 7:30am</a:t>
            </a:r>
          </a:p>
          <a:p>
            <a:pPr lvl="1"/>
            <a:r>
              <a:rPr lang="en-US" dirty="0"/>
              <a:t>Review meeting space plan for March 2018 Plenary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8am</a:t>
            </a:r>
          </a:p>
          <a:p>
            <a:pPr lvl="1"/>
            <a:r>
              <a:rPr lang="en-US" dirty="0"/>
              <a:t>Review options and discuss choices for 2020 and 2021.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2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15618</TotalTime>
  <Words>847</Words>
  <Application>Microsoft Office PowerPoint</Application>
  <PresentationFormat>Widescreen</PresentationFormat>
  <Paragraphs>134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MS PGothic</vt:lpstr>
      <vt:lpstr>Arial</vt:lpstr>
      <vt:lpstr>Calibri</vt:lpstr>
      <vt:lpstr>Title slide</vt:lpstr>
      <vt:lpstr>Executive Secretary Agenda Items  November 2017 Plenary</vt:lpstr>
      <vt:lpstr>802 Exec Sec Agenda Items</vt:lpstr>
      <vt:lpstr>5.142 Current and Future Venue Report</vt:lpstr>
      <vt:lpstr>Network and Wired Cafe </vt:lpstr>
      <vt:lpstr>2018 Future Venues</vt:lpstr>
      <vt:lpstr>2018 November – Bangkok, Thailand </vt:lpstr>
      <vt:lpstr>2019 Future Venues</vt:lpstr>
      <vt:lpstr>Request for travel support </vt:lpstr>
      <vt:lpstr>Thursday AdHoc Meetings</vt:lpstr>
      <vt:lpstr>Future Venue AdHocS  --</vt:lpstr>
      <vt:lpstr>Next Venue Meeting planning – Thurs 7:30 am</vt:lpstr>
      <vt:lpstr>Future Venues AdHoc – Thurs 8 am</vt:lpstr>
      <vt:lpstr>2020 March Responses</vt:lpstr>
      <vt:lpstr>2020 July Responses</vt:lpstr>
      <vt:lpstr>2020 November Responses</vt:lpstr>
      <vt:lpstr>2021 Plenary – Open RFP  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March 2017 Plenary</dc:title>
  <dc:subject>IEEE 802 November Plenary 2017</dc:subject>
  <dc:creator>Jon Rosdahl</dc:creator>
  <dc:description>Jon Rosdahl (Qualcomm)</dc:description>
  <cp:lastModifiedBy>Jon Rosdahl</cp:lastModifiedBy>
  <cp:revision>173</cp:revision>
  <dcterms:created xsi:type="dcterms:W3CDTF">2015-11-09T04:21:45Z</dcterms:created>
  <dcterms:modified xsi:type="dcterms:W3CDTF">2017-11-06T02:43:05Z</dcterms:modified>
</cp:coreProperties>
</file>