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348" r:id="rId2"/>
    <p:sldId id="361" r:id="rId3"/>
    <p:sldId id="360" r:id="rId4"/>
    <p:sldId id="373" r:id="rId5"/>
    <p:sldId id="367" r:id="rId6"/>
    <p:sldId id="362" r:id="rId7"/>
    <p:sldId id="363" r:id="rId8"/>
    <p:sldId id="364" r:id="rId9"/>
    <p:sldId id="366" r:id="rId10"/>
    <p:sldId id="374" r:id="rId11"/>
    <p:sldId id="381" r:id="rId12"/>
    <p:sldId id="369" r:id="rId13"/>
    <p:sldId id="383" r:id="rId14"/>
    <p:sldId id="368" r:id="rId15"/>
    <p:sldId id="386" r:id="rId16"/>
    <p:sldId id="387" r:id="rId17"/>
    <p:sldId id="388" r:id="rId18"/>
    <p:sldId id="365" r:id="rId19"/>
    <p:sldId id="370" r:id="rId20"/>
    <p:sldId id="371" r:id="rId21"/>
    <p:sldId id="372" r:id="rId22"/>
    <p:sldId id="376" r:id="rId23"/>
    <p:sldId id="377" r:id="rId24"/>
    <p:sldId id="384" r:id="rId25"/>
    <p:sldId id="385" r:id="rId26"/>
  </p:sldIdLst>
  <p:sldSz cx="9144000" cy="6858000" type="screen4x3"/>
  <p:notesSz cx="6858000" cy="9144000"/>
  <p:defaultTextStyle>
    <a:defPPr>
      <a:defRPr lang="en-US"/>
    </a:defPPr>
    <a:lvl1pPr algn="ctr"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ctr"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ctr"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ctr"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ctr"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636">
          <p15:clr>
            <a:srgbClr val="A4A3A4"/>
          </p15:clr>
        </p15:guide>
        <p15:guide id="4" orient="horz" pos="3744">
          <p15:clr>
            <a:srgbClr val="A4A3A4"/>
          </p15:clr>
        </p15:guide>
        <p15:guide id="5" orient="horz" pos="1386">
          <p15:clr>
            <a:srgbClr val="A4A3A4"/>
          </p15:clr>
        </p15:guide>
        <p15:guide id="6" pos="2880">
          <p15:clr>
            <a:srgbClr val="A4A3A4"/>
          </p15:clr>
        </p15:guide>
        <p15:guide id="7" pos="5328">
          <p15:clr>
            <a:srgbClr val="A4A3A4"/>
          </p15:clr>
        </p15:guide>
        <p15:guide id="8" pos="43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542"/>
    <a:srgbClr val="6B1F7C"/>
    <a:srgbClr val="E8E8E8"/>
    <a:srgbClr val="FDC82F"/>
    <a:srgbClr val="009FDA"/>
    <a:srgbClr val="001FA1"/>
    <a:srgbClr val="0066A1"/>
    <a:srgbClr val="E37222"/>
    <a:srgbClr val="69BE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47"/>
    <p:restoredTop sz="93783"/>
  </p:normalViewPr>
  <p:slideViewPr>
    <p:cSldViewPr snapToGrid="0" showGuides="1">
      <p:cViewPr>
        <p:scale>
          <a:sx n="74" d="100"/>
          <a:sy n="74" d="100"/>
        </p:scale>
        <p:origin x="2824" y="728"/>
      </p:cViewPr>
      <p:guideLst>
        <p:guide orient="horz" pos="2160"/>
        <p:guide orient="horz" pos="1008"/>
        <p:guide orient="horz" pos="636"/>
        <p:guide orient="horz" pos="3744"/>
        <p:guide orient="horz" pos="1386"/>
        <p:guide pos="2880"/>
        <p:guide pos="5328"/>
        <p:guide pos="43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Hours</c:v>
                </c:pt>
              </c:strCache>
            </c:strRef>
          </c:tx>
          <c:spPr>
            <a:solidFill>
              <a:schemeClr val="accent1"/>
            </a:solidFill>
            <a:ln>
              <a:noFill/>
            </a:ln>
            <a:effectLst/>
          </c:spPr>
          <c:invertIfNegative val="0"/>
          <c:cat>
            <c:strRef>
              <c:f>Sheet1!$A$2:$A$5</c:f>
              <c:strCache>
                <c:ptCount val="4"/>
                <c:pt idx="0">
                  <c:v>RSP-1</c:v>
                </c:pt>
                <c:pt idx="1">
                  <c:v>RSP-2</c:v>
                </c:pt>
                <c:pt idx="2">
                  <c:v>RSP-3</c:v>
                </c:pt>
                <c:pt idx="3">
                  <c:v>RSP-4</c:v>
                </c:pt>
              </c:strCache>
            </c:strRef>
          </c:cat>
          <c:val>
            <c:numRef>
              <c:f>Sheet1!$B$2:$B$5</c:f>
              <c:numCache>
                <c:formatCode>General</c:formatCode>
                <c:ptCount val="4"/>
                <c:pt idx="0">
                  <c:v>3.0</c:v>
                </c:pt>
                <c:pt idx="1">
                  <c:v>12.0</c:v>
                </c:pt>
                <c:pt idx="2">
                  <c:v>6.0</c:v>
                </c:pt>
                <c:pt idx="3">
                  <c:v>4.0</c:v>
                </c:pt>
              </c:numCache>
            </c:numRef>
          </c:val>
        </c:ser>
        <c:dLbls>
          <c:showLegendKey val="0"/>
          <c:showVal val="0"/>
          <c:showCatName val="0"/>
          <c:showSerName val="0"/>
          <c:showPercent val="0"/>
          <c:showBubbleSize val="0"/>
        </c:dLbls>
        <c:gapWidth val="150"/>
        <c:axId val="-1583139344"/>
        <c:axId val="-1463105056"/>
      </c:barChart>
      <c:catAx>
        <c:axId val="-158313934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Responses</a:t>
                </a:r>
                <a:endParaRPr lang="en-US" dirty="0"/>
              </a:p>
            </c:rich>
          </c:tx>
          <c:layout>
            <c:manualLayout>
              <c:xMode val="edge"/>
              <c:yMode val="edge"/>
              <c:x val="0.398565902124511"/>
              <c:y val="0.849661431819133"/>
            </c:manualLayout>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3105056"/>
        <c:crosses val="autoZero"/>
        <c:auto val="1"/>
        <c:lblAlgn val="ctr"/>
        <c:lblOffset val="100"/>
        <c:noMultiLvlLbl val="0"/>
      </c:catAx>
      <c:valAx>
        <c:axId val="-1463105056"/>
        <c:scaling>
          <c:orientation val="minMax"/>
          <c:max val="12.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Hours</a:t>
                </a:r>
                <a:endParaRPr lang="en-US"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83139344"/>
        <c:crosses val="autoZero"/>
        <c:crossBetween val="between"/>
        <c:majorUnit val="2.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Hours</c:v>
                </c:pt>
              </c:strCache>
            </c:strRef>
          </c:tx>
          <c:spPr>
            <a:solidFill>
              <a:schemeClr val="accent1"/>
            </a:solidFill>
            <a:ln>
              <a:noFill/>
            </a:ln>
            <a:effectLst/>
          </c:spPr>
          <c:invertIfNegative val="0"/>
          <c:cat>
            <c:strRef>
              <c:f>Sheet1!$A$2:$A$5</c:f>
              <c:strCache>
                <c:ptCount val="4"/>
                <c:pt idx="0">
                  <c:v>RSP-1</c:v>
                </c:pt>
                <c:pt idx="1">
                  <c:v>RSP-2</c:v>
                </c:pt>
                <c:pt idx="2">
                  <c:v>RSP-3</c:v>
                </c:pt>
                <c:pt idx="3">
                  <c:v>RSP-4</c:v>
                </c:pt>
              </c:strCache>
            </c:strRef>
          </c:cat>
          <c:val>
            <c:numRef>
              <c:f>Sheet1!$B$2:$B$5</c:f>
              <c:numCache>
                <c:formatCode>General</c:formatCode>
                <c:ptCount val="4"/>
                <c:pt idx="0">
                  <c:v>1.0</c:v>
                </c:pt>
                <c:pt idx="1">
                  <c:v>4.0</c:v>
                </c:pt>
                <c:pt idx="2">
                  <c:v>3.0</c:v>
                </c:pt>
                <c:pt idx="3">
                  <c:v>7.0</c:v>
                </c:pt>
              </c:numCache>
            </c:numRef>
          </c:val>
        </c:ser>
        <c:dLbls>
          <c:showLegendKey val="0"/>
          <c:showVal val="0"/>
          <c:showCatName val="0"/>
          <c:showSerName val="0"/>
          <c:showPercent val="0"/>
          <c:showBubbleSize val="0"/>
        </c:dLbls>
        <c:gapWidth val="150"/>
        <c:axId val="-1640359376"/>
        <c:axId val="-1640978976"/>
      </c:barChart>
      <c:catAx>
        <c:axId val="-1640359376"/>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Responses</a:t>
                </a:r>
                <a:endParaRPr lang="en-US"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40978976"/>
        <c:crosses val="autoZero"/>
        <c:auto val="1"/>
        <c:lblAlgn val="ctr"/>
        <c:lblOffset val="100"/>
        <c:noMultiLvlLbl val="0"/>
      </c:catAx>
      <c:valAx>
        <c:axId val="-1640978976"/>
        <c:scaling>
          <c:orientation val="minMax"/>
          <c:max val="8.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Hours</a:t>
                </a:r>
                <a:endParaRPr lang="en-US"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40359376"/>
        <c:crosses val="autoZero"/>
        <c:crossBetween val="between"/>
        <c:majorUnit val="2.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6462A685-C4BE-44DB-83B6-9376D8BE9720}" type="slidenum">
              <a:rPr lang="en-US"/>
              <a:pPr>
                <a:defRPr/>
              </a:pPr>
              <a:t>‹#›</a:t>
            </a:fld>
            <a:endParaRPr lang="en-US"/>
          </a:p>
        </p:txBody>
      </p:sp>
    </p:spTree>
    <p:extLst>
      <p:ext uri="{BB962C8B-B14F-4D97-AF65-F5344CB8AC3E}">
        <p14:creationId xmlns:p14="http://schemas.microsoft.com/office/powerpoint/2010/main" val="1660559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200">
                <a:latin typeface="Arial"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34" charset="-128"/>
                <a:cs typeface="+mn-cs"/>
              </a:defRPr>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1200">
                <a:latin typeface="Arial"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3389382C-3D56-40B2-B36C-473327849EED}" type="slidenum">
              <a:rPr lang="en-US"/>
              <a:pPr>
                <a:defRPr/>
              </a:pPr>
              <a:t>‹#›</a:t>
            </a:fld>
            <a:endParaRPr lang="en-US"/>
          </a:p>
        </p:txBody>
      </p:sp>
    </p:spTree>
    <p:extLst>
      <p:ext uri="{BB962C8B-B14F-4D97-AF65-F5344CB8AC3E}">
        <p14:creationId xmlns:p14="http://schemas.microsoft.com/office/powerpoint/2010/main" val="130427953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charset="-128"/>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1</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smtClean="0">
              <a:ea typeface="Geneva" pitchFamily="34" charset="0"/>
              <a:cs typeface="Geneva" pitchFamily="34" charset="0"/>
            </a:endParaRPr>
          </a:p>
        </p:txBody>
      </p:sp>
    </p:spTree>
    <p:extLst>
      <p:ext uri="{BB962C8B-B14F-4D97-AF65-F5344CB8AC3E}">
        <p14:creationId xmlns:p14="http://schemas.microsoft.com/office/powerpoint/2010/main" val="7124230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63C51DE9-254E-4A72-AA92-4454661DAA58}" type="slidenum">
              <a:rPr lang="en-US"/>
              <a:pPr/>
              <a:t>10</a:t>
            </a:fld>
            <a:endParaRPr lang="en-US"/>
          </a:p>
        </p:txBody>
      </p:sp>
      <p:sp>
        <p:nvSpPr>
          <p:cNvPr id="43011" name="Rectangle 2"/>
          <p:cNvSpPr>
            <a:spLocks noGrp="1" noRot="1" noChangeAspect="1" noChangeArrowheads="1" noTextEdit="1"/>
          </p:cNvSpPr>
          <p:nvPr>
            <p:ph type="sldImg"/>
          </p:nvPr>
        </p:nvSpPr>
        <p:spPr>
          <a:xfrm>
            <a:off x="1143000" y="685800"/>
            <a:ext cx="4572000" cy="3429000"/>
          </a:xfrm>
          <a:ln/>
        </p:spPr>
      </p:sp>
      <p:sp>
        <p:nvSpPr>
          <p:cNvPr id="43012" name="Rectangle 3"/>
          <p:cNvSpPr>
            <a:spLocks noGrp="1" noChangeArrowheads="1"/>
          </p:cNvSpPr>
          <p:nvPr>
            <p:ph type="body" idx="1"/>
          </p:nvPr>
        </p:nvSpPr>
        <p:spPr>
          <a:noFill/>
          <a:ln/>
        </p:spPr>
        <p:txBody>
          <a:bodyPr/>
          <a:lstStyle/>
          <a:p>
            <a:pPr eaLnBrk="1" hangingPunct="1"/>
            <a:endParaRPr lang="en-US" smtClean="0">
              <a:ea typeface="Geneva" pitchFamily="34" charset="0"/>
              <a:cs typeface="Geneva" pitchFamily="34" charset="0"/>
            </a:endParaRPr>
          </a:p>
        </p:txBody>
      </p:sp>
    </p:spTree>
    <p:extLst>
      <p:ext uri="{BB962C8B-B14F-4D97-AF65-F5344CB8AC3E}">
        <p14:creationId xmlns:p14="http://schemas.microsoft.com/office/powerpoint/2010/main" val="9804931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11</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2420666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12</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1025959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13</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1772828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14</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531007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15</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smtClean="0">
              <a:ea typeface="Geneva" pitchFamily="34" charset="0"/>
              <a:cs typeface="Geneva" pitchFamily="34" charset="0"/>
            </a:endParaRPr>
          </a:p>
        </p:txBody>
      </p:sp>
    </p:spTree>
    <p:extLst>
      <p:ext uri="{BB962C8B-B14F-4D97-AF65-F5344CB8AC3E}">
        <p14:creationId xmlns:p14="http://schemas.microsoft.com/office/powerpoint/2010/main" val="13933654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16</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smtClean="0">
              <a:ea typeface="Geneva" pitchFamily="34" charset="0"/>
              <a:cs typeface="Geneva" pitchFamily="34" charset="0"/>
            </a:endParaRPr>
          </a:p>
        </p:txBody>
      </p:sp>
    </p:spTree>
    <p:extLst>
      <p:ext uri="{BB962C8B-B14F-4D97-AF65-F5344CB8AC3E}">
        <p14:creationId xmlns:p14="http://schemas.microsoft.com/office/powerpoint/2010/main" val="9640205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17</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smtClean="0">
              <a:ea typeface="Geneva" pitchFamily="34" charset="0"/>
              <a:cs typeface="Geneva" pitchFamily="34" charset="0"/>
            </a:endParaRPr>
          </a:p>
        </p:txBody>
      </p:sp>
    </p:spTree>
    <p:extLst>
      <p:ext uri="{BB962C8B-B14F-4D97-AF65-F5344CB8AC3E}">
        <p14:creationId xmlns:p14="http://schemas.microsoft.com/office/powerpoint/2010/main" val="14273163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18</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2519687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63C51DE9-254E-4A72-AA92-4454661DAA58}" type="slidenum">
              <a:rPr lang="en-US"/>
              <a:pPr/>
              <a:t>19</a:t>
            </a:fld>
            <a:endParaRPr lang="en-US"/>
          </a:p>
        </p:txBody>
      </p:sp>
      <p:sp>
        <p:nvSpPr>
          <p:cNvPr id="43011" name="Rectangle 2"/>
          <p:cNvSpPr>
            <a:spLocks noGrp="1" noRot="1" noChangeAspect="1" noChangeArrowheads="1" noTextEdit="1"/>
          </p:cNvSpPr>
          <p:nvPr>
            <p:ph type="sldImg"/>
          </p:nvPr>
        </p:nvSpPr>
        <p:spPr>
          <a:xfrm>
            <a:off x="1143000" y="685800"/>
            <a:ext cx="4572000" cy="3429000"/>
          </a:xfrm>
          <a:ln/>
        </p:spPr>
      </p:sp>
      <p:sp>
        <p:nvSpPr>
          <p:cNvPr id="43012" name="Rectangle 3"/>
          <p:cNvSpPr>
            <a:spLocks noGrp="1" noChangeArrowheads="1"/>
          </p:cNvSpPr>
          <p:nvPr>
            <p:ph type="body" idx="1"/>
          </p:nvPr>
        </p:nvSpPr>
        <p:spPr>
          <a:noFill/>
          <a:ln/>
        </p:spPr>
        <p:txBody>
          <a:bodyPr/>
          <a:lstStyle/>
          <a:p>
            <a:pPr eaLnBrk="1" hangingPunct="1"/>
            <a:endParaRPr lang="en-US" smtClean="0">
              <a:ea typeface="Geneva" pitchFamily="34" charset="0"/>
              <a:cs typeface="Geneva" pitchFamily="34" charset="0"/>
            </a:endParaRPr>
          </a:p>
        </p:txBody>
      </p:sp>
    </p:spTree>
    <p:extLst>
      <p:ext uri="{BB962C8B-B14F-4D97-AF65-F5344CB8AC3E}">
        <p14:creationId xmlns:p14="http://schemas.microsoft.com/office/powerpoint/2010/main" val="107585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2</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19441690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63C51DE9-254E-4A72-AA92-4454661DAA58}" type="slidenum">
              <a:rPr lang="en-US"/>
              <a:pPr/>
              <a:t>20</a:t>
            </a:fld>
            <a:endParaRPr lang="en-US"/>
          </a:p>
        </p:txBody>
      </p:sp>
      <p:sp>
        <p:nvSpPr>
          <p:cNvPr id="43011" name="Rectangle 2"/>
          <p:cNvSpPr>
            <a:spLocks noGrp="1" noRot="1" noChangeAspect="1" noChangeArrowheads="1" noTextEdit="1"/>
          </p:cNvSpPr>
          <p:nvPr>
            <p:ph type="sldImg"/>
          </p:nvPr>
        </p:nvSpPr>
        <p:spPr>
          <a:xfrm>
            <a:off x="1143000" y="685800"/>
            <a:ext cx="4572000" cy="3429000"/>
          </a:xfrm>
          <a:ln/>
        </p:spPr>
      </p:sp>
      <p:sp>
        <p:nvSpPr>
          <p:cNvPr id="43012" name="Rectangle 3"/>
          <p:cNvSpPr>
            <a:spLocks noGrp="1" noChangeArrowheads="1"/>
          </p:cNvSpPr>
          <p:nvPr>
            <p:ph type="body" idx="1"/>
          </p:nvPr>
        </p:nvSpPr>
        <p:spPr>
          <a:noFill/>
          <a:ln/>
        </p:spPr>
        <p:txBody>
          <a:bodyPr/>
          <a:lstStyle/>
          <a:p>
            <a:pPr eaLnBrk="1" hangingPunct="1"/>
            <a:endParaRPr lang="en-US" smtClean="0">
              <a:ea typeface="Geneva" pitchFamily="34" charset="0"/>
              <a:cs typeface="Geneva" pitchFamily="34" charset="0"/>
            </a:endParaRPr>
          </a:p>
        </p:txBody>
      </p:sp>
    </p:spTree>
    <p:extLst>
      <p:ext uri="{BB962C8B-B14F-4D97-AF65-F5344CB8AC3E}">
        <p14:creationId xmlns:p14="http://schemas.microsoft.com/office/powerpoint/2010/main" val="7115829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21</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10773608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22</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10070033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23</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21125350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24</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9085260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25</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603518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3</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1216023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63C51DE9-254E-4A72-AA92-4454661DAA58}" type="slidenum">
              <a:rPr lang="en-US"/>
              <a:pPr/>
              <a:t>4</a:t>
            </a:fld>
            <a:endParaRPr lang="en-US"/>
          </a:p>
        </p:txBody>
      </p:sp>
      <p:sp>
        <p:nvSpPr>
          <p:cNvPr id="43011" name="Rectangle 2"/>
          <p:cNvSpPr>
            <a:spLocks noGrp="1" noRot="1" noChangeAspect="1" noChangeArrowheads="1" noTextEdit="1"/>
          </p:cNvSpPr>
          <p:nvPr>
            <p:ph type="sldImg"/>
          </p:nvPr>
        </p:nvSpPr>
        <p:spPr>
          <a:xfrm>
            <a:off x="1143000" y="685800"/>
            <a:ext cx="4572000" cy="3429000"/>
          </a:xfrm>
          <a:ln/>
        </p:spPr>
      </p:sp>
      <p:sp>
        <p:nvSpPr>
          <p:cNvPr id="43012" name="Rectangle 3"/>
          <p:cNvSpPr>
            <a:spLocks noGrp="1" noChangeArrowheads="1"/>
          </p:cNvSpPr>
          <p:nvPr>
            <p:ph type="body" idx="1"/>
          </p:nvPr>
        </p:nvSpPr>
        <p:spPr>
          <a:noFill/>
          <a:ln/>
        </p:spPr>
        <p:txBody>
          <a:bodyPr/>
          <a:lstStyle/>
          <a:p>
            <a:pPr eaLnBrk="1" hangingPunct="1"/>
            <a:endParaRPr lang="en-US" smtClean="0">
              <a:ea typeface="Geneva" pitchFamily="34" charset="0"/>
              <a:cs typeface="Geneva" pitchFamily="34" charset="0"/>
            </a:endParaRPr>
          </a:p>
        </p:txBody>
      </p:sp>
    </p:spTree>
    <p:extLst>
      <p:ext uri="{BB962C8B-B14F-4D97-AF65-F5344CB8AC3E}">
        <p14:creationId xmlns:p14="http://schemas.microsoft.com/office/powerpoint/2010/main" val="337799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5</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470475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6</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587518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7</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1855554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8</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2100608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9</a:t>
            </a:fld>
            <a:endParaRPr lang="en-US"/>
          </a:p>
        </p:txBody>
      </p:sp>
      <p:sp>
        <p:nvSpPr>
          <p:cNvPr id="32771" name="Rectangle 2"/>
          <p:cNvSpPr>
            <a:spLocks noGrp="1" noRot="1" noChangeAspect="1" noChangeArrowheads="1" noTextEdit="1"/>
          </p:cNvSpPr>
          <p:nvPr>
            <p:ph type="sldImg"/>
          </p:nvPr>
        </p:nvSpPr>
        <p:spPr>
          <a:xfrm>
            <a:off x="1143000" y="685800"/>
            <a:ext cx="4572000" cy="3429000"/>
          </a:xfrm>
          <a:ln/>
        </p:spPr>
      </p:sp>
      <p:sp>
        <p:nvSpPr>
          <p:cNvPr id="32772" name="Rectangle 3"/>
          <p:cNvSpPr>
            <a:spLocks noGrp="1" noChangeArrowheads="1"/>
          </p:cNvSpPr>
          <p:nvPr>
            <p:ph type="body" idx="1"/>
          </p:nvPr>
        </p:nvSpPr>
        <p:spPr>
          <a:noFill/>
          <a:ln/>
        </p:spPr>
        <p:txBody>
          <a:bodyPr/>
          <a:lstStyle/>
          <a:p>
            <a:pPr eaLnBrk="1" hangingPunct="1"/>
            <a:endParaRPr lang="en-US" dirty="0" smtClean="0">
              <a:ea typeface="Geneva" pitchFamily="34" charset="0"/>
              <a:cs typeface="Geneva" pitchFamily="34" charset="0"/>
            </a:endParaRPr>
          </a:p>
        </p:txBody>
      </p:sp>
    </p:spTree>
    <p:extLst>
      <p:ext uri="{BB962C8B-B14F-4D97-AF65-F5344CB8AC3E}">
        <p14:creationId xmlns:p14="http://schemas.microsoft.com/office/powerpoint/2010/main" val="1890440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mr-IN" smtClean="0"/>
              <a:t>ec-17-0179-00-00EC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CFC1F96-5ED1-41A0-BC5E-E0FC0B2B84E1}" type="slidenum">
              <a:rPr lang="en-US"/>
              <a:pPr>
                <a:defRPr/>
              </a:pPr>
              <a:t>‹#›</a:t>
            </a:fld>
            <a:endParaRPr lang="en-US" sz="1400">
              <a:latin typeface="Myriad Pro"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mr-IN" smtClean="0"/>
              <a:t>ec-17-0179-00-00EC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CFC1F96-5ED1-41A0-BC5E-E0FC0B2B84E1}" type="slidenum">
              <a:rPr lang="en-US"/>
              <a:pPr>
                <a:defRPr/>
              </a:pPr>
              <a:t>‹#›</a:t>
            </a:fld>
            <a:endParaRPr lang="en-US" sz="1400">
              <a:latin typeface="Myriad Pro"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mr-IN" smtClean="0"/>
              <a:t>ec-17-0179-00-00EC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pPr>
                <a:defRPr/>
              </a:pPr>
              <a:t>‹#›</a:t>
            </a:fld>
            <a:endParaRPr lang="en-US" sz="1400">
              <a:latin typeface="Myriad Pro" charset="0"/>
            </a:endParaRPr>
          </a:p>
        </p:txBody>
      </p:sp>
      <p:sp>
        <p:nvSpPr>
          <p:cNvPr id="9" name="Content Placeholder 2"/>
          <p:cNvSpPr>
            <a:spLocks noGrp="1"/>
          </p:cNvSpPr>
          <p:nvPr>
            <p:ph idx="1"/>
          </p:nvPr>
        </p:nvSpPr>
        <p:spPr>
          <a:xfrm>
            <a:off x="685800" y="1600200"/>
            <a:ext cx="374904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3"/>
          </p:nvPr>
        </p:nvSpPr>
        <p:spPr>
          <a:xfrm>
            <a:off x="4709160" y="1600200"/>
            <a:ext cx="374904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75285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mr-IN" smtClean="0"/>
              <a:t>ec-17-0179-00-00EC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pPr>
                <a:defRPr/>
              </a:pPr>
              <a:t>‹#›</a:t>
            </a:fld>
            <a:endParaRPr lang="en-US" sz="1400">
              <a:latin typeface="Myriad Pro" charset="0"/>
            </a:endParaRPr>
          </a:p>
        </p:txBody>
      </p:sp>
      <p:sp>
        <p:nvSpPr>
          <p:cNvPr id="8" name="Content Placeholder 2"/>
          <p:cNvSpPr>
            <a:spLocks noGrp="1"/>
          </p:cNvSpPr>
          <p:nvPr>
            <p:ph sz="half" idx="13"/>
          </p:nvPr>
        </p:nvSpPr>
        <p:spPr>
          <a:xfrm>
            <a:off x="4705349" y="1600200"/>
            <a:ext cx="375285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mr-IN" smtClean="0"/>
              <a:t>ec-17-0179-00-00EC</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90BBFFD-5DB9-4833-91C0-BF3ECA505346}"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mr-IN" smtClean="0"/>
              <a:t>ec-17-0179-00-00EC</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6355905-EE7D-4673-B5F4-2BF5096DB967}"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Industry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smtClean="0"/>
              <a:t>Click to edit Master subtitle style</a:t>
            </a:r>
            <a:endParaRPr lang="en-US" dirty="0"/>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smtClean="0"/>
              <a:t>Click to edit Master title style</a:t>
            </a:r>
            <a:endParaRPr lang="en-US" dirty="0"/>
          </a:p>
        </p:txBody>
      </p:sp>
      <p:sp>
        <p:nvSpPr>
          <p:cNvPr id="7" name="Text Placeholder 5"/>
          <p:cNvSpPr>
            <a:spLocks noGrp="1"/>
          </p:cNvSpPr>
          <p:nvPr>
            <p:ph type="body" sz="quarter" idx="10"/>
          </p:nvPr>
        </p:nvSpPr>
        <p:spPr>
          <a:xfrm>
            <a:off x="4895851" y="4624388"/>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5892012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242206"/>
            <a:ext cx="7772400" cy="76744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endParaRPr lang="en-US" dirty="0" smtClean="0"/>
          </a:p>
        </p:txBody>
      </p:sp>
      <p:sp>
        <p:nvSpPr>
          <p:cNvPr id="5123" name="Rectangle 3"/>
          <p:cNvSpPr>
            <a:spLocks noGrp="1" noChangeArrowheads="1"/>
          </p:cNvSpPr>
          <p:nvPr>
            <p:ph type="body" idx="1"/>
          </p:nvPr>
        </p:nvSpPr>
        <p:spPr bwMode="auto">
          <a:xfrm>
            <a:off x="685800" y="1600200"/>
            <a:ext cx="7772400" cy="4343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685800" y="6629400"/>
            <a:ext cx="48006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a:defRPr sz="800" b="1" smtClean="0">
                <a:solidFill>
                  <a:schemeClr val="tx1"/>
                </a:solidFill>
                <a:latin typeface="+mj-lt"/>
              </a:defRPr>
            </a:lvl1pPr>
          </a:lstStyle>
          <a:p>
            <a:pPr>
              <a:defRPr/>
            </a:pPr>
            <a:r>
              <a:rPr lang="mr-IN" smtClean="0"/>
              <a:t>ec-17-0179-00-00EC</a:t>
            </a:r>
            <a:endParaRPr lang="en-US" dirty="0"/>
          </a:p>
        </p:txBody>
      </p:sp>
      <p:sp>
        <p:nvSpPr>
          <p:cNvPr id="1030" name="Rectangle 6"/>
          <p:cNvSpPr>
            <a:spLocks noGrp="1" noChangeArrowheads="1"/>
          </p:cNvSpPr>
          <p:nvPr>
            <p:ph type="sldNum" sz="quarter" idx="4"/>
          </p:nvPr>
        </p:nvSpPr>
        <p:spPr bwMode="auto">
          <a:xfrm>
            <a:off x="8458202" y="6629400"/>
            <a:ext cx="438151"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b="1" smtClean="0">
                <a:solidFill>
                  <a:schemeClr val="tx1"/>
                </a:solidFill>
                <a:latin typeface="+mj-lt"/>
              </a:defRPr>
            </a:lvl1pPr>
          </a:lstStyle>
          <a:p>
            <a:pPr>
              <a:defRPr/>
            </a:pPr>
            <a:fld id="{41D9BA1A-DCA0-4F42-B822-C546F63BDACE}" type="slidenum">
              <a:rPr lang="en-US" smtClean="0"/>
              <a:pPr>
                <a:defRPr/>
              </a:pPr>
              <a:t>‹#›</a:t>
            </a:fld>
            <a:endParaRPr lang="en-US" sz="1400"/>
          </a:p>
        </p:txBody>
      </p:sp>
      <p:pic>
        <p:nvPicPr>
          <p:cNvPr id="65537" name="Picture 10" descr="IEEE_SA_Bar_Graphic_long_lg"/>
          <p:cNvPicPr>
            <a:picLocks noChangeAspect="1" noChangeArrowheads="1"/>
          </p:cNvPicPr>
          <p:nvPr userDrawn="1"/>
        </p:nvPicPr>
        <p:blipFill>
          <a:blip r:embed="rId9" cstate="print"/>
          <a:srcRect/>
          <a:stretch>
            <a:fillRect/>
          </a:stretch>
        </p:blipFill>
        <p:spPr bwMode="auto">
          <a:xfrm>
            <a:off x="0" y="6194427"/>
            <a:ext cx="9150351" cy="4159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25" r:id="rId1"/>
    <p:sldLayoutId id="2147483778" r:id="rId2"/>
    <p:sldLayoutId id="2147483828" r:id="rId3"/>
    <p:sldLayoutId id="2147483780" r:id="rId4"/>
    <p:sldLayoutId id="2147483782" r:id="rId5"/>
    <p:sldLayoutId id="2147483783" r:id="rId6"/>
    <p:sldLayoutId id="2147483829" r:id="rId7"/>
  </p:sldLayoutIdLst>
  <p:hf hdr="0" dt="0"/>
  <p:txStyles>
    <p:titleStyle>
      <a:lvl1pPr algn="l" rtl="0" eaLnBrk="1" fontAlgn="base" hangingPunct="1">
        <a:spcBef>
          <a:spcPct val="0"/>
        </a:spcBef>
        <a:spcAft>
          <a:spcPct val="0"/>
        </a:spcAft>
        <a:defRPr sz="2800" b="1">
          <a:solidFill>
            <a:schemeClr val="tx1"/>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10"/>
          <p:cNvSpPr>
            <a:spLocks noGrp="1" noChangeArrowheads="1"/>
          </p:cNvSpPr>
          <p:nvPr>
            <p:ph type="ctrTitle"/>
          </p:nvPr>
        </p:nvSpPr>
        <p:spPr>
          <a:xfrm>
            <a:off x="685800" y="1864303"/>
            <a:ext cx="7772400" cy="533400"/>
          </a:xfrm>
        </p:spPr>
        <p:txBody>
          <a:bodyPr/>
          <a:lstStyle/>
          <a:p>
            <a:r>
              <a:rPr lang="en-US" dirty="0" smtClean="0"/>
              <a:t>IEEE-SA Fellowship Program at 802</a:t>
            </a:r>
            <a:br>
              <a:rPr lang="en-US" dirty="0" smtClean="0"/>
            </a:br>
            <a:r>
              <a:rPr lang="en-US" b="0" dirty="0" smtClean="0"/>
              <a:t>Survey Results</a:t>
            </a:r>
          </a:p>
        </p:txBody>
      </p:sp>
      <p:sp>
        <p:nvSpPr>
          <p:cNvPr id="6" name="Text Placeholder 6"/>
          <p:cNvSpPr txBox="1">
            <a:spLocks/>
          </p:cNvSpPr>
          <p:nvPr/>
        </p:nvSpPr>
        <p:spPr bwMode="auto">
          <a:xfrm>
            <a:off x="685800" y="4935071"/>
            <a:ext cx="3886200" cy="1102877"/>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lvl1pPr marL="274320" indent="-274320" algn="l" rtl="0" eaLnBrk="1" fontAlgn="base" hangingPunct="1">
              <a:lnSpc>
                <a:spcPct val="150000"/>
              </a:lnSpc>
              <a:spcBef>
                <a:spcPts val="0"/>
              </a:spcBef>
              <a:spcAft>
                <a:spcPct val="0"/>
              </a:spcAft>
              <a:buClr>
                <a:schemeClr val="accent1"/>
              </a:buClr>
              <a:buSzPct val="100000"/>
              <a:buFont typeface="Wingdings 2" pitchFamily="18" charset="2"/>
              <a:buChar char=""/>
              <a:defRPr sz="1600">
                <a:solidFill>
                  <a:schemeClr val="bg1"/>
                </a:solidFill>
                <a:latin typeface="+mn-lt"/>
                <a:ea typeface="+mn-ea"/>
                <a:cs typeface="ＭＳ Ｐゴシック" pitchFamily="-112" charset="-128"/>
              </a:defRPr>
            </a:lvl1pPr>
            <a:lvl2pPr marL="571500" indent="-276225" algn="l" rtl="0" eaLnBrk="1" fontAlgn="base" hangingPunct="1">
              <a:lnSpc>
                <a:spcPct val="150000"/>
              </a:lnSpc>
              <a:spcBef>
                <a:spcPts val="400"/>
              </a:spcBef>
              <a:spcAft>
                <a:spcPct val="0"/>
              </a:spcAft>
              <a:buChar char="–"/>
              <a:defRPr sz="1600">
                <a:solidFill>
                  <a:schemeClr val="bg1"/>
                </a:solidFill>
                <a:latin typeface="+mn-lt"/>
                <a:ea typeface="+mn-ea"/>
                <a:cs typeface="ＭＳ Ｐゴシック" pitchFamily="-112" charset="-128"/>
              </a:defRPr>
            </a:lvl2pPr>
            <a:lvl3pPr marL="809625" indent="-228600" algn="l" rtl="0" eaLnBrk="1" fontAlgn="base" hangingPunct="1">
              <a:lnSpc>
                <a:spcPct val="150000"/>
              </a:lnSpc>
              <a:spcBef>
                <a:spcPts val="400"/>
              </a:spcBef>
              <a:spcAft>
                <a:spcPct val="0"/>
              </a:spcAft>
              <a:buChar char="•"/>
              <a:defRPr sz="1600">
                <a:solidFill>
                  <a:schemeClr val="bg1"/>
                </a:solidFill>
                <a:latin typeface="+mn-lt"/>
                <a:ea typeface="+mn-ea"/>
                <a:cs typeface="ＭＳ Ｐゴシック" pitchFamily="-112" charset="-128"/>
              </a:defRPr>
            </a:lvl3pPr>
            <a:lvl4pPr marL="1028700" indent="-171450" algn="l" rtl="0" eaLnBrk="1" fontAlgn="base" hangingPunct="1">
              <a:lnSpc>
                <a:spcPct val="150000"/>
              </a:lnSpc>
              <a:spcBef>
                <a:spcPts val="400"/>
              </a:spcBef>
              <a:spcAft>
                <a:spcPct val="0"/>
              </a:spcAft>
              <a:buFont typeface="Arial" pitchFamily="34" charset="0"/>
              <a:buChar char="-"/>
              <a:defRPr sz="1600">
                <a:solidFill>
                  <a:schemeClr val="bg1"/>
                </a:solidFill>
                <a:latin typeface="+mn-lt"/>
                <a:ea typeface="+mn-ea"/>
                <a:cs typeface="ＭＳ Ｐゴシック" pitchFamily="-112" charset="-128"/>
              </a:defRPr>
            </a:lvl4pPr>
            <a:lvl5pPr marL="1200150" indent="-171450" algn="l" rtl="0" eaLnBrk="1" fontAlgn="base" hangingPunct="1">
              <a:lnSpc>
                <a:spcPct val="150000"/>
              </a:lnSpc>
              <a:spcBef>
                <a:spcPts val="400"/>
              </a:spcBef>
              <a:spcAft>
                <a:spcPct val="0"/>
              </a:spcAft>
              <a:buFont typeface="Arial" pitchFamily="34" charset="0"/>
              <a:buChar char="•"/>
              <a:defRPr sz="1600">
                <a:solidFill>
                  <a:schemeClr val="bg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pPr marL="0" indent="0">
              <a:buFont typeface="Wingdings 2" pitchFamily="18" charset="2"/>
              <a:buNone/>
            </a:pPr>
            <a:r>
              <a:rPr lang="en-US" kern="0" dirty="0" smtClean="0"/>
              <a:t>Glenn Parsons/Jodi Haasz</a:t>
            </a:r>
          </a:p>
          <a:p>
            <a:pPr marL="0" indent="0">
              <a:buFont typeface="Wingdings 2" pitchFamily="18" charset="2"/>
              <a:buNone/>
            </a:pPr>
            <a:r>
              <a:rPr lang="en-US" kern="0" dirty="0" smtClean="0"/>
              <a:t>6 November 2017</a:t>
            </a:r>
          </a:p>
          <a:p>
            <a:pPr marL="0" indent="0">
              <a:buFont typeface="Wingdings 2" pitchFamily="18" charset="2"/>
              <a:buNone/>
            </a:pPr>
            <a:endParaRPr lang="en-US" kern="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type="title"/>
          </p:nvPr>
        </p:nvSpPr>
        <p:spPr>
          <a:xfrm>
            <a:off x="846161" y="2603268"/>
            <a:ext cx="7670041" cy="767444"/>
          </a:xfrm>
        </p:spPr>
        <p:txBody>
          <a:bodyPr/>
          <a:lstStyle/>
          <a:p>
            <a:pPr algn="ctr" eaLnBrk="1" hangingPunct="1"/>
            <a:r>
              <a:rPr lang="en-US" dirty="0" smtClean="0"/>
              <a:t>IEEE 802 Participants - </a:t>
            </a:r>
            <a:br>
              <a:rPr lang="en-US" dirty="0" smtClean="0"/>
            </a:br>
            <a:r>
              <a:rPr lang="en-US" dirty="0" smtClean="0"/>
              <a:t>Survey Results</a:t>
            </a:r>
          </a:p>
        </p:txBody>
      </p:sp>
      <p:sp>
        <p:nvSpPr>
          <p:cNvPr id="2" name="Footer Placeholder 1"/>
          <p:cNvSpPr>
            <a:spLocks noGrp="1"/>
          </p:cNvSpPr>
          <p:nvPr>
            <p:ph type="ftr" sz="quarter" idx="11"/>
          </p:nvPr>
        </p:nvSpPr>
        <p:spPr/>
        <p:txBody>
          <a:bodyPr/>
          <a:lstStyle/>
          <a:p>
            <a:pPr>
              <a:defRPr/>
            </a:pPr>
            <a:r>
              <a:rPr lang="mr-IN" smtClean="0"/>
              <a:t>ec-17-0179-00-00EC</a:t>
            </a:r>
            <a:endParaRPr lang="en-US"/>
          </a:p>
        </p:txBody>
      </p:sp>
      <p:sp>
        <p:nvSpPr>
          <p:cNvPr id="4" name="Slide Number Placeholder 3"/>
          <p:cNvSpPr>
            <a:spLocks noGrp="1"/>
          </p:cNvSpPr>
          <p:nvPr>
            <p:ph type="sldNum" sz="quarter" idx="12"/>
          </p:nvPr>
        </p:nvSpPr>
        <p:spPr/>
        <p:txBody>
          <a:bodyPr/>
          <a:lstStyle/>
          <a:p>
            <a:pPr>
              <a:defRPr/>
            </a:pPr>
            <a:fld id="{6CFC1F96-5ED1-41A0-BC5E-E0FC0B2B84E1}" type="slidenum">
              <a:rPr lang="en-US" smtClean="0"/>
              <a:pPr>
                <a:defRPr/>
              </a:pPr>
              <a:t>10</a:t>
            </a:fld>
            <a:endParaRPr lang="en-US" sz="1400">
              <a:latin typeface="Myriad Pro" charset="0"/>
            </a:endParaRPr>
          </a:p>
        </p:txBody>
      </p:sp>
    </p:spTree>
    <p:extLst>
      <p:ext uri="{BB962C8B-B14F-4D97-AF65-F5344CB8AC3E}">
        <p14:creationId xmlns:p14="http://schemas.microsoft.com/office/powerpoint/2010/main" val="1512139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26491" y="11850"/>
            <a:ext cx="8073736" cy="767444"/>
          </a:xfrm>
        </p:spPr>
        <p:txBody>
          <a:bodyPr/>
          <a:lstStyle/>
          <a:p>
            <a:r>
              <a:rPr lang="en-US" dirty="0" smtClean="0"/>
              <a:t>IEEE 802 Participation Hours</a:t>
            </a:r>
          </a:p>
        </p:txBody>
      </p:sp>
      <p:sp>
        <p:nvSpPr>
          <p:cNvPr id="17411" name="Rectangle 3"/>
          <p:cNvSpPr>
            <a:spLocks noGrp="1" noChangeArrowheads="1"/>
          </p:cNvSpPr>
          <p:nvPr>
            <p:ph type="body" idx="1"/>
          </p:nvPr>
        </p:nvSpPr>
        <p:spPr>
          <a:xfrm>
            <a:off x="409434" y="1310185"/>
            <a:ext cx="3862316" cy="4394580"/>
          </a:xfrm>
        </p:spPr>
        <p:txBody>
          <a:bodyPr/>
          <a:lstStyle/>
          <a:p>
            <a:r>
              <a:rPr lang="en-US" sz="1800" dirty="0"/>
              <a:t>Number of hours to draft </a:t>
            </a:r>
            <a:r>
              <a:rPr lang="en-US" sz="1800" dirty="0" smtClean="0"/>
              <a:t>presentations, </a:t>
            </a:r>
            <a:r>
              <a:rPr lang="en-US" sz="1800" dirty="0"/>
              <a:t>presenting and responding to questions</a:t>
            </a:r>
            <a:r>
              <a:rPr lang="en-US" sz="1800" dirty="0" smtClean="0"/>
              <a:t>.</a:t>
            </a:r>
          </a:p>
          <a:p>
            <a:pPr lvl="1"/>
            <a:r>
              <a:rPr lang="en-US" dirty="0" smtClean="0"/>
              <a:t>Total </a:t>
            </a:r>
            <a:r>
              <a:rPr lang="mr-IN" dirty="0" smtClean="0"/>
              <a:t>–</a:t>
            </a:r>
            <a:r>
              <a:rPr lang="en-US" dirty="0" smtClean="0"/>
              <a:t> 25 hours</a:t>
            </a:r>
          </a:p>
          <a:p>
            <a:pPr lvl="1"/>
            <a:r>
              <a:rPr lang="en-US" dirty="0" smtClean="0"/>
              <a:t>Average </a:t>
            </a:r>
            <a:r>
              <a:rPr lang="mr-IN" dirty="0" smtClean="0"/>
              <a:t>–</a:t>
            </a:r>
            <a:r>
              <a:rPr lang="en-US" dirty="0" smtClean="0"/>
              <a:t> 6 hours</a:t>
            </a:r>
            <a:endParaRPr lang="en-US" dirty="0"/>
          </a:p>
          <a:p>
            <a:endParaRPr lang="en-US" dirty="0" smtClean="0"/>
          </a:p>
          <a:p>
            <a:pPr lvl="3"/>
            <a:r>
              <a:rPr lang="en-US" dirty="0" smtClean="0"/>
              <a:t> </a:t>
            </a:r>
          </a:p>
        </p:txBody>
      </p:sp>
      <p:graphicFrame>
        <p:nvGraphicFramePr>
          <p:cNvPr id="6" name="Chart 5"/>
          <p:cNvGraphicFramePr/>
          <p:nvPr>
            <p:extLst>
              <p:ext uri="{D42A27DB-BD31-4B8C-83A1-F6EECF244321}">
                <p14:modId xmlns:p14="http://schemas.microsoft.com/office/powerpoint/2010/main" val="1372923966"/>
              </p:ext>
            </p:extLst>
          </p:nvPr>
        </p:nvGraphicFramePr>
        <p:xfrm>
          <a:off x="566654" y="3096499"/>
          <a:ext cx="3547875" cy="2294368"/>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3"/>
          <p:cNvSpPr txBox="1">
            <a:spLocks noChangeArrowheads="1"/>
          </p:cNvSpPr>
          <p:nvPr/>
        </p:nvSpPr>
        <p:spPr bwMode="auto">
          <a:xfrm>
            <a:off x="4653887" y="1288142"/>
            <a:ext cx="4242466" cy="45394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sz="1800" kern="0" dirty="0"/>
              <a:t>Number of hours participating in the program (excluding drafting and presenting presentations</a:t>
            </a:r>
            <a:r>
              <a:rPr lang="en-US" sz="1800" kern="0" dirty="0" smtClean="0"/>
              <a:t>)</a:t>
            </a:r>
          </a:p>
          <a:p>
            <a:pPr lvl="1"/>
            <a:r>
              <a:rPr lang="en-US" dirty="0"/>
              <a:t>Total </a:t>
            </a:r>
            <a:r>
              <a:rPr lang="mr-IN" dirty="0"/>
              <a:t>–</a:t>
            </a:r>
            <a:r>
              <a:rPr lang="en-US" dirty="0"/>
              <a:t> 1</a:t>
            </a:r>
            <a:r>
              <a:rPr lang="en-US" dirty="0" smtClean="0"/>
              <a:t>5 </a:t>
            </a:r>
            <a:r>
              <a:rPr lang="en-US" dirty="0"/>
              <a:t>hours</a:t>
            </a:r>
          </a:p>
          <a:p>
            <a:pPr lvl="1"/>
            <a:r>
              <a:rPr lang="en-US" dirty="0"/>
              <a:t>Average </a:t>
            </a:r>
            <a:r>
              <a:rPr lang="mr-IN" dirty="0"/>
              <a:t>–</a:t>
            </a:r>
            <a:r>
              <a:rPr lang="en-US" dirty="0"/>
              <a:t> </a:t>
            </a:r>
            <a:r>
              <a:rPr lang="en-US" dirty="0" smtClean="0"/>
              <a:t>4 hours</a:t>
            </a:r>
            <a:endParaRPr lang="en-US" sz="1800" kern="0" dirty="0" smtClean="0"/>
          </a:p>
          <a:p>
            <a:pPr lvl="3"/>
            <a:r>
              <a:rPr lang="en-US" kern="0" dirty="0" smtClean="0"/>
              <a:t> </a:t>
            </a:r>
          </a:p>
        </p:txBody>
      </p:sp>
      <p:graphicFrame>
        <p:nvGraphicFramePr>
          <p:cNvPr id="8" name="Chart 7"/>
          <p:cNvGraphicFramePr/>
          <p:nvPr>
            <p:extLst>
              <p:ext uri="{D42A27DB-BD31-4B8C-83A1-F6EECF244321}">
                <p14:modId xmlns:p14="http://schemas.microsoft.com/office/powerpoint/2010/main" val="1165608904"/>
              </p:ext>
            </p:extLst>
          </p:nvPr>
        </p:nvGraphicFramePr>
        <p:xfrm>
          <a:off x="4653887" y="3096499"/>
          <a:ext cx="3547875" cy="2294368"/>
        </p:xfrm>
        <a:graphic>
          <a:graphicData uri="http://schemas.openxmlformats.org/drawingml/2006/chart">
            <c:chart xmlns:c="http://schemas.openxmlformats.org/drawingml/2006/chart" xmlns:r="http://schemas.openxmlformats.org/officeDocument/2006/relationships" r:id="rId4"/>
          </a:graphicData>
        </a:graphic>
      </p:graphicFrame>
      <p:sp>
        <p:nvSpPr>
          <p:cNvPr id="3" name="Rectangle 2"/>
          <p:cNvSpPr/>
          <p:nvPr/>
        </p:nvSpPr>
        <p:spPr bwMode="auto">
          <a:xfrm>
            <a:off x="313899" y="1163511"/>
            <a:ext cx="4067032" cy="4718673"/>
          </a:xfrm>
          <a:prstGeom prst="rect">
            <a:avLst/>
          </a:prstGeom>
          <a:noFill/>
          <a:ln w="9525" cap="flat" cmpd="sng" algn="ctr">
            <a:solidFill>
              <a:srgbClr val="00854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pitchFamily="34" charset="-128"/>
            </a:endParaRPr>
          </a:p>
        </p:txBody>
      </p:sp>
      <p:sp>
        <p:nvSpPr>
          <p:cNvPr id="10" name="Rectangle 9"/>
          <p:cNvSpPr/>
          <p:nvPr/>
        </p:nvSpPr>
        <p:spPr bwMode="auto">
          <a:xfrm>
            <a:off x="4500350" y="1163510"/>
            <a:ext cx="4396003" cy="4718673"/>
          </a:xfrm>
          <a:prstGeom prst="rect">
            <a:avLst/>
          </a:prstGeom>
          <a:noFill/>
          <a:ln w="9525" cap="flat" cmpd="sng" algn="ctr">
            <a:solidFill>
              <a:srgbClr val="00854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pitchFamily="34" charset="-128"/>
            </a:endParaRPr>
          </a:p>
        </p:txBody>
      </p:sp>
      <p:sp>
        <p:nvSpPr>
          <p:cNvPr id="4" name="Footer Placeholder 3"/>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11</a:t>
            </a:fld>
            <a:endParaRPr lang="en-US" sz="1400">
              <a:latin typeface="Myriad Pro" charset="0"/>
            </a:endParaRPr>
          </a:p>
        </p:txBody>
      </p:sp>
    </p:spTree>
    <p:extLst>
      <p:ext uri="{BB962C8B-B14F-4D97-AF65-F5344CB8AC3E}">
        <p14:creationId xmlns:p14="http://schemas.microsoft.com/office/powerpoint/2010/main" val="11776996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685800" y="353046"/>
            <a:ext cx="8073736" cy="767444"/>
          </a:xfrm>
        </p:spPr>
        <p:txBody>
          <a:bodyPr/>
          <a:lstStyle/>
          <a:p>
            <a:r>
              <a:rPr lang="en-US" dirty="0" smtClean="0"/>
              <a:t>How Beneficial was this Program to IEEE 802?</a:t>
            </a:r>
          </a:p>
        </p:txBody>
      </p:sp>
      <p:sp>
        <p:nvSpPr>
          <p:cNvPr id="6" name="Rectangle 3"/>
          <p:cNvSpPr txBox="1">
            <a:spLocks noChangeArrowheads="1"/>
          </p:cNvSpPr>
          <p:nvPr/>
        </p:nvSpPr>
        <p:spPr bwMode="auto">
          <a:xfrm>
            <a:off x="685800" y="1491013"/>
            <a:ext cx="7625687" cy="332337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sz="1800" kern="0" dirty="0" smtClean="0"/>
              <a:t>“Discussed </a:t>
            </a:r>
            <a:r>
              <a:rPr lang="en-US" sz="1800" kern="0" dirty="0"/>
              <a:t>this in an earlier answer. IEEE-SA Fellowship program is a great connection between industry and Governments. Especially Governments that do not have resources to send their personnel to various meetings. We can help them.”</a:t>
            </a:r>
          </a:p>
          <a:p>
            <a:r>
              <a:rPr lang="en-US" sz="1800" kern="0" dirty="0" smtClean="0"/>
              <a:t>“I </a:t>
            </a:r>
            <a:r>
              <a:rPr lang="en-US" sz="1800" kern="0" dirty="0"/>
              <a:t>am not sure of the benefit”</a:t>
            </a:r>
          </a:p>
          <a:p>
            <a:r>
              <a:rPr lang="en-US" sz="1800" kern="0" dirty="0" smtClean="0"/>
              <a:t>“Benefit </a:t>
            </a:r>
            <a:r>
              <a:rPr lang="en-US" sz="1800" kern="0" dirty="0"/>
              <a:t>to 802 is hard to quantify. Improved knowledge and potential opportunities to participate in new geographies is worthwhile.”</a:t>
            </a:r>
          </a:p>
          <a:p>
            <a:pPr marL="0" indent="0">
              <a:buFont typeface="Wingdings 2" pitchFamily="18" charset="2"/>
              <a:buNone/>
            </a:pPr>
            <a:endParaRPr lang="en-US" sz="1800" kern="0" dirty="0" smtClean="0"/>
          </a:p>
          <a:p>
            <a:pPr marL="0" indent="0">
              <a:buFont typeface="Wingdings 2" pitchFamily="18" charset="2"/>
              <a:buNone/>
            </a:pPr>
            <a:endParaRPr lang="en-US" sz="1800" kern="0" dirty="0" smtClean="0"/>
          </a:p>
          <a:p>
            <a:endParaRPr lang="en-US" kern="0" dirty="0" smtClean="0"/>
          </a:p>
          <a:p>
            <a:pPr lvl="3"/>
            <a:r>
              <a:rPr lang="en-US" kern="0" dirty="0" smtClean="0"/>
              <a:t> </a:t>
            </a:r>
          </a:p>
        </p:txBody>
      </p:sp>
      <p:graphicFrame>
        <p:nvGraphicFramePr>
          <p:cNvPr id="3" name="Table 2"/>
          <p:cNvGraphicFramePr>
            <a:graphicFrameLocks noGrp="1"/>
          </p:cNvGraphicFramePr>
          <p:nvPr>
            <p:extLst>
              <p:ext uri="{D42A27DB-BD31-4B8C-83A1-F6EECF244321}">
                <p14:modId xmlns:p14="http://schemas.microsoft.com/office/powerpoint/2010/main" val="588145031"/>
              </p:ext>
            </p:extLst>
          </p:nvPr>
        </p:nvGraphicFramePr>
        <p:xfrm>
          <a:off x="941126" y="4560066"/>
          <a:ext cx="7115034" cy="1249680"/>
        </p:xfrm>
        <a:graphic>
          <a:graphicData uri="http://schemas.openxmlformats.org/drawingml/2006/table">
            <a:tbl>
              <a:tblPr firstRow="1" bandRow="1">
                <a:tableStyleId>{5C22544A-7EE6-4342-B048-85BDC9FD1C3A}</a:tableStyleId>
              </a:tblPr>
              <a:tblGrid>
                <a:gridCol w="1187925"/>
                <a:gridCol w="1610436"/>
                <a:gridCol w="914400"/>
                <a:gridCol w="996286"/>
                <a:gridCol w="976978"/>
                <a:gridCol w="1429009"/>
              </a:tblGrid>
              <a:tr h="677460">
                <a:tc>
                  <a:txBody>
                    <a:bodyPr/>
                    <a:lstStyle/>
                    <a:p>
                      <a:endParaRPr lang="en-US" sz="1400" dirty="0"/>
                    </a:p>
                  </a:txBody>
                  <a:tcPr/>
                </a:tc>
                <a:tc>
                  <a:txBody>
                    <a:bodyPr/>
                    <a:lstStyle/>
                    <a:p>
                      <a:pPr algn="ctr"/>
                      <a:r>
                        <a:rPr lang="en-US" sz="1400" dirty="0" smtClean="0"/>
                        <a:t>Not Beneficial</a:t>
                      </a:r>
                      <a:r>
                        <a:rPr lang="en-US" sz="1400" baseline="0" dirty="0" smtClean="0"/>
                        <a:t> </a:t>
                      </a:r>
                    </a:p>
                    <a:p>
                      <a:pPr algn="ctr"/>
                      <a:r>
                        <a:rPr lang="en-US" sz="1400" baseline="0" dirty="0" smtClean="0"/>
                        <a:t>at All</a:t>
                      </a:r>
                    </a:p>
                    <a:p>
                      <a:pPr algn="ctr"/>
                      <a:r>
                        <a:rPr lang="en-US" sz="1400" baseline="0" dirty="0" smtClean="0"/>
                        <a:t>1</a:t>
                      </a:r>
                      <a:endParaRPr lang="en-US" sz="1400" dirty="0"/>
                    </a:p>
                  </a:txBody>
                  <a:tcPr/>
                </a:tc>
                <a:tc>
                  <a:txBody>
                    <a:bodyPr/>
                    <a:lstStyle/>
                    <a:p>
                      <a:pPr algn="ctr"/>
                      <a:endParaRPr lang="en-US" sz="1400" dirty="0" smtClean="0"/>
                    </a:p>
                    <a:p>
                      <a:pPr algn="ctr"/>
                      <a:endParaRPr lang="en-US" sz="1400" dirty="0" smtClean="0"/>
                    </a:p>
                    <a:p>
                      <a:pPr algn="ctr"/>
                      <a:r>
                        <a:rPr lang="en-US" sz="1400" dirty="0" smtClean="0"/>
                        <a:t>2</a:t>
                      </a:r>
                      <a:endParaRPr lang="en-US" sz="1400" dirty="0"/>
                    </a:p>
                  </a:txBody>
                  <a:tcPr/>
                </a:tc>
                <a:tc>
                  <a:txBody>
                    <a:bodyPr/>
                    <a:lstStyle/>
                    <a:p>
                      <a:pPr algn="ctr"/>
                      <a:endParaRPr lang="en-US" sz="1400" dirty="0" smtClean="0"/>
                    </a:p>
                    <a:p>
                      <a:pPr algn="ctr"/>
                      <a:endParaRPr lang="en-US" sz="1400" dirty="0" smtClean="0"/>
                    </a:p>
                    <a:p>
                      <a:pPr algn="ctr"/>
                      <a:r>
                        <a:rPr lang="en-US" sz="1400" dirty="0" smtClean="0"/>
                        <a:t>3</a:t>
                      </a:r>
                      <a:endParaRPr lang="en-US" sz="1400" dirty="0"/>
                    </a:p>
                  </a:txBody>
                  <a:tcPr/>
                </a:tc>
                <a:tc>
                  <a:txBody>
                    <a:bodyPr/>
                    <a:lstStyle/>
                    <a:p>
                      <a:pPr algn="ctr"/>
                      <a:endParaRPr lang="en-US" sz="1400" dirty="0" smtClean="0"/>
                    </a:p>
                    <a:p>
                      <a:pPr algn="ctr"/>
                      <a:endParaRPr lang="en-US" sz="1400" dirty="0" smtClean="0"/>
                    </a:p>
                    <a:p>
                      <a:pPr algn="ctr"/>
                      <a:r>
                        <a:rPr lang="en-US" sz="1400" dirty="0" smtClean="0"/>
                        <a:t>4</a:t>
                      </a:r>
                      <a:endParaRPr lang="en-US" sz="1400" dirty="0"/>
                    </a:p>
                  </a:txBody>
                  <a:tcPr/>
                </a:tc>
                <a:tc>
                  <a:txBody>
                    <a:bodyPr/>
                    <a:lstStyle/>
                    <a:p>
                      <a:pPr algn="ctr"/>
                      <a:r>
                        <a:rPr lang="en-US" sz="1400" dirty="0" smtClean="0"/>
                        <a:t>Very</a:t>
                      </a:r>
                      <a:r>
                        <a:rPr lang="en-US" sz="1400" baseline="0" dirty="0" smtClean="0"/>
                        <a:t> Beneficial</a:t>
                      </a:r>
                    </a:p>
                    <a:p>
                      <a:pPr algn="ctr"/>
                      <a:r>
                        <a:rPr lang="en-US" sz="1400" baseline="0" dirty="0" smtClean="0"/>
                        <a:t>5</a:t>
                      </a:r>
                      <a:endParaRPr lang="en-US" sz="1400" dirty="0"/>
                    </a:p>
                  </a:txBody>
                  <a:tcPr/>
                </a:tc>
              </a:tr>
              <a:tr h="370840">
                <a:tc>
                  <a:txBody>
                    <a:bodyPr/>
                    <a:lstStyle/>
                    <a:p>
                      <a:r>
                        <a:rPr lang="en-US" sz="1400" dirty="0" smtClean="0"/>
                        <a:t># of </a:t>
                      </a:r>
                    </a:p>
                    <a:p>
                      <a:r>
                        <a:rPr lang="en-US" sz="1400" dirty="0" smtClean="0"/>
                        <a:t>Responses</a:t>
                      </a:r>
                      <a:endParaRPr lang="en-US" sz="1400" dirty="0"/>
                    </a:p>
                  </a:txBody>
                  <a:tcPr/>
                </a:tc>
                <a:tc>
                  <a:txBody>
                    <a:bodyPr/>
                    <a:lstStyle/>
                    <a:p>
                      <a:pPr algn="ctr"/>
                      <a:r>
                        <a:rPr lang="en-US" sz="1400" dirty="0" smtClean="0"/>
                        <a:t>0</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2</a:t>
                      </a:r>
                      <a:endParaRPr lang="en-US" sz="1400" dirty="0"/>
                    </a:p>
                  </a:txBody>
                  <a:tcPr/>
                </a:tc>
                <a:tc>
                  <a:txBody>
                    <a:bodyPr/>
                    <a:lstStyle/>
                    <a:p>
                      <a:pPr algn="ctr"/>
                      <a:r>
                        <a:rPr lang="en-US" sz="1400" dirty="0" smtClean="0"/>
                        <a:t>0</a:t>
                      </a:r>
                      <a:endParaRPr lang="en-US" sz="1400" dirty="0"/>
                    </a:p>
                  </a:txBody>
                  <a:tcPr/>
                </a:tc>
                <a:tc>
                  <a:txBody>
                    <a:bodyPr/>
                    <a:lstStyle/>
                    <a:p>
                      <a:pPr algn="ctr"/>
                      <a:r>
                        <a:rPr lang="en-US" sz="1400" dirty="0" smtClean="0"/>
                        <a:t>1</a:t>
                      </a:r>
                      <a:endParaRPr lang="en-US" sz="1400" dirty="0"/>
                    </a:p>
                  </a:txBody>
                  <a:tcPr/>
                </a:tc>
              </a:tr>
            </a:tbl>
          </a:graphicData>
        </a:graphic>
      </p:graphicFrame>
      <p:sp>
        <p:nvSpPr>
          <p:cNvPr id="4" name="Footer Placeholder 3"/>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12</a:t>
            </a:fld>
            <a:endParaRPr lang="en-US" sz="1400">
              <a:latin typeface="Myriad Pro" charset="0"/>
            </a:endParaRPr>
          </a:p>
        </p:txBody>
      </p:sp>
    </p:spTree>
    <p:extLst>
      <p:ext uri="{BB962C8B-B14F-4D97-AF65-F5344CB8AC3E}">
        <p14:creationId xmlns:p14="http://schemas.microsoft.com/office/powerpoint/2010/main" val="4251623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799" y="353046"/>
            <a:ext cx="8335371" cy="767444"/>
          </a:xfrm>
        </p:spPr>
        <p:txBody>
          <a:bodyPr/>
          <a:lstStyle/>
          <a:p>
            <a:r>
              <a:rPr lang="en-US" smtClean="0"/>
              <a:t>IEEE Standards Referenced in Regulation</a:t>
            </a:r>
            <a:endParaRPr lang="en-US" dirty="0" smtClean="0"/>
          </a:p>
        </p:txBody>
      </p:sp>
      <p:sp>
        <p:nvSpPr>
          <p:cNvPr id="17411" name="Rectangle 3"/>
          <p:cNvSpPr>
            <a:spLocks noGrp="1" noChangeArrowheads="1"/>
          </p:cNvSpPr>
          <p:nvPr>
            <p:ph type="body" idx="1"/>
          </p:nvPr>
        </p:nvSpPr>
        <p:spPr>
          <a:xfrm>
            <a:off x="685800" y="1451916"/>
            <a:ext cx="7772400" cy="4343400"/>
          </a:xfrm>
        </p:spPr>
        <p:txBody>
          <a:bodyPr/>
          <a:lstStyle/>
          <a:p>
            <a:r>
              <a:rPr lang="en-US" sz="2000" dirty="0" smtClean="0"/>
              <a:t>IEEE standards are not referenced in regulation in</a:t>
            </a:r>
          </a:p>
          <a:p>
            <a:pPr lvl="1"/>
            <a:r>
              <a:rPr lang="en-US" sz="1800" dirty="0" smtClean="0"/>
              <a:t>Burkina Faso</a:t>
            </a:r>
          </a:p>
          <a:p>
            <a:pPr lvl="2"/>
            <a:r>
              <a:rPr lang="en-US" sz="1600" dirty="0" smtClean="0"/>
              <a:t>ITU recommendations are referenced</a:t>
            </a:r>
          </a:p>
          <a:p>
            <a:pPr lvl="1"/>
            <a:r>
              <a:rPr lang="en-US" sz="1800" dirty="0" smtClean="0"/>
              <a:t>India</a:t>
            </a:r>
          </a:p>
          <a:p>
            <a:pPr lvl="2"/>
            <a:r>
              <a:rPr lang="en-US" sz="1600" dirty="0" smtClean="0"/>
              <a:t>The </a:t>
            </a:r>
            <a:r>
              <a:rPr lang="en-US" sz="1600" dirty="0"/>
              <a:t>country is moving forward toward large no. of hot-spot in rural and urban India.  There charges in licensing, regulation and policies underway. </a:t>
            </a:r>
            <a:endParaRPr lang="en-US" sz="1600" dirty="0" smtClean="0"/>
          </a:p>
          <a:p>
            <a:pPr lvl="1"/>
            <a:r>
              <a:rPr lang="en-US" sz="1800" dirty="0" smtClean="0"/>
              <a:t>Senegal</a:t>
            </a:r>
          </a:p>
          <a:p>
            <a:pPr lvl="2"/>
            <a:r>
              <a:rPr lang="en-US" sz="1600" dirty="0" smtClean="0"/>
              <a:t>Actually no IEEE standards are referenced in </a:t>
            </a:r>
            <a:r>
              <a:rPr lang="en-US" sz="1600" dirty="0" err="1"/>
              <a:t>SENEGAL,but</a:t>
            </a:r>
            <a:r>
              <a:rPr lang="en-US" sz="1600" dirty="0"/>
              <a:t> for setting a news rules for Universal Telecom </a:t>
            </a:r>
            <a:r>
              <a:rPr lang="en-US" sz="1600" dirty="0" err="1"/>
              <a:t>Services,the</a:t>
            </a:r>
            <a:r>
              <a:rPr lang="en-US" sz="1600" dirty="0"/>
              <a:t> regulator </a:t>
            </a:r>
            <a:r>
              <a:rPr lang="en-US" sz="1600" dirty="0" smtClean="0"/>
              <a:t>project </a:t>
            </a:r>
            <a:r>
              <a:rPr lang="en-US" sz="1600" dirty="0"/>
              <a:t>to use alternative solutions like TVWS and 60 GHZ frequencies for </a:t>
            </a:r>
            <a:r>
              <a:rPr lang="en-US" sz="1600" dirty="0" err="1"/>
              <a:t>acces,Bakhaulling</a:t>
            </a:r>
            <a:r>
              <a:rPr lang="en-US" sz="1600" dirty="0"/>
              <a:t> and </a:t>
            </a:r>
            <a:r>
              <a:rPr lang="en-US" sz="1600" dirty="0" err="1"/>
              <a:t>Fronthalling</a:t>
            </a:r>
            <a:r>
              <a:rPr lang="en-US" sz="1600" dirty="0" smtClean="0"/>
              <a:t>. (</a:t>
            </a:r>
            <a:r>
              <a:rPr lang="en-US" sz="1600" dirty="0"/>
              <a:t>Review of legal framework is on process now </a:t>
            </a:r>
            <a:r>
              <a:rPr lang="en-US" sz="1600" dirty="0" smtClean="0"/>
              <a:t>)</a:t>
            </a:r>
          </a:p>
          <a:p>
            <a:pPr lvl="2"/>
            <a:endParaRPr lang="en-US" sz="1600" dirty="0"/>
          </a:p>
          <a:p>
            <a:pPr marL="12700" lvl="2" indent="0">
              <a:buNone/>
            </a:pPr>
            <a:r>
              <a:rPr lang="en-US" sz="1600" dirty="0" smtClean="0"/>
              <a:t>*No response received from Uganda</a:t>
            </a:r>
            <a:endParaRPr lang="en-US" sz="1600" dirty="0"/>
          </a:p>
          <a:p>
            <a:pPr lvl="2"/>
            <a:endParaRPr lang="en-US" sz="1800" dirty="0" smtClean="0"/>
          </a:p>
          <a:p>
            <a:pPr lvl="1"/>
            <a:endParaRPr lang="en-US" sz="2000" dirty="0" smtClean="0"/>
          </a:p>
          <a:p>
            <a:pPr lvl="1"/>
            <a:endParaRPr lang="en-US" sz="2000" dirty="0" smtClean="0"/>
          </a:p>
          <a:p>
            <a:endParaRPr lang="en-US" dirty="0" smtClean="0"/>
          </a:p>
          <a:p>
            <a:pPr lvl="3"/>
            <a:r>
              <a:rPr lang="en-US" dirty="0" smtClean="0"/>
              <a:t> </a:t>
            </a:r>
          </a:p>
        </p:txBody>
      </p:sp>
      <p:sp>
        <p:nvSpPr>
          <p:cNvPr id="3" name="Footer Placeholder 2"/>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13</a:t>
            </a:fld>
            <a:endParaRPr lang="en-US" sz="1400">
              <a:latin typeface="Myriad Pro" charset="0"/>
            </a:endParaRPr>
          </a:p>
        </p:txBody>
      </p:sp>
    </p:spTree>
    <p:extLst>
      <p:ext uri="{BB962C8B-B14F-4D97-AF65-F5344CB8AC3E}">
        <p14:creationId xmlns:p14="http://schemas.microsoft.com/office/powerpoint/2010/main" val="13838888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685800" y="1451916"/>
            <a:ext cx="7772400" cy="649839"/>
          </a:xfrm>
        </p:spPr>
        <p:txBody>
          <a:bodyPr/>
          <a:lstStyle/>
          <a:p>
            <a:pPr marL="0" indent="0">
              <a:buNone/>
            </a:pPr>
            <a:r>
              <a:rPr lang="en-US" sz="1800" dirty="0" smtClean="0"/>
              <a:t>Would </a:t>
            </a:r>
            <a:r>
              <a:rPr lang="en-US" sz="1800" dirty="0"/>
              <a:t>you recommend IEEE-SA holding additional Fellowship Programs with policy makers/regulators at IEEE 802 in the future</a:t>
            </a:r>
            <a:r>
              <a:rPr lang="en-US" sz="1800" dirty="0" smtClean="0"/>
              <a:t>?</a:t>
            </a:r>
          </a:p>
          <a:p>
            <a:pPr marL="0" indent="0">
              <a:buNone/>
            </a:pPr>
            <a:endParaRPr lang="en-US" sz="1800" dirty="0" smtClean="0"/>
          </a:p>
          <a:p>
            <a:pPr marL="0" indent="0">
              <a:buNone/>
            </a:pPr>
            <a:endParaRPr lang="en-US" sz="1800" dirty="0"/>
          </a:p>
          <a:p>
            <a:endParaRPr lang="en-US" dirty="0" smtClean="0"/>
          </a:p>
          <a:p>
            <a:pPr lvl="3"/>
            <a:r>
              <a:rPr lang="en-US" dirty="0" smtClean="0"/>
              <a:t> </a:t>
            </a:r>
          </a:p>
        </p:txBody>
      </p:sp>
      <p:sp>
        <p:nvSpPr>
          <p:cNvPr id="8" name="Rectangle 2"/>
          <p:cNvSpPr>
            <a:spLocks noGrp="1" noChangeArrowheads="1"/>
          </p:cNvSpPr>
          <p:nvPr>
            <p:ph type="title"/>
          </p:nvPr>
        </p:nvSpPr>
        <p:spPr>
          <a:xfrm>
            <a:off x="685800" y="353046"/>
            <a:ext cx="8073736" cy="767444"/>
          </a:xfrm>
        </p:spPr>
        <p:txBody>
          <a:bodyPr/>
          <a:lstStyle/>
          <a:p>
            <a:r>
              <a:rPr lang="en-US" smtClean="0"/>
              <a:t>Future Program Recommendation</a:t>
            </a:r>
            <a:endParaRPr lang="en-US" dirty="0" smtClean="0"/>
          </a:p>
        </p:txBody>
      </p:sp>
      <p:sp>
        <p:nvSpPr>
          <p:cNvPr id="6" name="Rectangle 3"/>
          <p:cNvSpPr txBox="1">
            <a:spLocks noChangeArrowheads="1"/>
          </p:cNvSpPr>
          <p:nvPr/>
        </p:nvSpPr>
        <p:spPr bwMode="auto">
          <a:xfrm>
            <a:off x="685800" y="2141820"/>
            <a:ext cx="7772400" cy="332337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sz="1800" kern="0" dirty="0" smtClean="0"/>
              <a:t>“</a:t>
            </a:r>
            <a:r>
              <a:rPr lang="en-US" sz="1800" kern="0" dirty="0"/>
              <a:t>Policy makers and regulators need to know what IEEE is doing in this space and how we can help to advance their countries socially and technologically.”</a:t>
            </a:r>
          </a:p>
          <a:p>
            <a:r>
              <a:rPr lang="en-US" sz="1800" kern="0" dirty="0" smtClean="0"/>
              <a:t>“</a:t>
            </a:r>
            <a:r>
              <a:rPr lang="en-US" sz="1800" kern="0" dirty="0"/>
              <a:t>unsure of the benefit”</a:t>
            </a:r>
          </a:p>
          <a:p>
            <a:r>
              <a:rPr lang="en-US" sz="1800" kern="0" dirty="0" smtClean="0"/>
              <a:t>“</a:t>
            </a:r>
            <a:r>
              <a:rPr lang="en-US" sz="1800" kern="0" dirty="0"/>
              <a:t>If IEEE is going to continue to support this, the cost of participation from volunteers is relatively small. The benefit is hard to quantify.”</a:t>
            </a:r>
          </a:p>
          <a:p>
            <a:pPr marL="0" indent="0">
              <a:buFont typeface="Wingdings 2" pitchFamily="18" charset="2"/>
              <a:buNone/>
            </a:pPr>
            <a:endParaRPr lang="en-US" sz="1800" kern="0" dirty="0" smtClean="0"/>
          </a:p>
          <a:p>
            <a:pPr marL="0" indent="0">
              <a:buFont typeface="Wingdings 2" pitchFamily="18" charset="2"/>
              <a:buNone/>
            </a:pPr>
            <a:endParaRPr lang="en-US" sz="1800" kern="0" dirty="0" smtClean="0"/>
          </a:p>
          <a:p>
            <a:endParaRPr lang="en-US" kern="0" dirty="0" smtClean="0"/>
          </a:p>
          <a:p>
            <a:pPr lvl="3"/>
            <a:r>
              <a:rPr lang="en-US" kern="0" dirty="0" smtClean="0"/>
              <a:t> </a:t>
            </a:r>
          </a:p>
        </p:txBody>
      </p:sp>
      <p:sp>
        <p:nvSpPr>
          <p:cNvPr id="7" name="Rectangle 3"/>
          <p:cNvSpPr txBox="1">
            <a:spLocks noChangeArrowheads="1"/>
          </p:cNvSpPr>
          <p:nvPr/>
        </p:nvSpPr>
        <p:spPr bwMode="auto">
          <a:xfrm>
            <a:off x="6659184" y="5143507"/>
            <a:ext cx="1037087" cy="42307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pPr marL="0" indent="0">
              <a:buFont typeface="Wingdings 2" pitchFamily="18" charset="2"/>
              <a:buNone/>
            </a:pPr>
            <a:r>
              <a:rPr lang="en-US" sz="1400" kern="0" dirty="0" smtClean="0">
                <a:latin typeface="Verdana" charset="0"/>
                <a:ea typeface="Verdana" charset="0"/>
                <a:cs typeface="Verdana" charset="0"/>
              </a:rPr>
              <a:t>WA </a:t>
            </a:r>
            <a:r>
              <a:rPr lang="mr-IN" sz="1400" kern="0" dirty="0" smtClean="0">
                <a:latin typeface="Verdana" charset="0"/>
                <a:ea typeface="Verdana" charset="0"/>
                <a:cs typeface="Verdana" charset="0"/>
              </a:rPr>
              <a:t>–</a:t>
            </a:r>
            <a:r>
              <a:rPr lang="en-US" sz="1400" kern="0" dirty="0" smtClean="0">
                <a:latin typeface="Verdana" charset="0"/>
                <a:ea typeface="Verdana" charset="0"/>
                <a:cs typeface="Verdana" charset="0"/>
              </a:rPr>
              <a:t> 3.25</a:t>
            </a:r>
          </a:p>
        </p:txBody>
      </p:sp>
      <p:graphicFrame>
        <p:nvGraphicFramePr>
          <p:cNvPr id="9" name="Table 8"/>
          <p:cNvGraphicFramePr>
            <a:graphicFrameLocks noGrp="1"/>
          </p:cNvGraphicFramePr>
          <p:nvPr>
            <p:extLst>
              <p:ext uri="{D42A27DB-BD31-4B8C-83A1-F6EECF244321}">
                <p14:modId xmlns:p14="http://schemas.microsoft.com/office/powerpoint/2010/main" val="122869282"/>
              </p:ext>
            </p:extLst>
          </p:nvPr>
        </p:nvGraphicFramePr>
        <p:xfrm>
          <a:off x="1014482" y="4619975"/>
          <a:ext cx="7115036" cy="1463040"/>
        </p:xfrm>
        <a:graphic>
          <a:graphicData uri="http://schemas.openxmlformats.org/drawingml/2006/table">
            <a:tbl>
              <a:tblPr firstRow="1" bandRow="1">
                <a:tableStyleId>{5C22544A-7EE6-4342-B048-85BDC9FD1C3A}</a:tableStyleId>
              </a:tblPr>
              <a:tblGrid>
                <a:gridCol w="1187925"/>
                <a:gridCol w="1826667"/>
                <a:gridCol w="814388"/>
                <a:gridCol w="728663"/>
                <a:gridCol w="757238"/>
                <a:gridCol w="1800155"/>
              </a:tblGrid>
              <a:tr h="677460">
                <a:tc>
                  <a:txBody>
                    <a:bodyPr/>
                    <a:lstStyle/>
                    <a:p>
                      <a:endParaRPr lang="en-US" sz="1400" dirty="0"/>
                    </a:p>
                  </a:txBody>
                  <a:tcPr/>
                </a:tc>
                <a:tc>
                  <a:txBody>
                    <a:bodyPr/>
                    <a:lstStyle/>
                    <a:p>
                      <a:pPr algn="ctr"/>
                      <a:r>
                        <a:rPr lang="en-US" sz="1400" dirty="0" smtClean="0"/>
                        <a:t>Not Recommended</a:t>
                      </a:r>
                      <a:r>
                        <a:rPr lang="en-US" sz="1400" baseline="0" dirty="0" smtClean="0"/>
                        <a:t> </a:t>
                      </a:r>
                    </a:p>
                    <a:p>
                      <a:pPr algn="ctr"/>
                      <a:r>
                        <a:rPr lang="en-US" sz="1400" baseline="0" dirty="0" smtClean="0"/>
                        <a:t>at All</a:t>
                      </a:r>
                    </a:p>
                    <a:p>
                      <a:pPr algn="ctr"/>
                      <a:r>
                        <a:rPr lang="en-US" sz="1400" baseline="0" dirty="0" smtClean="0"/>
                        <a:t>1</a:t>
                      </a:r>
                      <a:endParaRPr lang="en-US" sz="1400" dirty="0"/>
                    </a:p>
                  </a:txBody>
                  <a:tcPr/>
                </a:tc>
                <a:tc>
                  <a:txBody>
                    <a:bodyPr/>
                    <a:lstStyle/>
                    <a:p>
                      <a:pPr algn="ctr"/>
                      <a:endParaRPr lang="en-US" sz="1400" dirty="0" smtClean="0"/>
                    </a:p>
                    <a:p>
                      <a:pPr algn="ctr"/>
                      <a:endParaRPr lang="en-US" sz="1400" dirty="0" smtClean="0"/>
                    </a:p>
                    <a:p>
                      <a:pPr algn="ctr"/>
                      <a:r>
                        <a:rPr lang="en-US" sz="1400" dirty="0" smtClean="0"/>
                        <a:t>2</a:t>
                      </a:r>
                      <a:endParaRPr lang="en-US" sz="1400" dirty="0"/>
                    </a:p>
                  </a:txBody>
                  <a:tcPr/>
                </a:tc>
                <a:tc>
                  <a:txBody>
                    <a:bodyPr/>
                    <a:lstStyle/>
                    <a:p>
                      <a:pPr algn="ctr"/>
                      <a:endParaRPr lang="en-US" sz="1400" dirty="0" smtClean="0"/>
                    </a:p>
                    <a:p>
                      <a:pPr algn="ctr"/>
                      <a:endParaRPr lang="en-US" sz="1400" dirty="0" smtClean="0"/>
                    </a:p>
                    <a:p>
                      <a:pPr algn="ctr"/>
                      <a:r>
                        <a:rPr lang="en-US" sz="1400" dirty="0" smtClean="0"/>
                        <a:t>3</a:t>
                      </a:r>
                      <a:endParaRPr lang="en-US" sz="1400" dirty="0"/>
                    </a:p>
                  </a:txBody>
                  <a:tcPr/>
                </a:tc>
                <a:tc>
                  <a:txBody>
                    <a:bodyPr/>
                    <a:lstStyle/>
                    <a:p>
                      <a:pPr algn="ctr"/>
                      <a:endParaRPr lang="en-US" sz="1400" dirty="0" smtClean="0"/>
                    </a:p>
                    <a:p>
                      <a:pPr algn="ctr"/>
                      <a:endParaRPr lang="en-US" sz="1400" dirty="0" smtClean="0"/>
                    </a:p>
                    <a:p>
                      <a:pPr algn="ctr"/>
                      <a:r>
                        <a:rPr lang="en-US" sz="1400" dirty="0" smtClean="0"/>
                        <a:t>4</a:t>
                      </a:r>
                      <a:endParaRPr lang="en-US" sz="1400" dirty="0"/>
                    </a:p>
                  </a:txBody>
                  <a:tcPr/>
                </a:tc>
                <a:tc>
                  <a:txBody>
                    <a:bodyPr/>
                    <a:lstStyle/>
                    <a:p>
                      <a:pPr algn="ctr"/>
                      <a:r>
                        <a:rPr lang="en-US" sz="1400" dirty="0" smtClean="0"/>
                        <a:t>Recommended Completely</a:t>
                      </a:r>
                    </a:p>
                    <a:p>
                      <a:pPr algn="ctr"/>
                      <a:r>
                        <a:rPr lang="en-US" sz="1400" baseline="0" dirty="0" smtClean="0"/>
                        <a:t>5</a:t>
                      </a:r>
                      <a:endParaRPr lang="en-US" sz="1400" dirty="0"/>
                    </a:p>
                  </a:txBody>
                  <a:tcPr/>
                </a:tc>
              </a:tr>
              <a:tr h="370840">
                <a:tc>
                  <a:txBody>
                    <a:bodyPr/>
                    <a:lstStyle/>
                    <a:p>
                      <a:r>
                        <a:rPr lang="en-US" sz="1400" dirty="0" smtClean="0"/>
                        <a:t># of </a:t>
                      </a:r>
                    </a:p>
                    <a:p>
                      <a:r>
                        <a:rPr lang="en-US" sz="1400" dirty="0" smtClean="0"/>
                        <a:t>Responses</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0</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r>
            </a:tbl>
          </a:graphicData>
        </a:graphic>
      </p:graphicFrame>
      <p:sp>
        <p:nvSpPr>
          <p:cNvPr id="3" name="Footer Placeholder 2"/>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14</a:t>
            </a:fld>
            <a:endParaRPr lang="en-US" sz="1400">
              <a:latin typeface="Myriad Pro" charset="0"/>
            </a:endParaRPr>
          </a:p>
        </p:txBody>
      </p:sp>
    </p:spTree>
    <p:extLst>
      <p:ext uri="{BB962C8B-B14F-4D97-AF65-F5344CB8AC3E}">
        <p14:creationId xmlns:p14="http://schemas.microsoft.com/office/powerpoint/2010/main" val="16057570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92078"/>
            <a:ext cx="7772400" cy="767444"/>
          </a:xfrm>
        </p:spPr>
        <p:txBody>
          <a:bodyPr/>
          <a:lstStyle/>
          <a:p>
            <a:r>
              <a:rPr lang="en-US" dirty="0" smtClean="0"/>
              <a:t>Program Goals</a:t>
            </a:r>
          </a:p>
        </p:txBody>
      </p:sp>
      <p:sp>
        <p:nvSpPr>
          <p:cNvPr id="17411" name="Rectangle 3"/>
          <p:cNvSpPr>
            <a:spLocks noGrp="1" noChangeArrowheads="1"/>
          </p:cNvSpPr>
          <p:nvPr>
            <p:ph type="body" idx="1"/>
          </p:nvPr>
        </p:nvSpPr>
        <p:spPr>
          <a:xfrm>
            <a:off x="685800" y="1272198"/>
            <a:ext cx="7772400" cy="4343400"/>
          </a:xfrm>
        </p:spPr>
        <p:txBody>
          <a:bodyPr/>
          <a:lstStyle/>
          <a:p>
            <a:r>
              <a:rPr lang="en-US" sz="2000" dirty="0"/>
              <a:t>Increase awareness and understanding of IEEE-SA activities </a:t>
            </a:r>
            <a:endParaRPr lang="en-US" sz="2000" dirty="0" smtClean="0"/>
          </a:p>
          <a:p>
            <a:r>
              <a:rPr lang="en-US" sz="2000" dirty="0" smtClean="0"/>
              <a:t>Bring </a:t>
            </a:r>
            <a:r>
              <a:rPr lang="en-US" sz="2000" dirty="0"/>
              <a:t>developing countries’ perspectives into the IEEE-SA (insight, knowledge, local </a:t>
            </a:r>
            <a:r>
              <a:rPr lang="en-US" sz="2000" dirty="0" smtClean="0"/>
              <a:t>needs)</a:t>
            </a:r>
          </a:p>
          <a:p>
            <a:r>
              <a:rPr lang="en-US" sz="2000" dirty="0"/>
              <a:t>Grow IEEE-SA advocates from developing countries for the IEEE standards development </a:t>
            </a:r>
            <a:r>
              <a:rPr lang="en-US" sz="2000" dirty="0" smtClean="0"/>
              <a:t>paradigm</a:t>
            </a:r>
          </a:p>
          <a:p>
            <a:r>
              <a:rPr lang="en-US" sz="2000" dirty="0"/>
              <a:t>IEEE standards and its standards development principles are accepted by policymakers and </a:t>
            </a:r>
            <a:r>
              <a:rPr lang="en-US" sz="2000" dirty="0" smtClean="0"/>
              <a:t>regulators</a:t>
            </a:r>
          </a:p>
          <a:p>
            <a:r>
              <a:rPr lang="en-US" sz="2000" dirty="0"/>
              <a:t>IEEE-SA is recognized as a technical advisor by governments and in multi-lateral/international fora</a:t>
            </a:r>
            <a:endParaRPr lang="en-US" sz="2000" dirty="0" smtClean="0"/>
          </a:p>
          <a:p>
            <a:pPr lvl="1"/>
            <a:endParaRPr lang="en-US" sz="1800" dirty="0" smtClean="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306" y="1190315"/>
            <a:ext cx="426493" cy="379177"/>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306" y="1982168"/>
            <a:ext cx="426493" cy="379177"/>
          </a:xfrm>
          <a:prstGeom prst="rect">
            <a:avLst/>
          </a:prstGeom>
        </p:spPr>
      </p:pic>
      <p:sp>
        <p:nvSpPr>
          <p:cNvPr id="4" name="Footer Placeholder 3"/>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15</a:t>
            </a:fld>
            <a:endParaRPr lang="en-US" sz="1400">
              <a:latin typeface="Myriad Pro" charset="0"/>
            </a:endParaRPr>
          </a:p>
        </p:txBody>
      </p:sp>
    </p:spTree>
    <p:extLst>
      <p:ext uri="{BB962C8B-B14F-4D97-AF65-F5344CB8AC3E}">
        <p14:creationId xmlns:p14="http://schemas.microsoft.com/office/powerpoint/2010/main" val="7990485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smtClean="0"/>
              <a:t>Program Metrics</a:t>
            </a:r>
          </a:p>
        </p:txBody>
      </p:sp>
      <p:sp>
        <p:nvSpPr>
          <p:cNvPr id="17411" name="Rectangle 3"/>
          <p:cNvSpPr>
            <a:spLocks noGrp="1" noChangeArrowheads="1"/>
          </p:cNvSpPr>
          <p:nvPr>
            <p:ph type="body" idx="1"/>
          </p:nvPr>
        </p:nvSpPr>
        <p:spPr>
          <a:xfrm>
            <a:off x="685800" y="1517862"/>
            <a:ext cx="7772400" cy="4343400"/>
          </a:xfrm>
        </p:spPr>
        <p:txBody>
          <a:bodyPr/>
          <a:lstStyle/>
          <a:p>
            <a:r>
              <a:rPr lang="en-US" sz="2000" dirty="0" smtClean="0"/>
              <a:t>IEEE 802 standards referenced in regulation</a:t>
            </a:r>
          </a:p>
          <a:p>
            <a:r>
              <a:rPr lang="en-US" sz="2000" dirty="0" smtClean="0"/>
              <a:t>Adoption of IEEE standards </a:t>
            </a:r>
          </a:p>
          <a:p>
            <a:r>
              <a:rPr lang="en-US" sz="2000" dirty="0" smtClean="0"/>
              <a:t>Advocating the IEEE paradigm of standards development and use of IEEE 802 standards in country</a:t>
            </a:r>
            <a:endParaRPr lang="en-US" sz="2000" dirty="0"/>
          </a:p>
          <a:p>
            <a:pPr lvl="1"/>
            <a:endParaRPr lang="en-US" sz="1800" dirty="0" smtClean="0"/>
          </a:p>
        </p:txBody>
      </p:sp>
      <p:sp>
        <p:nvSpPr>
          <p:cNvPr id="3" name="Footer Placeholder 2"/>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16</a:t>
            </a:fld>
            <a:endParaRPr lang="en-US" sz="1400">
              <a:latin typeface="Myriad Pro" charset="0"/>
            </a:endParaRPr>
          </a:p>
        </p:txBody>
      </p:sp>
    </p:spTree>
    <p:extLst>
      <p:ext uri="{BB962C8B-B14F-4D97-AF65-F5344CB8AC3E}">
        <p14:creationId xmlns:p14="http://schemas.microsoft.com/office/powerpoint/2010/main" val="21306749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92078"/>
            <a:ext cx="7772400" cy="767444"/>
          </a:xfrm>
        </p:spPr>
        <p:txBody>
          <a:bodyPr/>
          <a:lstStyle/>
          <a:p>
            <a:r>
              <a:rPr lang="en-US" dirty="0" smtClean="0"/>
              <a:t>Summary</a:t>
            </a:r>
          </a:p>
        </p:txBody>
      </p:sp>
      <p:sp>
        <p:nvSpPr>
          <p:cNvPr id="17411" name="Rectangle 3"/>
          <p:cNvSpPr>
            <a:spLocks noGrp="1" noChangeArrowheads="1"/>
          </p:cNvSpPr>
          <p:nvPr>
            <p:ph type="body" idx="1"/>
          </p:nvPr>
        </p:nvSpPr>
        <p:spPr>
          <a:xfrm>
            <a:off x="685800" y="1272198"/>
            <a:ext cx="7772400" cy="4343400"/>
          </a:xfrm>
        </p:spPr>
        <p:txBody>
          <a:bodyPr/>
          <a:lstStyle/>
          <a:p>
            <a:r>
              <a:rPr lang="en-US" sz="2000" dirty="0" smtClean="0"/>
              <a:t>Initial Program Successful</a:t>
            </a:r>
          </a:p>
          <a:p>
            <a:pPr lvl="1"/>
            <a:r>
              <a:rPr lang="en-US" sz="1800" dirty="0" smtClean="0"/>
              <a:t>Majority of respondents were satisfied with the program</a:t>
            </a:r>
          </a:p>
          <a:p>
            <a:pPr lvl="1"/>
            <a:r>
              <a:rPr lang="en-US" sz="1800" dirty="0" smtClean="0"/>
              <a:t>All Fellowship Program Participants indicated that they now have a better understanding of the technologies and are investigating implementation in their country</a:t>
            </a:r>
          </a:p>
          <a:p>
            <a:pPr lvl="1"/>
            <a:r>
              <a:rPr lang="en-US" sz="1800" dirty="0" smtClean="0"/>
              <a:t>As a direct result of </a:t>
            </a:r>
            <a:r>
              <a:rPr lang="en-US" sz="1800" dirty="0"/>
              <a:t>the program, </a:t>
            </a:r>
            <a:r>
              <a:rPr lang="en-US" sz="1800" dirty="0" smtClean="0"/>
              <a:t>the </a:t>
            </a:r>
            <a:r>
              <a:rPr lang="en-US" sz="1800" dirty="0"/>
              <a:t>IEEE 802.22 Working Group Chair was invited to present on TV </a:t>
            </a:r>
            <a:r>
              <a:rPr lang="en-US" sz="1800" dirty="0" err="1"/>
              <a:t>WhiteSpace</a:t>
            </a:r>
            <a:r>
              <a:rPr lang="en-US" sz="1800" dirty="0"/>
              <a:t> at the 2nd African Telecommunications Union (ATU) Preparatory Meeting for WRC-19 held in Dakar, Senegal in </a:t>
            </a:r>
            <a:r>
              <a:rPr lang="en-US" sz="1800" dirty="0" smtClean="0"/>
              <a:t>mid-September</a:t>
            </a:r>
          </a:p>
          <a:p>
            <a:r>
              <a:rPr lang="en-US" sz="2000" dirty="0" smtClean="0"/>
              <a:t>Two of the Program Goals were achieved</a:t>
            </a:r>
          </a:p>
          <a:p>
            <a:pPr lvl="1"/>
            <a:r>
              <a:rPr lang="en-US" sz="1800" dirty="0" smtClean="0"/>
              <a:t>Increase </a:t>
            </a:r>
            <a:r>
              <a:rPr lang="en-US" sz="1800" dirty="0"/>
              <a:t>awareness and understanding of IEEE-SA activities </a:t>
            </a:r>
          </a:p>
          <a:p>
            <a:pPr lvl="1"/>
            <a:r>
              <a:rPr lang="en-US" sz="1800" dirty="0"/>
              <a:t>Bring developing countries’ perspectives into the IEEE-SA (insight, knowledge, local needs)</a:t>
            </a:r>
          </a:p>
          <a:p>
            <a:pPr lvl="1"/>
            <a:endParaRPr lang="en-US" sz="1800" dirty="0" smtClean="0"/>
          </a:p>
          <a:p>
            <a:endParaRPr lang="en-US" sz="2000" dirty="0"/>
          </a:p>
          <a:p>
            <a:pPr lvl="1"/>
            <a:endParaRPr lang="en-US" sz="1800" dirty="0" smtClean="0"/>
          </a:p>
        </p:txBody>
      </p:sp>
      <p:sp>
        <p:nvSpPr>
          <p:cNvPr id="3" name="Footer Placeholder 2"/>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17</a:t>
            </a:fld>
            <a:endParaRPr lang="en-US" sz="1400">
              <a:latin typeface="Myriad Pro" charset="0"/>
            </a:endParaRPr>
          </a:p>
        </p:txBody>
      </p:sp>
    </p:spTree>
    <p:extLst>
      <p:ext uri="{BB962C8B-B14F-4D97-AF65-F5344CB8AC3E}">
        <p14:creationId xmlns:p14="http://schemas.microsoft.com/office/powerpoint/2010/main" val="19984572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685800" y="1424624"/>
            <a:ext cx="7772400" cy="4343400"/>
          </a:xfrm>
        </p:spPr>
        <p:txBody>
          <a:bodyPr/>
          <a:lstStyle/>
          <a:p>
            <a:r>
              <a:rPr lang="en-US" sz="2000" dirty="0" smtClean="0"/>
              <a:t>Share results with IEEE-SA colleagues and determine next steps based on survey results</a:t>
            </a:r>
          </a:p>
          <a:p>
            <a:r>
              <a:rPr lang="en-US" sz="2000" dirty="0" smtClean="0"/>
              <a:t>Periodic follow up with Fellowship program participants</a:t>
            </a:r>
          </a:p>
          <a:p>
            <a:pPr lvl="1"/>
            <a:r>
              <a:rPr lang="en-US" sz="1800" dirty="0" smtClean="0"/>
              <a:t>Did their country start referencing IEEE standard in regulation as a result of their participation?</a:t>
            </a:r>
          </a:p>
          <a:p>
            <a:pPr lvl="1"/>
            <a:r>
              <a:rPr lang="en-US" sz="1800" dirty="0" smtClean="0"/>
              <a:t>Have they implemented the technology in their country?</a:t>
            </a:r>
          </a:p>
          <a:p>
            <a:pPr lvl="2"/>
            <a:r>
              <a:rPr lang="en-US" sz="1600" dirty="0" smtClean="0"/>
              <a:t>Will take time to see results</a:t>
            </a:r>
          </a:p>
          <a:p>
            <a:r>
              <a:rPr lang="en-US" sz="2000" dirty="0" smtClean="0">
                <a:latin typeface="Verdana" charset="0"/>
                <a:ea typeface="Verdana" charset="0"/>
                <a:cs typeface="Verdana" charset="0"/>
              </a:rPr>
              <a:t>Next IEEE-SA Fellowship Program at IEEE 802 to be held in March 2018 </a:t>
            </a:r>
          </a:p>
          <a:p>
            <a:pPr lvl="1"/>
            <a:r>
              <a:rPr lang="en-US" sz="1800" dirty="0" smtClean="0">
                <a:latin typeface="Verdana" charset="0"/>
                <a:ea typeface="Verdana" charset="0"/>
                <a:cs typeface="Verdana" charset="0"/>
              </a:rPr>
              <a:t>One invitation issued and candidate questionnaires sent</a:t>
            </a:r>
            <a:endParaRPr lang="en-US" sz="1800" dirty="0">
              <a:latin typeface="Verdana" charset="0"/>
              <a:ea typeface="Verdana" charset="0"/>
              <a:cs typeface="Verdana" charset="0"/>
            </a:endParaRPr>
          </a:p>
          <a:p>
            <a:endParaRPr lang="en-US" dirty="0" smtClean="0"/>
          </a:p>
          <a:p>
            <a:pPr lvl="3"/>
            <a:r>
              <a:rPr lang="en-US" dirty="0" smtClean="0"/>
              <a:t> </a:t>
            </a:r>
          </a:p>
        </p:txBody>
      </p:sp>
      <p:sp>
        <p:nvSpPr>
          <p:cNvPr id="7" name="Rectangle 2"/>
          <p:cNvSpPr>
            <a:spLocks noGrp="1" noChangeArrowheads="1"/>
          </p:cNvSpPr>
          <p:nvPr>
            <p:ph type="title"/>
          </p:nvPr>
        </p:nvSpPr>
        <p:spPr>
          <a:xfrm>
            <a:off x="685800" y="189274"/>
            <a:ext cx="8073736" cy="767444"/>
          </a:xfrm>
        </p:spPr>
        <p:txBody>
          <a:bodyPr/>
          <a:lstStyle/>
          <a:p>
            <a:r>
              <a:rPr lang="en-US" dirty="0" smtClean="0"/>
              <a:t>What’s Next?</a:t>
            </a:r>
          </a:p>
        </p:txBody>
      </p:sp>
      <p:sp>
        <p:nvSpPr>
          <p:cNvPr id="3" name="Footer Placeholder 2"/>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18</a:t>
            </a:fld>
            <a:endParaRPr lang="en-US" sz="1400">
              <a:latin typeface="Myriad Pro" charset="0"/>
            </a:endParaRPr>
          </a:p>
        </p:txBody>
      </p:sp>
    </p:spTree>
    <p:extLst>
      <p:ext uri="{BB962C8B-B14F-4D97-AF65-F5344CB8AC3E}">
        <p14:creationId xmlns:p14="http://schemas.microsoft.com/office/powerpoint/2010/main" val="20923006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type="title"/>
          </p:nvPr>
        </p:nvSpPr>
        <p:spPr>
          <a:xfrm>
            <a:off x="2610132" y="2603268"/>
            <a:ext cx="4036326" cy="767444"/>
          </a:xfrm>
        </p:spPr>
        <p:txBody>
          <a:bodyPr/>
          <a:lstStyle/>
          <a:p>
            <a:pPr eaLnBrk="1" hangingPunct="1"/>
            <a:r>
              <a:rPr lang="en-US" sz="4800" dirty="0" smtClean="0"/>
              <a:t>Thank you!</a:t>
            </a:r>
          </a:p>
        </p:txBody>
      </p:sp>
      <p:sp>
        <p:nvSpPr>
          <p:cNvPr id="2" name="Footer Placeholder 1"/>
          <p:cNvSpPr>
            <a:spLocks noGrp="1"/>
          </p:cNvSpPr>
          <p:nvPr>
            <p:ph type="ftr" sz="quarter" idx="11"/>
          </p:nvPr>
        </p:nvSpPr>
        <p:spPr/>
        <p:txBody>
          <a:bodyPr/>
          <a:lstStyle/>
          <a:p>
            <a:pPr>
              <a:defRPr/>
            </a:pPr>
            <a:r>
              <a:rPr lang="mr-IN" smtClean="0"/>
              <a:t>ec-17-0179-00-00EC</a:t>
            </a:r>
            <a:endParaRPr lang="en-US"/>
          </a:p>
        </p:txBody>
      </p:sp>
      <p:sp>
        <p:nvSpPr>
          <p:cNvPr id="4" name="Slide Number Placeholder 3"/>
          <p:cNvSpPr>
            <a:spLocks noGrp="1"/>
          </p:cNvSpPr>
          <p:nvPr>
            <p:ph type="sldNum" sz="quarter" idx="12"/>
          </p:nvPr>
        </p:nvSpPr>
        <p:spPr/>
        <p:txBody>
          <a:bodyPr/>
          <a:lstStyle/>
          <a:p>
            <a:pPr>
              <a:defRPr/>
            </a:pPr>
            <a:fld id="{6CFC1F96-5ED1-41A0-BC5E-E0FC0B2B84E1}" type="slidenum">
              <a:rPr lang="en-US" smtClean="0"/>
              <a:pPr>
                <a:defRPr/>
              </a:pPr>
              <a:t>19</a:t>
            </a:fld>
            <a:endParaRPr lang="en-US" sz="1400">
              <a:latin typeface="Myriad Pro" charset="0"/>
            </a:endParaRPr>
          </a:p>
        </p:txBody>
      </p:sp>
    </p:spTree>
    <p:extLst>
      <p:ext uri="{BB962C8B-B14F-4D97-AF65-F5344CB8AC3E}">
        <p14:creationId xmlns:p14="http://schemas.microsoft.com/office/powerpoint/2010/main" val="2052682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64782"/>
            <a:ext cx="8073736" cy="767444"/>
          </a:xfrm>
        </p:spPr>
        <p:txBody>
          <a:bodyPr/>
          <a:lstStyle/>
          <a:p>
            <a:r>
              <a:rPr lang="en-US" dirty="0" smtClean="0"/>
              <a:t>Survey Methodology and Response Rate</a:t>
            </a:r>
          </a:p>
        </p:txBody>
      </p:sp>
      <p:sp>
        <p:nvSpPr>
          <p:cNvPr id="17411" name="Rectangle 3"/>
          <p:cNvSpPr>
            <a:spLocks noGrp="1" noChangeArrowheads="1"/>
          </p:cNvSpPr>
          <p:nvPr>
            <p:ph type="body" idx="1"/>
          </p:nvPr>
        </p:nvSpPr>
        <p:spPr>
          <a:xfrm>
            <a:off x="685800" y="1274492"/>
            <a:ext cx="7772400" cy="4343400"/>
          </a:xfrm>
        </p:spPr>
        <p:txBody>
          <a:bodyPr/>
          <a:lstStyle/>
          <a:p>
            <a:r>
              <a:rPr lang="en-US" sz="2000" dirty="0" smtClean="0"/>
              <a:t>Two surveys sent in September 2017</a:t>
            </a:r>
          </a:p>
          <a:p>
            <a:pPr lvl="1"/>
            <a:r>
              <a:rPr lang="en-US" sz="1800" dirty="0" smtClean="0"/>
              <a:t>IEEE-SA Fellowship Program Participants </a:t>
            </a:r>
          </a:p>
          <a:p>
            <a:pPr lvl="2"/>
            <a:r>
              <a:rPr lang="en-US" sz="1600" dirty="0" smtClean="0"/>
              <a:t>All participants participated</a:t>
            </a:r>
          </a:p>
          <a:p>
            <a:pPr lvl="2"/>
            <a:r>
              <a:rPr lang="en-US" sz="1600" dirty="0" smtClean="0"/>
              <a:t>Not all participants responded to all questions</a:t>
            </a:r>
            <a:endParaRPr lang="en-US" dirty="0" smtClean="0"/>
          </a:p>
          <a:p>
            <a:pPr lvl="1"/>
            <a:r>
              <a:rPr lang="en-US" sz="1800" dirty="0" smtClean="0"/>
              <a:t>IEEE 802 Participants/Presenters </a:t>
            </a:r>
          </a:p>
          <a:p>
            <a:pPr lvl="2"/>
            <a:r>
              <a:rPr lang="en-US" sz="1600" dirty="0"/>
              <a:t>8</a:t>
            </a:r>
            <a:r>
              <a:rPr lang="en-US" sz="1600" dirty="0" smtClean="0"/>
              <a:t> responses received</a:t>
            </a:r>
          </a:p>
          <a:p>
            <a:pPr lvl="3"/>
            <a:r>
              <a:rPr lang="en-US" sz="1400" dirty="0" smtClean="0"/>
              <a:t>2 did not participate in the program (survey ended)</a:t>
            </a:r>
          </a:p>
          <a:p>
            <a:pPr lvl="3"/>
            <a:r>
              <a:rPr lang="en-US" sz="1400" dirty="0" smtClean="0"/>
              <a:t>6 participated</a:t>
            </a:r>
          </a:p>
          <a:p>
            <a:pPr lvl="4"/>
            <a:r>
              <a:rPr lang="en-US" sz="1400" dirty="0" smtClean="0"/>
              <a:t>3 indicated that they were presenters</a:t>
            </a:r>
          </a:p>
          <a:p>
            <a:pPr lvl="4"/>
            <a:r>
              <a:rPr lang="en-US" sz="1400" dirty="0" smtClean="0"/>
              <a:t>1 indicated that they were a presenter and participant</a:t>
            </a:r>
          </a:p>
          <a:p>
            <a:pPr lvl="4"/>
            <a:r>
              <a:rPr lang="en-US" sz="1400" dirty="0" smtClean="0"/>
              <a:t>2 did not finish the survey and did not indicate if they were presenters, participants or both</a:t>
            </a:r>
          </a:p>
          <a:p>
            <a:r>
              <a:rPr lang="en-US" sz="2000" dirty="0" smtClean="0"/>
              <a:t>Scale of “1 to 5”</a:t>
            </a:r>
          </a:p>
          <a:p>
            <a:pPr lvl="1"/>
            <a:r>
              <a:rPr lang="en-US" sz="1800" dirty="0" smtClean="0"/>
              <a:t>1 being ”Not at all Satisfied or Beneficial”</a:t>
            </a:r>
          </a:p>
          <a:p>
            <a:pPr lvl="1"/>
            <a:r>
              <a:rPr lang="en-US" sz="1800" dirty="0" smtClean="0"/>
              <a:t>5 being “Completely Satisfied or Beneficial”</a:t>
            </a:r>
          </a:p>
          <a:p>
            <a:pPr lvl="1"/>
            <a:r>
              <a:rPr lang="en-US" sz="1800" dirty="0" smtClean="0"/>
              <a:t>Responses calculated to determine Average</a:t>
            </a:r>
          </a:p>
          <a:p>
            <a:pPr lvl="1"/>
            <a:endParaRPr lang="en-US" sz="1800" dirty="0"/>
          </a:p>
          <a:p>
            <a:endParaRPr lang="en-US" dirty="0" smtClean="0"/>
          </a:p>
          <a:p>
            <a:pPr lvl="3"/>
            <a:r>
              <a:rPr lang="en-US" dirty="0" smtClean="0"/>
              <a:t> </a:t>
            </a:r>
          </a:p>
        </p:txBody>
      </p:sp>
      <p:sp>
        <p:nvSpPr>
          <p:cNvPr id="3" name="Footer Placeholder 2"/>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2</a:t>
            </a:fld>
            <a:endParaRPr lang="en-US" sz="1400">
              <a:latin typeface="Myriad Pro" charset="0"/>
            </a:endParaRPr>
          </a:p>
        </p:txBody>
      </p:sp>
    </p:spTree>
    <p:extLst>
      <p:ext uri="{BB962C8B-B14F-4D97-AF65-F5344CB8AC3E}">
        <p14:creationId xmlns:p14="http://schemas.microsoft.com/office/powerpoint/2010/main" val="19430344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type="title"/>
          </p:nvPr>
        </p:nvSpPr>
        <p:spPr>
          <a:xfrm>
            <a:off x="1255594" y="2603268"/>
            <a:ext cx="6646460" cy="767444"/>
          </a:xfrm>
        </p:spPr>
        <p:txBody>
          <a:bodyPr/>
          <a:lstStyle/>
          <a:p>
            <a:pPr eaLnBrk="1" hangingPunct="1"/>
            <a:r>
              <a:rPr lang="en-US" sz="3600" dirty="0" smtClean="0"/>
              <a:t>Additional Survey Results</a:t>
            </a:r>
          </a:p>
        </p:txBody>
      </p:sp>
      <p:sp>
        <p:nvSpPr>
          <p:cNvPr id="2" name="Footer Placeholder 1"/>
          <p:cNvSpPr>
            <a:spLocks noGrp="1"/>
          </p:cNvSpPr>
          <p:nvPr>
            <p:ph type="ftr" sz="quarter" idx="11"/>
          </p:nvPr>
        </p:nvSpPr>
        <p:spPr/>
        <p:txBody>
          <a:bodyPr/>
          <a:lstStyle/>
          <a:p>
            <a:pPr>
              <a:defRPr/>
            </a:pPr>
            <a:r>
              <a:rPr lang="mr-IN" smtClean="0"/>
              <a:t>ec-17-0179-00-00EC</a:t>
            </a:r>
            <a:endParaRPr lang="en-US"/>
          </a:p>
        </p:txBody>
      </p:sp>
      <p:sp>
        <p:nvSpPr>
          <p:cNvPr id="4" name="Slide Number Placeholder 3"/>
          <p:cNvSpPr>
            <a:spLocks noGrp="1"/>
          </p:cNvSpPr>
          <p:nvPr>
            <p:ph type="sldNum" sz="quarter" idx="12"/>
          </p:nvPr>
        </p:nvSpPr>
        <p:spPr/>
        <p:txBody>
          <a:bodyPr/>
          <a:lstStyle/>
          <a:p>
            <a:pPr>
              <a:defRPr/>
            </a:pPr>
            <a:fld id="{6CFC1F96-5ED1-41A0-BC5E-E0FC0B2B84E1}" type="slidenum">
              <a:rPr lang="en-US" smtClean="0"/>
              <a:pPr>
                <a:defRPr/>
              </a:pPr>
              <a:t>20</a:t>
            </a:fld>
            <a:endParaRPr lang="en-US" sz="1400">
              <a:latin typeface="Myriad Pro" charset="0"/>
            </a:endParaRPr>
          </a:p>
        </p:txBody>
      </p:sp>
    </p:spTree>
    <p:extLst>
      <p:ext uri="{BB962C8B-B14F-4D97-AF65-F5344CB8AC3E}">
        <p14:creationId xmlns:p14="http://schemas.microsoft.com/office/powerpoint/2010/main" val="17579455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53046"/>
            <a:ext cx="8073736" cy="767444"/>
          </a:xfrm>
        </p:spPr>
        <p:txBody>
          <a:bodyPr/>
          <a:lstStyle/>
          <a:p>
            <a:r>
              <a:rPr lang="en-US" dirty="0" smtClean="0"/>
              <a:t>Meetings/Tutorial Sessions Overall</a:t>
            </a:r>
          </a:p>
        </p:txBody>
      </p:sp>
      <p:sp>
        <p:nvSpPr>
          <p:cNvPr id="17411" name="Rectangle 3"/>
          <p:cNvSpPr>
            <a:spLocks noGrp="1" noChangeArrowheads="1"/>
          </p:cNvSpPr>
          <p:nvPr>
            <p:ph type="body" idx="1"/>
          </p:nvPr>
        </p:nvSpPr>
        <p:spPr>
          <a:xfrm>
            <a:off x="685800" y="1451916"/>
            <a:ext cx="7772400" cy="4343400"/>
          </a:xfrm>
        </p:spPr>
        <p:txBody>
          <a:bodyPr/>
          <a:lstStyle/>
          <a:p>
            <a:r>
              <a:rPr lang="en-US" sz="2000" dirty="0" smtClean="0"/>
              <a:t>Fellows </a:t>
            </a:r>
            <a:r>
              <a:rPr lang="en-US" sz="2000" dirty="0"/>
              <a:t>were satisfied with the Fellowship Program sessions held during the </a:t>
            </a:r>
            <a:r>
              <a:rPr lang="en-US" sz="2000" dirty="0" smtClean="0"/>
              <a:t>week</a:t>
            </a:r>
          </a:p>
          <a:p>
            <a:pPr lvl="1"/>
            <a:r>
              <a:rPr lang="en-US" sz="1800" dirty="0" smtClean="0"/>
              <a:t>Not enough of a response to gauge satisfaction among IEEE 802 participants</a:t>
            </a:r>
            <a:endParaRPr lang="en-US" sz="1800" dirty="0"/>
          </a:p>
          <a:p>
            <a:r>
              <a:rPr lang="en-US" sz="2000" dirty="0" smtClean="0"/>
              <a:t>One Fellowship Program Participant </a:t>
            </a:r>
            <a:r>
              <a:rPr lang="en-US" sz="2000" dirty="0"/>
              <a:t>was “neither satisfied nor dissatisfied” with the </a:t>
            </a:r>
            <a:r>
              <a:rPr lang="en-US" sz="2000" dirty="0" smtClean="0"/>
              <a:t>Presentation </a:t>
            </a:r>
            <a:r>
              <a:rPr lang="en-US" sz="2000" dirty="0"/>
              <a:t>on The Relevancy of Ethernet to Mobile </a:t>
            </a:r>
            <a:r>
              <a:rPr lang="en-US" sz="2000" dirty="0" smtClean="0"/>
              <a:t>Environments</a:t>
            </a:r>
            <a:endParaRPr lang="en-US" sz="2000" dirty="0"/>
          </a:p>
          <a:p>
            <a:r>
              <a:rPr lang="en-US" sz="2000" dirty="0"/>
              <a:t>Fellows were completely satisfied (WA – 5.0) with:</a:t>
            </a:r>
          </a:p>
          <a:p>
            <a:pPr lvl="1"/>
            <a:r>
              <a:rPr lang="en-US" sz="1800" dirty="0" smtClean="0"/>
              <a:t>Presentation </a:t>
            </a:r>
            <a:r>
              <a:rPr lang="en-US" sz="1800" dirty="0"/>
              <a:t>on IEEE 802.11 – New Amendments </a:t>
            </a:r>
          </a:p>
          <a:p>
            <a:pPr lvl="1"/>
            <a:r>
              <a:rPr lang="en-US" sz="1800" dirty="0" smtClean="0"/>
              <a:t>Tutorial </a:t>
            </a:r>
            <a:r>
              <a:rPr lang="en-US" sz="1800" dirty="0"/>
              <a:t>on TV </a:t>
            </a:r>
            <a:r>
              <a:rPr lang="en-US" sz="1800" dirty="0" err="1"/>
              <a:t>WhiteSpace</a:t>
            </a:r>
            <a:endParaRPr lang="en-US" sz="1800" dirty="0"/>
          </a:p>
          <a:p>
            <a:pPr lvl="1"/>
            <a:r>
              <a:rPr lang="en-US" sz="1800" dirty="0" smtClean="0"/>
              <a:t>Impressions </a:t>
            </a:r>
            <a:r>
              <a:rPr lang="en-US" sz="1800" dirty="0"/>
              <a:t>of the Week</a:t>
            </a:r>
          </a:p>
          <a:p>
            <a:pPr lvl="1"/>
            <a:r>
              <a:rPr lang="en-US" sz="1800" dirty="0" smtClean="0"/>
              <a:t>Breakfast </a:t>
            </a:r>
            <a:r>
              <a:rPr lang="en-US" sz="1800" dirty="0"/>
              <a:t>meetings</a:t>
            </a:r>
          </a:p>
          <a:p>
            <a:pPr lvl="1"/>
            <a:endParaRPr lang="en-US" sz="1800" dirty="0"/>
          </a:p>
          <a:p>
            <a:endParaRPr lang="en-US" dirty="0" smtClean="0"/>
          </a:p>
          <a:p>
            <a:pPr lvl="3"/>
            <a:r>
              <a:rPr lang="en-US" dirty="0" smtClean="0"/>
              <a:t> </a:t>
            </a:r>
          </a:p>
        </p:txBody>
      </p:sp>
      <p:sp>
        <p:nvSpPr>
          <p:cNvPr id="3" name="Footer Placeholder 2"/>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21</a:t>
            </a:fld>
            <a:endParaRPr lang="en-US" sz="1400">
              <a:latin typeface="Myriad Pro" charset="0"/>
            </a:endParaRPr>
          </a:p>
        </p:txBody>
      </p:sp>
    </p:spTree>
    <p:extLst>
      <p:ext uri="{BB962C8B-B14F-4D97-AF65-F5344CB8AC3E}">
        <p14:creationId xmlns:p14="http://schemas.microsoft.com/office/powerpoint/2010/main" val="11458061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91319" y="312103"/>
            <a:ext cx="8652681" cy="767444"/>
          </a:xfrm>
        </p:spPr>
        <p:txBody>
          <a:bodyPr/>
          <a:lstStyle/>
          <a:p>
            <a:r>
              <a:rPr lang="en-US" dirty="0" smtClean="0"/>
              <a:t>Meetings/Tutorial Sessions Comments - </a:t>
            </a:r>
            <a:br>
              <a:rPr lang="en-US" dirty="0" smtClean="0"/>
            </a:br>
            <a:r>
              <a:rPr lang="en-US" dirty="0" smtClean="0"/>
              <a:t>Fellowship Program Participants (1)</a:t>
            </a:r>
          </a:p>
        </p:txBody>
      </p:sp>
      <p:sp>
        <p:nvSpPr>
          <p:cNvPr id="17411" name="Rectangle 3"/>
          <p:cNvSpPr>
            <a:spLocks noGrp="1" noChangeArrowheads="1"/>
          </p:cNvSpPr>
          <p:nvPr>
            <p:ph type="body" idx="1"/>
          </p:nvPr>
        </p:nvSpPr>
        <p:spPr>
          <a:xfrm>
            <a:off x="491319" y="1492863"/>
            <a:ext cx="8333386" cy="4716872"/>
          </a:xfrm>
        </p:spPr>
        <p:txBody>
          <a:bodyPr/>
          <a:lstStyle/>
          <a:p>
            <a:r>
              <a:rPr lang="en-US" sz="1800" dirty="0" smtClean="0"/>
              <a:t>Introduction </a:t>
            </a:r>
            <a:r>
              <a:rPr lang="en-US" sz="1800" dirty="0"/>
              <a:t>to IEEE 802</a:t>
            </a:r>
          </a:p>
          <a:p>
            <a:pPr lvl="1"/>
            <a:r>
              <a:rPr lang="en-US" dirty="0" smtClean="0"/>
              <a:t>“The </a:t>
            </a:r>
            <a:r>
              <a:rPr lang="en-US" dirty="0"/>
              <a:t>Product perspective can be augmented to technology perspective”</a:t>
            </a:r>
          </a:p>
          <a:p>
            <a:pPr lvl="1"/>
            <a:r>
              <a:rPr lang="en-US" dirty="0" smtClean="0"/>
              <a:t>“It </a:t>
            </a:r>
            <a:r>
              <a:rPr lang="en-US" dirty="0"/>
              <a:t>seemed a touch overwhelming. The initial session could be limited to the general overview and the tutorials for the others done each the day before it will hold its meetings.”</a:t>
            </a:r>
          </a:p>
          <a:p>
            <a:r>
              <a:rPr lang="en-US" sz="1800" dirty="0" smtClean="0"/>
              <a:t>IEEE-SA/IEEE </a:t>
            </a:r>
            <a:r>
              <a:rPr lang="en-US" sz="1800" dirty="0"/>
              <a:t>802 Standards Development Process Presentation</a:t>
            </a:r>
          </a:p>
          <a:p>
            <a:pPr lvl="1"/>
            <a:r>
              <a:rPr lang="en-US" dirty="0" smtClean="0"/>
              <a:t>“The </a:t>
            </a:r>
            <a:r>
              <a:rPr lang="en-US" dirty="0"/>
              <a:t>process was explained well but if differentiation of IEEE process compared to few others can be included”</a:t>
            </a:r>
          </a:p>
          <a:p>
            <a:r>
              <a:rPr lang="en-US" sz="1800" dirty="0" smtClean="0"/>
              <a:t>Impressions </a:t>
            </a:r>
            <a:r>
              <a:rPr lang="en-US" sz="1800" dirty="0"/>
              <a:t>of the IEEE 802.18 meeting</a:t>
            </a:r>
          </a:p>
          <a:p>
            <a:pPr lvl="1"/>
            <a:r>
              <a:rPr lang="en-US" dirty="0" smtClean="0"/>
              <a:t>“Global </a:t>
            </a:r>
            <a:r>
              <a:rPr lang="en-US" dirty="0"/>
              <a:t>perspective need to be emphasized”</a:t>
            </a:r>
          </a:p>
          <a:p>
            <a:r>
              <a:rPr lang="en-US" sz="1800" dirty="0" smtClean="0"/>
              <a:t>Presentation </a:t>
            </a:r>
            <a:r>
              <a:rPr lang="en-US" sz="1800" dirty="0"/>
              <a:t>on IEEE 802.11 – New Amendments</a:t>
            </a:r>
          </a:p>
          <a:p>
            <a:pPr lvl="1"/>
            <a:r>
              <a:rPr lang="en-US" dirty="0" smtClean="0"/>
              <a:t>“Excellent </a:t>
            </a:r>
            <a:r>
              <a:rPr lang="en-US" dirty="0"/>
              <a:t>presentation</a:t>
            </a:r>
            <a:r>
              <a:rPr lang="en-US" dirty="0" smtClean="0"/>
              <a:t>”</a:t>
            </a:r>
            <a:endParaRPr lang="en-US" dirty="0"/>
          </a:p>
          <a:p>
            <a:endParaRPr lang="en-US" dirty="0" smtClean="0"/>
          </a:p>
          <a:p>
            <a:pPr lvl="3"/>
            <a:r>
              <a:rPr lang="en-US" dirty="0" smtClean="0"/>
              <a:t> </a:t>
            </a:r>
          </a:p>
        </p:txBody>
      </p:sp>
      <p:sp>
        <p:nvSpPr>
          <p:cNvPr id="3" name="Footer Placeholder 2"/>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22</a:t>
            </a:fld>
            <a:endParaRPr lang="en-US" sz="1400">
              <a:latin typeface="Myriad Pro" charset="0"/>
            </a:endParaRPr>
          </a:p>
        </p:txBody>
      </p:sp>
    </p:spTree>
    <p:extLst>
      <p:ext uri="{BB962C8B-B14F-4D97-AF65-F5344CB8AC3E}">
        <p14:creationId xmlns:p14="http://schemas.microsoft.com/office/powerpoint/2010/main" val="1411214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91319" y="339399"/>
            <a:ext cx="8652681" cy="767444"/>
          </a:xfrm>
        </p:spPr>
        <p:txBody>
          <a:bodyPr/>
          <a:lstStyle/>
          <a:p>
            <a:r>
              <a:rPr lang="en-US" dirty="0"/>
              <a:t>Meetings/Tutorial Sessions Comments - </a:t>
            </a:r>
            <a:br>
              <a:rPr lang="en-US" dirty="0"/>
            </a:br>
            <a:r>
              <a:rPr lang="en-US" dirty="0"/>
              <a:t>Fellowship Program </a:t>
            </a:r>
            <a:r>
              <a:rPr lang="en-US" dirty="0" smtClean="0"/>
              <a:t>Participants (</a:t>
            </a:r>
            <a:r>
              <a:rPr lang="en-US" dirty="0"/>
              <a:t>2</a:t>
            </a:r>
            <a:r>
              <a:rPr lang="en-US" dirty="0" smtClean="0"/>
              <a:t>)</a:t>
            </a:r>
          </a:p>
        </p:txBody>
      </p:sp>
      <p:sp>
        <p:nvSpPr>
          <p:cNvPr id="17411" name="Rectangle 3"/>
          <p:cNvSpPr>
            <a:spLocks noGrp="1" noChangeArrowheads="1"/>
          </p:cNvSpPr>
          <p:nvPr>
            <p:ph type="body" idx="1"/>
          </p:nvPr>
        </p:nvSpPr>
        <p:spPr>
          <a:xfrm>
            <a:off x="491319" y="1547453"/>
            <a:ext cx="8333386" cy="4343400"/>
          </a:xfrm>
        </p:spPr>
        <p:txBody>
          <a:bodyPr/>
          <a:lstStyle/>
          <a:p>
            <a:r>
              <a:rPr lang="en-US" sz="1800" dirty="0" smtClean="0"/>
              <a:t>Tutorial </a:t>
            </a:r>
            <a:r>
              <a:rPr lang="en-US" sz="1800" dirty="0"/>
              <a:t>on TV Whitespace</a:t>
            </a:r>
          </a:p>
          <a:p>
            <a:pPr lvl="1"/>
            <a:r>
              <a:rPr lang="en-US" dirty="0" smtClean="0"/>
              <a:t>“Regulatory </a:t>
            </a:r>
            <a:r>
              <a:rPr lang="en-US" dirty="0"/>
              <a:t>hurdles and technology adoption issues may be focused”</a:t>
            </a:r>
          </a:p>
          <a:p>
            <a:r>
              <a:rPr lang="en-US" sz="1800" dirty="0" smtClean="0"/>
              <a:t>Impressions </a:t>
            </a:r>
            <a:r>
              <a:rPr lang="en-US" sz="1800" dirty="0"/>
              <a:t>of the Week</a:t>
            </a:r>
          </a:p>
          <a:p>
            <a:pPr lvl="1"/>
            <a:r>
              <a:rPr lang="en-US" dirty="0" smtClean="0"/>
              <a:t>“Extremely </a:t>
            </a:r>
            <a:r>
              <a:rPr lang="en-US" dirty="0"/>
              <a:t>impressive personalities with deep technical knowledge.”</a:t>
            </a:r>
          </a:p>
          <a:p>
            <a:r>
              <a:rPr lang="en-US" sz="1800" dirty="0" smtClean="0"/>
              <a:t>Breakfast Meetings</a:t>
            </a:r>
          </a:p>
          <a:p>
            <a:pPr lvl="1"/>
            <a:r>
              <a:rPr lang="en-US" dirty="0" smtClean="0"/>
              <a:t>“separate </a:t>
            </a:r>
            <a:r>
              <a:rPr lang="en-US" dirty="0"/>
              <a:t>meeting with few fellows more members will be </a:t>
            </a:r>
            <a:r>
              <a:rPr lang="en-US" dirty="0" smtClean="0"/>
              <a:t>useful”</a:t>
            </a:r>
            <a:endParaRPr lang="en-US" dirty="0"/>
          </a:p>
          <a:p>
            <a:pPr lvl="1"/>
            <a:endParaRPr lang="en-US" sz="1800" dirty="0"/>
          </a:p>
          <a:p>
            <a:endParaRPr lang="en-US" dirty="0" smtClean="0"/>
          </a:p>
          <a:p>
            <a:pPr lvl="3"/>
            <a:r>
              <a:rPr lang="en-US" dirty="0" smtClean="0"/>
              <a:t> </a:t>
            </a:r>
          </a:p>
        </p:txBody>
      </p:sp>
      <p:sp>
        <p:nvSpPr>
          <p:cNvPr id="3" name="Footer Placeholder 2"/>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23</a:t>
            </a:fld>
            <a:endParaRPr lang="en-US" sz="1400">
              <a:latin typeface="Myriad Pro" charset="0"/>
            </a:endParaRPr>
          </a:p>
        </p:txBody>
      </p:sp>
    </p:spTree>
    <p:extLst>
      <p:ext uri="{BB962C8B-B14F-4D97-AF65-F5344CB8AC3E}">
        <p14:creationId xmlns:p14="http://schemas.microsoft.com/office/powerpoint/2010/main" val="7855473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91319" y="93735"/>
            <a:ext cx="8652681" cy="767444"/>
          </a:xfrm>
        </p:spPr>
        <p:txBody>
          <a:bodyPr/>
          <a:lstStyle/>
          <a:p>
            <a:r>
              <a:rPr lang="en-US" dirty="0" smtClean="0"/>
              <a:t>IEEE 802 Presenters - Survey Results (1)</a:t>
            </a:r>
          </a:p>
        </p:txBody>
      </p:sp>
      <p:sp>
        <p:nvSpPr>
          <p:cNvPr id="17411" name="Rectangle 3"/>
          <p:cNvSpPr>
            <a:spLocks noGrp="1" noChangeArrowheads="1"/>
          </p:cNvSpPr>
          <p:nvPr>
            <p:ph type="body" idx="1"/>
          </p:nvPr>
        </p:nvSpPr>
        <p:spPr>
          <a:xfrm>
            <a:off x="491319" y="1301789"/>
            <a:ext cx="8333386" cy="4343400"/>
          </a:xfrm>
        </p:spPr>
        <p:txBody>
          <a:bodyPr/>
          <a:lstStyle/>
          <a:p>
            <a:r>
              <a:rPr lang="en-US" sz="2000" dirty="0"/>
              <a:t>How valuable did you find presenting at the IEEE-SA Fellowship Program</a:t>
            </a:r>
            <a:r>
              <a:rPr lang="en-US" sz="2000" dirty="0" smtClean="0"/>
              <a:t>?</a:t>
            </a:r>
          </a:p>
          <a:p>
            <a:pPr lvl="1"/>
            <a:r>
              <a:rPr lang="en-US" sz="1800" dirty="0"/>
              <a:t>Wide range of responses, from two (not valuable) to five (very valuable) with a WA of 3.50 (neutral</a:t>
            </a:r>
            <a:r>
              <a:rPr lang="en-US" sz="1800" dirty="0" smtClean="0"/>
              <a:t>)</a:t>
            </a:r>
          </a:p>
          <a:p>
            <a:pPr lvl="1"/>
            <a:r>
              <a:rPr lang="en-US" sz="1800" dirty="0"/>
              <a:t>3 respondents reported receiving specific questions about the presentation from the audience, either during or after the session; 1 did not receive specific questions</a:t>
            </a:r>
          </a:p>
          <a:p>
            <a:pPr lvl="1"/>
            <a:endParaRPr lang="en-US" sz="1800" dirty="0"/>
          </a:p>
          <a:p>
            <a:pPr lvl="1"/>
            <a:endParaRPr lang="en-US" sz="1800" dirty="0" smtClean="0"/>
          </a:p>
          <a:p>
            <a:endParaRPr lang="en-US" dirty="0" smtClean="0"/>
          </a:p>
          <a:p>
            <a:pPr lvl="3"/>
            <a:r>
              <a:rPr lang="en-US" dirty="0" smtClean="0"/>
              <a:t> </a:t>
            </a:r>
          </a:p>
        </p:txBody>
      </p:sp>
      <p:graphicFrame>
        <p:nvGraphicFramePr>
          <p:cNvPr id="6" name="Table 5"/>
          <p:cNvGraphicFramePr>
            <a:graphicFrameLocks noGrp="1"/>
          </p:cNvGraphicFramePr>
          <p:nvPr>
            <p:extLst>
              <p:ext uri="{D42A27DB-BD31-4B8C-83A1-F6EECF244321}">
                <p14:modId xmlns:p14="http://schemas.microsoft.com/office/powerpoint/2010/main" val="2024593084"/>
              </p:ext>
            </p:extLst>
          </p:nvPr>
        </p:nvGraphicFramePr>
        <p:xfrm>
          <a:off x="1100495" y="3945704"/>
          <a:ext cx="7115034" cy="1249680"/>
        </p:xfrm>
        <a:graphic>
          <a:graphicData uri="http://schemas.openxmlformats.org/drawingml/2006/table">
            <a:tbl>
              <a:tblPr firstRow="1" bandRow="1">
                <a:tableStyleId>{5C22544A-7EE6-4342-B048-85BDC9FD1C3A}</a:tableStyleId>
              </a:tblPr>
              <a:tblGrid>
                <a:gridCol w="1187925"/>
                <a:gridCol w="1610436"/>
                <a:gridCol w="914400"/>
                <a:gridCol w="996286"/>
                <a:gridCol w="976978"/>
                <a:gridCol w="1429009"/>
              </a:tblGrid>
              <a:tr h="677460">
                <a:tc>
                  <a:txBody>
                    <a:bodyPr/>
                    <a:lstStyle/>
                    <a:p>
                      <a:endParaRPr lang="en-US" sz="1400" dirty="0"/>
                    </a:p>
                  </a:txBody>
                  <a:tcPr/>
                </a:tc>
                <a:tc>
                  <a:txBody>
                    <a:bodyPr/>
                    <a:lstStyle/>
                    <a:p>
                      <a:pPr algn="ctr"/>
                      <a:r>
                        <a:rPr lang="en-US" sz="1400" dirty="0" smtClean="0"/>
                        <a:t>Not Valuable</a:t>
                      </a:r>
                      <a:endParaRPr lang="en-US" sz="1400" baseline="0" dirty="0" smtClean="0"/>
                    </a:p>
                    <a:p>
                      <a:pPr algn="ctr"/>
                      <a:r>
                        <a:rPr lang="en-US" sz="1400" baseline="0" dirty="0" smtClean="0"/>
                        <a:t>at All</a:t>
                      </a:r>
                    </a:p>
                    <a:p>
                      <a:pPr algn="ctr"/>
                      <a:r>
                        <a:rPr lang="en-US" sz="1400" baseline="0" dirty="0" smtClean="0"/>
                        <a:t>1</a:t>
                      </a:r>
                      <a:endParaRPr lang="en-US" sz="1400" dirty="0"/>
                    </a:p>
                  </a:txBody>
                  <a:tcPr/>
                </a:tc>
                <a:tc>
                  <a:txBody>
                    <a:bodyPr/>
                    <a:lstStyle/>
                    <a:p>
                      <a:pPr algn="ctr"/>
                      <a:endParaRPr lang="en-US" sz="1400" dirty="0" smtClean="0"/>
                    </a:p>
                    <a:p>
                      <a:pPr algn="ctr"/>
                      <a:endParaRPr lang="en-US" sz="1400" dirty="0" smtClean="0"/>
                    </a:p>
                    <a:p>
                      <a:pPr algn="ctr"/>
                      <a:r>
                        <a:rPr lang="en-US" sz="1400" dirty="0" smtClean="0"/>
                        <a:t>2</a:t>
                      </a:r>
                      <a:endParaRPr lang="en-US" sz="1400" dirty="0"/>
                    </a:p>
                  </a:txBody>
                  <a:tcPr/>
                </a:tc>
                <a:tc>
                  <a:txBody>
                    <a:bodyPr/>
                    <a:lstStyle/>
                    <a:p>
                      <a:pPr algn="ctr"/>
                      <a:endParaRPr lang="en-US" sz="1400" dirty="0" smtClean="0"/>
                    </a:p>
                    <a:p>
                      <a:pPr algn="ctr"/>
                      <a:endParaRPr lang="en-US" sz="1400" dirty="0" smtClean="0"/>
                    </a:p>
                    <a:p>
                      <a:pPr algn="ctr"/>
                      <a:r>
                        <a:rPr lang="en-US" sz="1400" dirty="0" smtClean="0"/>
                        <a:t>3</a:t>
                      </a:r>
                      <a:endParaRPr lang="en-US" sz="1400" dirty="0"/>
                    </a:p>
                  </a:txBody>
                  <a:tcPr/>
                </a:tc>
                <a:tc>
                  <a:txBody>
                    <a:bodyPr/>
                    <a:lstStyle/>
                    <a:p>
                      <a:pPr algn="ctr"/>
                      <a:endParaRPr lang="en-US" sz="1400" dirty="0" smtClean="0"/>
                    </a:p>
                    <a:p>
                      <a:pPr algn="ctr"/>
                      <a:endParaRPr lang="en-US" sz="1400" dirty="0" smtClean="0"/>
                    </a:p>
                    <a:p>
                      <a:pPr algn="ctr"/>
                      <a:r>
                        <a:rPr lang="en-US" sz="1400" dirty="0" smtClean="0"/>
                        <a:t>4</a:t>
                      </a:r>
                      <a:endParaRPr lang="en-US" sz="1400" dirty="0"/>
                    </a:p>
                  </a:txBody>
                  <a:tcPr/>
                </a:tc>
                <a:tc>
                  <a:txBody>
                    <a:bodyPr/>
                    <a:lstStyle/>
                    <a:p>
                      <a:pPr algn="ctr"/>
                      <a:r>
                        <a:rPr lang="en-US" sz="1400" dirty="0" smtClean="0"/>
                        <a:t>Very</a:t>
                      </a:r>
                      <a:r>
                        <a:rPr lang="en-US" sz="1400" baseline="0" dirty="0" smtClean="0"/>
                        <a:t> Valuable</a:t>
                      </a:r>
                    </a:p>
                    <a:p>
                      <a:pPr algn="ctr"/>
                      <a:r>
                        <a:rPr lang="en-US" sz="1400" baseline="0" dirty="0" smtClean="0"/>
                        <a:t>5</a:t>
                      </a:r>
                      <a:endParaRPr lang="en-US" sz="1400" dirty="0"/>
                    </a:p>
                  </a:txBody>
                  <a:tcPr/>
                </a:tc>
              </a:tr>
              <a:tr h="370840">
                <a:tc>
                  <a:txBody>
                    <a:bodyPr/>
                    <a:lstStyle/>
                    <a:p>
                      <a:r>
                        <a:rPr lang="en-US" sz="1400" dirty="0" smtClean="0"/>
                        <a:t># of </a:t>
                      </a:r>
                    </a:p>
                    <a:p>
                      <a:r>
                        <a:rPr lang="en-US" sz="1400" dirty="0" smtClean="0"/>
                        <a:t>Responses</a:t>
                      </a:r>
                      <a:endParaRPr lang="en-US" sz="1400" dirty="0"/>
                    </a:p>
                  </a:txBody>
                  <a:tcPr/>
                </a:tc>
                <a:tc>
                  <a:txBody>
                    <a:bodyPr/>
                    <a:lstStyle/>
                    <a:p>
                      <a:pPr algn="ctr"/>
                      <a:r>
                        <a:rPr lang="en-US" sz="1400" dirty="0" smtClean="0"/>
                        <a:t>0</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r>
            </a:tbl>
          </a:graphicData>
        </a:graphic>
      </p:graphicFrame>
      <p:sp>
        <p:nvSpPr>
          <p:cNvPr id="2" name="Footer Placeholder 1"/>
          <p:cNvSpPr>
            <a:spLocks noGrp="1"/>
          </p:cNvSpPr>
          <p:nvPr>
            <p:ph type="ftr" sz="quarter" idx="11"/>
          </p:nvPr>
        </p:nvSpPr>
        <p:spPr/>
        <p:txBody>
          <a:bodyPr/>
          <a:lstStyle/>
          <a:p>
            <a:pPr>
              <a:defRPr/>
            </a:pPr>
            <a:r>
              <a:rPr lang="mr-IN" smtClean="0"/>
              <a:t>ec-17-0179-00-00EC</a:t>
            </a:r>
            <a:endParaRPr lang="en-US"/>
          </a:p>
        </p:txBody>
      </p:sp>
      <p:sp>
        <p:nvSpPr>
          <p:cNvPr id="3" name="Slide Number Placeholder 2"/>
          <p:cNvSpPr>
            <a:spLocks noGrp="1"/>
          </p:cNvSpPr>
          <p:nvPr>
            <p:ph type="sldNum" sz="quarter" idx="12"/>
          </p:nvPr>
        </p:nvSpPr>
        <p:spPr/>
        <p:txBody>
          <a:bodyPr/>
          <a:lstStyle/>
          <a:p>
            <a:pPr>
              <a:defRPr/>
            </a:pPr>
            <a:fld id="{6CFC1F96-5ED1-41A0-BC5E-E0FC0B2B84E1}" type="slidenum">
              <a:rPr lang="en-US" smtClean="0"/>
              <a:pPr>
                <a:defRPr/>
              </a:pPr>
              <a:t>24</a:t>
            </a:fld>
            <a:endParaRPr lang="en-US" sz="1400">
              <a:latin typeface="Myriad Pro" charset="0"/>
            </a:endParaRPr>
          </a:p>
        </p:txBody>
      </p:sp>
    </p:spTree>
    <p:extLst>
      <p:ext uri="{BB962C8B-B14F-4D97-AF65-F5344CB8AC3E}">
        <p14:creationId xmlns:p14="http://schemas.microsoft.com/office/powerpoint/2010/main" val="13824319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91319" y="339399"/>
            <a:ext cx="8652681" cy="767444"/>
          </a:xfrm>
        </p:spPr>
        <p:txBody>
          <a:bodyPr/>
          <a:lstStyle/>
          <a:p>
            <a:r>
              <a:rPr lang="en-US" dirty="0" smtClean="0"/>
              <a:t>IEEE 802 Presenters - Survey Results (2)</a:t>
            </a:r>
          </a:p>
        </p:txBody>
      </p:sp>
      <p:sp>
        <p:nvSpPr>
          <p:cNvPr id="17411" name="Rectangle 3"/>
          <p:cNvSpPr>
            <a:spLocks noGrp="1" noChangeArrowheads="1"/>
          </p:cNvSpPr>
          <p:nvPr>
            <p:ph type="body" idx="1"/>
          </p:nvPr>
        </p:nvSpPr>
        <p:spPr>
          <a:xfrm>
            <a:off x="491319" y="1547453"/>
            <a:ext cx="8333386" cy="4343400"/>
          </a:xfrm>
        </p:spPr>
        <p:txBody>
          <a:bodyPr/>
          <a:lstStyle/>
          <a:p>
            <a:r>
              <a:rPr lang="en-US" sz="2000" dirty="0" smtClean="0"/>
              <a:t>Please explain </a:t>
            </a:r>
            <a:r>
              <a:rPr lang="en-US" sz="2000" dirty="0"/>
              <a:t>your response</a:t>
            </a:r>
          </a:p>
          <a:p>
            <a:pPr lvl="1"/>
            <a:r>
              <a:rPr lang="en-US" sz="1800" dirty="0"/>
              <a:t>“Presentation for educational purposes”</a:t>
            </a:r>
          </a:p>
          <a:p>
            <a:pPr lvl="1"/>
            <a:r>
              <a:rPr lang="en-US" sz="1800" dirty="0"/>
              <a:t>“We believe that the white space technology </a:t>
            </a:r>
            <a:r>
              <a:rPr lang="en-US" sz="1800" dirty="0" smtClean="0"/>
              <a:t>and </a:t>
            </a:r>
            <a:r>
              <a:rPr lang="en-US" sz="1800" dirty="0"/>
              <a:t>the IEEE Standards supporting this, can </a:t>
            </a:r>
            <a:r>
              <a:rPr lang="en-US" sz="1800" dirty="0" smtClean="0"/>
              <a:t>help </a:t>
            </a:r>
            <a:r>
              <a:rPr lang="en-US" sz="1800" dirty="0"/>
              <a:t>alleviate the digital divide that exists today </a:t>
            </a:r>
            <a:r>
              <a:rPr lang="en-US" sz="1800" dirty="0" smtClean="0"/>
              <a:t>in </a:t>
            </a:r>
            <a:r>
              <a:rPr lang="en-US" sz="1800" dirty="0"/>
              <a:t>many parts of the world. The presentation </a:t>
            </a:r>
            <a:r>
              <a:rPr lang="en-US" sz="1800" dirty="0" err="1" smtClean="0"/>
              <a:t>waswell</a:t>
            </a:r>
            <a:r>
              <a:rPr lang="en-US" sz="1800" dirty="0" smtClean="0"/>
              <a:t> </a:t>
            </a:r>
            <a:r>
              <a:rPr lang="en-US" sz="1800" dirty="0"/>
              <a:t>received by IEEE SA Fellows. Many of them </a:t>
            </a:r>
            <a:r>
              <a:rPr lang="en-US" sz="1800" dirty="0" smtClean="0"/>
              <a:t>were </a:t>
            </a:r>
            <a:r>
              <a:rPr lang="en-US" sz="1800" dirty="0"/>
              <a:t>from Africa. Later, the IEEE SA Fellow from Senegal </a:t>
            </a:r>
            <a:r>
              <a:rPr lang="en-US" sz="1800" dirty="0" smtClean="0"/>
              <a:t>requested </a:t>
            </a:r>
            <a:r>
              <a:rPr lang="en-US" sz="1800" dirty="0"/>
              <a:t>that I attend the African Telecommunications Union meeting and make this presentation there. He facilitated the speaking slot at the ATU meeting in Senegal that was held from September 11th to 15th, 2017. The presentation was very well received and has resulted in contacts from other African countries who are interested in this technology.”</a:t>
            </a:r>
          </a:p>
          <a:p>
            <a:pPr lvl="1"/>
            <a:r>
              <a:rPr lang="en-US" sz="1800" dirty="0" smtClean="0"/>
              <a:t>“</a:t>
            </a:r>
            <a:r>
              <a:rPr lang="en-US" sz="1800" dirty="0"/>
              <a:t>It's always good to talk to new people and understand their perspective.”</a:t>
            </a:r>
          </a:p>
          <a:p>
            <a:pPr lvl="3"/>
            <a:r>
              <a:rPr lang="en-US" dirty="0" smtClean="0"/>
              <a:t> </a:t>
            </a:r>
          </a:p>
        </p:txBody>
      </p:sp>
      <p:sp>
        <p:nvSpPr>
          <p:cNvPr id="3" name="Footer Placeholder 2"/>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25</a:t>
            </a:fld>
            <a:endParaRPr lang="en-US" sz="1400">
              <a:latin typeface="Myriad Pro" charset="0"/>
            </a:endParaRPr>
          </a:p>
        </p:txBody>
      </p:sp>
    </p:spTree>
    <p:extLst>
      <p:ext uri="{BB962C8B-B14F-4D97-AF65-F5344CB8AC3E}">
        <p14:creationId xmlns:p14="http://schemas.microsoft.com/office/powerpoint/2010/main" val="1154977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134678"/>
            <a:ext cx="8073736" cy="767444"/>
          </a:xfrm>
        </p:spPr>
        <p:txBody>
          <a:bodyPr/>
          <a:lstStyle/>
          <a:p>
            <a:r>
              <a:rPr lang="en-US" dirty="0" smtClean="0"/>
              <a:t>Overall Survey Results </a:t>
            </a:r>
            <a:r>
              <a:rPr lang="mr-IN" dirty="0" smtClean="0"/>
              <a:t>–</a:t>
            </a:r>
            <a:r>
              <a:rPr lang="en-US" dirty="0" smtClean="0"/>
              <a:t> Both Surveys</a:t>
            </a:r>
          </a:p>
        </p:txBody>
      </p:sp>
      <p:sp>
        <p:nvSpPr>
          <p:cNvPr id="17411" name="Rectangle 3"/>
          <p:cNvSpPr>
            <a:spLocks noGrp="1" noChangeArrowheads="1"/>
          </p:cNvSpPr>
          <p:nvPr>
            <p:ph type="body" idx="1"/>
          </p:nvPr>
        </p:nvSpPr>
        <p:spPr>
          <a:xfrm>
            <a:off x="685800" y="1233548"/>
            <a:ext cx="7772400" cy="4343400"/>
          </a:xfrm>
        </p:spPr>
        <p:txBody>
          <a:bodyPr/>
          <a:lstStyle/>
          <a:p>
            <a:r>
              <a:rPr lang="en-US" sz="1800" dirty="0" smtClean="0"/>
              <a:t>Program satisfaction</a:t>
            </a:r>
          </a:p>
          <a:p>
            <a:pPr lvl="1"/>
            <a:r>
              <a:rPr lang="en-US" dirty="0" smtClean="0">
                <a:latin typeface="Verdana" charset="0"/>
                <a:ea typeface="Verdana" charset="0"/>
                <a:cs typeface="Verdana" charset="0"/>
              </a:rPr>
              <a:t>Fellowship Program Participants were satisfied with the program (Average - 4.67)</a:t>
            </a:r>
          </a:p>
          <a:p>
            <a:pPr lvl="1"/>
            <a:r>
              <a:rPr lang="en-US" dirty="0" smtClean="0">
                <a:latin typeface="Verdana" charset="0"/>
                <a:ea typeface="Verdana" charset="0"/>
                <a:cs typeface="Verdana" charset="0"/>
              </a:rPr>
              <a:t>IEEE 802 Participants were satisfied with the program (Average </a:t>
            </a:r>
            <a:r>
              <a:rPr lang="mr-IN" dirty="0" smtClean="0">
                <a:latin typeface="Verdana" charset="0"/>
                <a:ea typeface="Verdana" charset="0"/>
                <a:cs typeface="Verdana" charset="0"/>
              </a:rPr>
              <a:t>–</a:t>
            </a:r>
            <a:r>
              <a:rPr lang="en-US" dirty="0" smtClean="0">
                <a:latin typeface="Verdana" charset="0"/>
                <a:ea typeface="Verdana" charset="0"/>
                <a:cs typeface="Verdana" charset="0"/>
              </a:rPr>
              <a:t> 4.00)</a:t>
            </a:r>
          </a:p>
          <a:p>
            <a:pPr lvl="2"/>
            <a:r>
              <a:rPr lang="en-US" dirty="0" smtClean="0"/>
              <a:t>“</a:t>
            </a:r>
            <a:r>
              <a:rPr lang="en-US" dirty="0"/>
              <a:t>Very relevant to the IEEE 802. We need to keep these users engaged and make them understand all the great things that we do.”</a:t>
            </a:r>
          </a:p>
          <a:p>
            <a:pPr lvl="2"/>
            <a:r>
              <a:rPr lang="en-US" dirty="0" smtClean="0"/>
              <a:t>“</a:t>
            </a:r>
            <a:r>
              <a:rPr lang="en-US" dirty="0"/>
              <a:t>I think it is fine.”</a:t>
            </a:r>
          </a:p>
          <a:p>
            <a:pPr lvl="2"/>
            <a:r>
              <a:rPr lang="en-US" dirty="0" smtClean="0"/>
              <a:t>“</a:t>
            </a:r>
            <a:r>
              <a:rPr lang="en-US" dirty="0"/>
              <a:t>We can always do better. I think the number of fellows should be increased, and if necessary run it less frequently</a:t>
            </a:r>
            <a:r>
              <a:rPr lang="en-US" dirty="0" smtClean="0"/>
              <a:t>.”</a:t>
            </a:r>
          </a:p>
          <a:p>
            <a:r>
              <a:rPr lang="en-US" sz="1800" dirty="0" smtClean="0"/>
              <a:t>Suggestions for Improvement</a:t>
            </a:r>
          </a:p>
          <a:p>
            <a:pPr lvl="1"/>
            <a:r>
              <a:rPr lang="en-US" dirty="0"/>
              <a:t>“More relax and social events, it's good work”</a:t>
            </a:r>
          </a:p>
          <a:p>
            <a:pPr lvl="1"/>
            <a:r>
              <a:rPr lang="en-US" dirty="0"/>
              <a:t>“A precursor to the activities of </a:t>
            </a:r>
            <a:r>
              <a:rPr lang="en-US" dirty="0" smtClean="0"/>
              <a:t>working </a:t>
            </a:r>
            <a:r>
              <a:rPr lang="en-US" dirty="0"/>
              <a:t>groups can be provided before participation in the WG”</a:t>
            </a:r>
          </a:p>
          <a:p>
            <a:pPr lvl="2"/>
            <a:r>
              <a:rPr lang="en-US" dirty="0"/>
              <a:t>It will be highly recommended that Fellowship Program Participants review this information prior to attending IEEE 802</a:t>
            </a:r>
          </a:p>
          <a:p>
            <a:pPr lvl="1"/>
            <a:r>
              <a:rPr lang="en-US" dirty="0"/>
              <a:t>“I am really happy with the program. No suggestions at this time. Please keep it up.”</a:t>
            </a:r>
          </a:p>
          <a:p>
            <a:pPr lvl="1"/>
            <a:endParaRPr lang="en-US" sz="1800" dirty="0" smtClean="0"/>
          </a:p>
          <a:p>
            <a:pPr lvl="1"/>
            <a:endParaRPr lang="en-US" sz="1800" dirty="0"/>
          </a:p>
          <a:p>
            <a:pPr lvl="2"/>
            <a:endParaRPr lang="en-US" dirty="0"/>
          </a:p>
          <a:p>
            <a:endParaRPr lang="en-US" dirty="0" smtClean="0"/>
          </a:p>
          <a:p>
            <a:pPr lvl="3"/>
            <a:r>
              <a:rPr lang="en-US" dirty="0" smtClean="0"/>
              <a:t> </a:t>
            </a:r>
          </a:p>
        </p:txBody>
      </p:sp>
      <p:sp>
        <p:nvSpPr>
          <p:cNvPr id="3" name="Footer Placeholder 2"/>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3</a:t>
            </a:fld>
            <a:endParaRPr lang="en-US" sz="1400">
              <a:latin typeface="Myriad Pro" charset="0"/>
            </a:endParaRPr>
          </a:p>
        </p:txBody>
      </p:sp>
    </p:spTree>
    <p:extLst>
      <p:ext uri="{BB962C8B-B14F-4D97-AF65-F5344CB8AC3E}">
        <p14:creationId xmlns:p14="http://schemas.microsoft.com/office/powerpoint/2010/main" val="296761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type="title"/>
          </p:nvPr>
        </p:nvSpPr>
        <p:spPr>
          <a:xfrm>
            <a:off x="846161" y="2603268"/>
            <a:ext cx="7670041" cy="767444"/>
          </a:xfrm>
        </p:spPr>
        <p:txBody>
          <a:bodyPr/>
          <a:lstStyle/>
          <a:p>
            <a:pPr algn="ctr" eaLnBrk="1" hangingPunct="1"/>
            <a:r>
              <a:rPr lang="en-US" dirty="0" smtClean="0"/>
              <a:t>Fellowship Program Participants - </a:t>
            </a:r>
            <a:br>
              <a:rPr lang="en-US" dirty="0" smtClean="0"/>
            </a:br>
            <a:r>
              <a:rPr lang="en-US" dirty="0" smtClean="0"/>
              <a:t>Survey Results</a:t>
            </a:r>
          </a:p>
        </p:txBody>
      </p:sp>
      <p:sp>
        <p:nvSpPr>
          <p:cNvPr id="2" name="Footer Placeholder 1"/>
          <p:cNvSpPr>
            <a:spLocks noGrp="1"/>
          </p:cNvSpPr>
          <p:nvPr>
            <p:ph type="ftr" sz="quarter" idx="11"/>
          </p:nvPr>
        </p:nvSpPr>
        <p:spPr/>
        <p:txBody>
          <a:bodyPr/>
          <a:lstStyle/>
          <a:p>
            <a:pPr>
              <a:defRPr/>
            </a:pPr>
            <a:r>
              <a:rPr lang="mr-IN" smtClean="0"/>
              <a:t>ec-17-0179-00-00EC</a:t>
            </a:r>
            <a:endParaRPr lang="en-US"/>
          </a:p>
        </p:txBody>
      </p:sp>
      <p:sp>
        <p:nvSpPr>
          <p:cNvPr id="4" name="Slide Number Placeholder 3"/>
          <p:cNvSpPr>
            <a:spLocks noGrp="1"/>
          </p:cNvSpPr>
          <p:nvPr>
            <p:ph type="sldNum" sz="quarter" idx="12"/>
          </p:nvPr>
        </p:nvSpPr>
        <p:spPr/>
        <p:txBody>
          <a:bodyPr/>
          <a:lstStyle/>
          <a:p>
            <a:pPr>
              <a:defRPr/>
            </a:pPr>
            <a:fld id="{6CFC1F96-5ED1-41A0-BC5E-E0FC0B2B84E1}" type="slidenum">
              <a:rPr lang="en-US" smtClean="0"/>
              <a:pPr>
                <a:defRPr/>
              </a:pPr>
              <a:t>4</a:t>
            </a:fld>
            <a:endParaRPr lang="en-US" sz="1400">
              <a:latin typeface="Myriad Pro" charset="0"/>
            </a:endParaRPr>
          </a:p>
        </p:txBody>
      </p:sp>
    </p:spTree>
    <p:extLst>
      <p:ext uri="{BB962C8B-B14F-4D97-AF65-F5344CB8AC3E}">
        <p14:creationId xmlns:p14="http://schemas.microsoft.com/office/powerpoint/2010/main" val="437898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53046"/>
            <a:ext cx="8073736" cy="767444"/>
          </a:xfrm>
        </p:spPr>
        <p:txBody>
          <a:bodyPr/>
          <a:lstStyle/>
          <a:p>
            <a:r>
              <a:rPr lang="en-US" dirty="0" smtClean="0"/>
              <a:t>Impact on Work</a:t>
            </a:r>
          </a:p>
        </p:txBody>
      </p:sp>
      <p:sp>
        <p:nvSpPr>
          <p:cNvPr id="17411" name="Rectangle 3"/>
          <p:cNvSpPr>
            <a:spLocks noGrp="1" noChangeArrowheads="1"/>
          </p:cNvSpPr>
          <p:nvPr>
            <p:ph type="body" idx="1"/>
          </p:nvPr>
        </p:nvSpPr>
        <p:spPr>
          <a:xfrm>
            <a:off x="685800" y="1451916"/>
            <a:ext cx="7772400" cy="4343400"/>
          </a:xfrm>
        </p:spPr>
        <p:txBody>
          <a:bodyPr/>
          <a:lstStyle/>
          <a:p>
            <a:r>
              <a:rPr lang="en-US" sz="2000" dirty="0" smtClean="0"/>
              <a:t>All </a:t>
            </a:r>
            <a:r>
              <a:rPr lang="en-US" sz="2000" dirty="0"/>
              <a:t>Fellows responded that the tutorial sessions will have a positive impact on their </a:t>
            </a:r>
            <a:r>
              <a:rPr lang="en-US" sz="2000" dirty="0" smtClean="0"/>
              <a:t>work</a:t>
            </a:r>
            <a:endParaRPr lang="en-US" sz="1800" dirty="0" smtClean="0"/>
          </a:p>
          <a:p>
            <a:pPr lvl="1"/>
            <a:r>
              <a:rPr lang="en-US" sz="1400" dirty="0" smtClean="0"/>
              <a:t>“</a:t>
            </a:r>
            <a:r>
              <a:rPr lang="en-US" sz="1400" dirty="0"/>
              <a:t>Participation in this program helped me to enrich my knowledge in the sector of telecommunications/ICT and particularly with regard to the development of the standards. Understand how specialists work to produce standards graces which we use technology was particularly important to me as setting upper and senior level of the Ministry of telecommunications/ICT.”</a:t>
            </a:r>
          </a:p>
          <a:p>
            <a:pPr lvl="1"/>
            <a:r>
              <a:rPr lang="en-US" sz="1400" dirty="0" smtClean="0"/>
              <a:t>“</a:t>
            </a:r>
            <a:r>
              <a:rPr lang="en-US" sz="1400" dirty="0"/>
              <a:t>Understanding IEEE standardization mean better management of regulatory task and decision making”</a:t>
            </a:r>
          </a:p>
          <a:p>
            <a:pPr lvl="1"/>
            <a:r>
              <a:rPr lang="en-US" sz="1400" dirty="0" smtClean="0"/>
              <a:t>“</a:t>
            </a:r>
            <a:r>
              <a:rPr lang="en-US" sz="1400" dirty="0"/>
              <a:t>The future technologies like light communication and 802.11 ax and 5 G co existence are significant takeaways”</a:t>
            </a:r>
          </a:p>
          <a:p>
            <a:pPr lvl="1"/>
            <a:r>
              <a:rPr lang="en-US" sz="1400" dirty="0" smtClean="0"/>
              <a:t>“</a:t>
            </a:r>
            <a:r>
              <a:rPr lang="en-US" sz="1400" dirty="0"/>
              <a:t>I got a better perspective and appreciation of the 802 standards with an awakening to other 802 standards of relevance to my work. I derived a better understanding of the standards that will facilitate my use of them. I also got an insight into the IEEE 802 working groups.”</a:t>
            </a:r>
          </a:p>
          <a:p>
            <a:pPr lvl="1"/>
            <a:endParaRPr lang="en-US" sz="1800" dirty="0"/>
          </a:p>
          <a:p>
            <a:endParaRPr lang="en-US" dirty="0" smtClean="0"/>
          </a:p>
          <a:p>
            <a:pPr lvl="3"/>
            <a:r>
              <a:rPr lang="en-US" dirty="0" smtClean="0"/>
              <a:t> </a:t>
            </a:r>
          </a:p>
        </p:txBody>
      </p:sp>
      <p:sp>
        <p:nvSpPr>
          <p:cNvPr id="3" name="Footer Placeholder 2"/>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5</a:t>
            </a:fld>
            <a:endParaRPr lang="en-US" sz="1400">
              <a:latin typeface="Myriad Pro" charset="0"/>
            </a:endParaRPr>
          </a:p>
        </p:txBody>
      </p:sp>
    </p:spTree>
    <p:extLst>
      <p:ext uri="{BB962C8B-B14F-4D97-AF65-F5344CB8AC3E}">
        <p14:creationId xmlns:p14="http://schemas.microsoft.com/office/powerpoint/2010/main" val="13457350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685800" y="1451916"/>
            <a:ext cx="7772400" cy="4343400"/>
          </a:xfrm>
        </p:spPr>
        <p:txBody>
          <a:bodyPr/>
          <a:lstStyle/>
          <a:p>
            <a:r>
              <a:rPr lang="en-US" dirty="0"/>
              <a:t>Prior to the event, the Fellowship program participants expectations were </a:t>
            </a:r>
            <a:r>
              <a:rPr lang="en-US" dirty="0" smtClean="0"/>
              <a:t>to:</a:t>
            </a:r>
          </a:p>
          <a:p>
            <a:pPr lvl="1"/>
            <a:r>
              <a:rPr lang="en-US" sz="1400" dirty="0" smtClean="0"/>
              <a:t>“</a:t>
            </a:r>
            <a:r>
              <a:rPr lang="en-US" sz="1400" dirty="0"/>
              <a:t>Understand the process of standards development: the Organization of the IEEE, the terms of membership, its rules and methods of work, it's the process of standards development”</a:t>
            </a:r>
          </a:p>
          <a:p>
            <a:pPr lvl="1"/>
            <a:r>
              <a:rPr lang="en-US" sz="1400" dirty="0" smtClean="0"/>
              <a:t>“</a:t>
            </a:r>
            <a:r>
              <a:rPr lang="en-US" sz="1400" dirty="0"/>
              <a:t>Better understand IEEE Standards”</a:t>
            </a:r>
          </a:p>
          <a:p>
            <a:pPr lvl="1"/>
            <a:r>
              <a:rPr lang="en-US" sz="1400" dirty="0" smtClean="0"/>
              <a:t>“</a:t>
            </a:r>
            <a:r>
              <a:rPr lang="en-US" sz="1400" dirty="0"/>
              <a:t>I was looking for deeper technical understanding of upcoming technologies”</a:t>
            </a:r>
          </a:p>
          <a:p>
            <a:pPr lvl="1"/>
            <a:r>
              <a:rPr lang="en-US" sz="1400" dirty="0" smtClean="0"/>
              <a:t>“</a:t>
            </a:r>
            <a:r>
              <a:rPr lang="en-US" sz="1400" dirty="0"/>
              <a:t>exposure and understanding of the IEEE 802 working groups.”</a:t>
            </a:r>
          </a:p>
          <a:p>
            <a:r>
              <a:rPr lang="en-US" dirty="0"/>
              <a:t>Post-event, the Fellowship Program Participants stated that their goals were achieved</a:t>
            </a:r>
            <a:r>
              <a:rPr lang="en-US" dirty="0" smtClean="0"/>
              <a:t>:</a:t>
            </a:r>
          </a:p>
          <a:p>
            <a:pPr lvl="1"/>
            <a:r>
              <a:rPr lang="en-US" sz="1400" dirty="0" smtClean="0"/>
              <a:t>“</a:t>
            </a:r>
            <a:r>
              <a:rPr lang="en-US" sz="1400" dirty="0"/>
              <a:t>Tutorial meetings, meetings of the working groups, discussions with officials and members of the IEEE have allowed us to achieve our objectives.”</a:t>
            </a:r>
          </a:p>
          <a:p>
            <a:pPr lvl="1"/>
            <a:r>
              <a:rPr lang="en-US" sz="1400" dirty="0" smtClean="0"/>
              <a:t>“</a:t>
            </a:r>
            <a:r>
              <a:rPr lang="en-US" sz="1400" dirty="0"/>
              <a:t>To make our strategical decision pertinent”</a:t>
            </a:r>
          </a:p>
          <a:p>
            <a:pPr lvl="1"/>
            <a:r>
              <a:rPr lang="en-US" sz="1400" dirty="0" smtClean="0"/>
              <a:t>“</a:t>
            </a:r>
            <a:r>
              <a:rPr lang="en-US" sz="1400" dirty="0"/>
              <a:t>It helped to some extent to learn about latest in technology but there was great learning about the democratic process and open negotiations in the process of consensus creation.”</a:t>
            </a:r>
          </a:p>
          <a:p>
            <a:pPr lvl="1"/>
            <a:r>
              <a:rPr lang="en-US" sz="1400" dirty="0" smtClean="0"/>
              <a:t>“</a:t>
            </a:r>
            <a:r>
              <a:rPr lang="en-US" sz="1400" dirty="0"/>
              <a:t>I had a very wrong perspective of the IEEE community and negligible understanding of the 802 working groups.”</a:t>
            </a:r>
          </a:p>
          <a:p>
            <a:pPr lvl="1"/>
            <a:endParaRPr lang="en-US" sz="1800" dirty="0"/>
          </a:p>
          <a:p>
            <a:endParaRPr lang="en-US" dirty="0" smtClean="0"/>
          </a:p>
          <a:p>
            <a:pPr lvl="3"/>
            <a:r>
              <a:rPr lang="en-US" dirty="0" smtClean="0"/>
              <a:t> </a:t>
            </a:r>
          </a:p>
        </p:txBody>
      </p:sp>
      <p:sp>
        <p:nvSpPr>
          <p:cNvPr id="7" name="Rectangle 2"/>
          <p:cNvSpPr>
            <a:spLocks noGrp="1" noChangeArrowheads="1"/>
          </p:cNvSpPr>
          <p:nvPr>
            <p:ph type="title"/>
          </p:nvPr>
        </p:nvSpPr>
        <p:spPr>
          <a:xfrm>
            <a:off x="685800" y="353046"/>
            <a:ext cx="8073736" cy="767444"/>
          </a:xfrm>
        </p:spPr>
        <p:txBody>
          <a:bodyPr/>
          <a:lstStyle/>
          <a:p>
            <a:r>
              <a:rPr lang="en-US" dirty="0" smtClean="0"/>
              <a:t>Participant Goals and Results</a:t>
            </a:r>
          </a:p>
        </p:txBody>
      </p:sp>
      <p:sp>
        <p:nvSpPr>
          <p:cNvPr id="3" name="Footer Placeholder 2"/>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6</a:t>
            </a:fld>
            <a:endParaRPr lang="en-US" sz="1400">
              <a:latin typeface="Myriad Pro" charset="0"/>
            </a:endParaRPr>
          </a:p>
        </p:txBody>
      </p:sp>
    </p:spTree>
    <p:extLst>
      <p:ext uri="{BB962C8B-B14F-4D97-AF65-F5344CB8AC3E}">
        <p14:creationId xmlns:p14="http://schemas.microsoft.com/office/powerpoint/2010/main" val="10217092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685800" y="1451916"/>
            <a:ext cx="7772400" cy="4343400"/>
          </a:xfrm>
        </p:spPr>
        <p:txBody>
          <a:bodyPr/>
          <a:lstStyle/>
          <a:p>
            <a:r>
              <a:rPr lang="en-US" sz="1800" dirty="0" smtClean="0"/>
              <a:t>Information </a:t>
            </a:r>
            <a:r>
              <a:rPr lang="en-US" sz="1800" dirty="0"/>
              <a:t>they acquired that they plan on applying in their organization</a:t>
            </a:r>
            <a:r>
              <a:rPr lang="en-US" sz="1800" dirty="0" smtClean="0"/>
              <a:t>:</a:t>
            </a:r>
          </a:p>
          <a:p>
            <a:pPr lvl="1"/>
            <a:r>
              <a:rPr lang="en-US" dirty="0" smtClean="0"/>
              <a:t>“</a:t>
            </a:r>
            <a:r>
              <a:rPr lang="en-US" dirty="0"/>
              <a:t>We now understand the standards development process and how we can access them. We also have an understanding of how to benefit from the implementation of certain standards. We are looking at how to strengthen the capacity of our country standards and how to participate”</a:t>
            </a:r>
          </a:p>
          <a:p>
            <a:pPr lvl="1"/>
            <a:r>
              <a:rPr lang="en-US" dirty="0" smtClean="0"/>
              <a:t>“</a:t>
            </a:r>
            <a:r>
              <a:rPr lang="en-US" dirty="0"/>
              <a:t>Use of Ethernet to </a:t>
            </a:r>
            <a:r>
              <a:rPr lang="en-US" dirty="0" err="1"/>
              <a:t>mob.environnement</a:t>
            </a:r>
            <a:r>
              <a:rPr lang="en-US" dirty="0"/>
              <a:t> gives me a many </a:t>
            </a:r>
            <a:r>
              <a:rPr lang="en-US" dirty="0" err="1"/>
              <a:t>informations</a:t>
            </a:r>
            <a:r>
              <a:rPr lang="en-US" dirty="0"/>
              <a:t> that </a:t>
            </a:r>
            <a:r>
              <a:rPr lang="en-US" dirty="0" err="1"/>
              <a:t>i</a:t>
            </a:r>
            <a:r>
              <a:rPr lang="en-US" dirty="0"/>
              <a:t> can use for Smart Cities </a:t>
            </a:r>
            <a:r>
              <a:rPr lang="en-US" dirty="0" err="1"/>
              <a:t>projet</a:t>
            </a:r>
            <a:r>
              <a:rPr lang="en-US" dirty="0"/>
              <a:t> we have. TVWS tutorial also give me a opinion how to cover with low cost deployment the universal telecom services program”</a:t>
            </a:r>
          </a:p>
          <a:p>
            <a:pPr lvl="1"/>
            <a:r>
              <a:rPr lang="en-US" dirty="0" smtClean="0"/>
              <a:t>“</a:t>
            </a:r>
            <a:r>
              <a:rPr lang="en-US" dirty="0"/>
              <a:t>my </a:t>
            </a:r>
            <a:r>
              <a:rPr lang="en-US" dirty="0" err="1"/>
              <a:t>organisation</a:t>
            </a:r>
            <a:r>
              <a:rPr lang="en-US" dirty="0"/>
              <a:t> will start contributing in light communication and related activities.  My organization will be early </a:t>
            </a:r>
            <a:r>
              <a:rPr lang="en-US" dirty="0" err="1"/>
              <a:t>implementor</a:t>
            </a:r>
            <a:r>
              <a:rPr lang="en-US" dirty="0"/>
              <a:t> of 80211.ax”</a:t>
            </a:r>
          </a:p>
          <a:p>
            <a:pPr lvl="1"/>
            <a:r>
              <a:rPr lang="en-US" dirty="0" smtClean="0"/>
              <a:t>“</a:t>
            </a:r>
            <a:r>
              <a:rPr lang="en-US" dirty="0"/>
              <a:t>a) the existing suite of 802 standards, b) standards for technologies that can address some of the challenges before the </a:t>
            </a:r>
            <a:r>
              <a:rPr lang="en-US" dirty="0" err="1"/>
              <a:t>organisation</a:t>
            </a:r>
            <a:r>
              <a:rPr lang="en-US" dirty="0"/>
              <a:t>, and c) understanding to alleviate the misconceptions created about some technologies</a:t>
            </a:r>
            <a:r>
              <a:rPr lang="en-US" dirty="0" smtClean="0"/>
              <a:t>.”</a:t>
            </a:r>
            <a:endParaRPr lang="en-US" dirty="0"/>
          </a:p>
          <a:p>
            <a:endParaRPr lang="en-US" dirty="0" smtClean="0"/>
          </a:p>
          <a:p>
            <a:pPr lvl="3"/>
            <a:r>
              <a:rPr lang="en-US" dirty="0" smtClean="0"/>
              <a:t> </a:t>
            </a:r>
          </a:p>
        </p:txBody>
      </p:sp>
      <p:sp>
        <p:nvSpPr>
          <p:cNvPr id="7" name="Rectangle 2"/>
          <p:cNvSpPr>
            <a:spLocks noGrp="1" noChangeArrowheads="1"/>
          </p:cNvSpPr>
          <p:nvPr>
            <p:ph type="title"/>
          </p:nvPr>
        </p:nvSpPr>
        <p:spPr>
          <a:xfrm>
            <a:off x="685800" y="353046"/>
            <a:ext cx="8073736" cy="767444"/>
          </a:xfrm>
        </p:spPr>
        <p:txBody>
          <a:bodyPr/>
          <a:lstStyle/>
          <a:p>
            <a:r>
              <a:rPr lang="en-US" dirty="0" smtClean="0"/>
              <a:t>Information Acquired</a:t>
            </a:r>
          </a:p>
        </p:txBody>
      </p:sp>
      <p:sp>
        <p:nvSpPr>
          <p:cNvPr id="3" name="Footer Placeholder 2"/>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7</a:t>
            </a:fld>
            <a:endParaRPr lang="en-US" sz="1400">
              <a:latin typeface="Myriad Pro" charset="0"/>
            </a:endParaRPr>
          </a:p>
        </p:txBody>
      </p:sp>
    </p:spTree>
    <p:extLst>
      <p:ext uri="{BB962C8B-B14F-4D97-AF65-F5344CB8AC3E}">
        <p14:creationId xmlns:p14="http://schemas.microsoft.com/office/powerpoint/2010/main" val="257062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685800" y="1451916"/>
            <a:ext cx="7772400" cy="4343400"/>
          </a:xfrm>
        </p:spPr>
        <p:txBody>
          <a:bodyPr/>
          <a:lstStyle/>
          <a:p>
            <a:r>
              <a:rPr lang="en-US" sz="1800" dirty="0" smtClean="0"/>
              <a:t>Technical </a:t>
            </a:r>
            <a:r>
              <a:rPr lang="en-US" sz="1800" dirty="0"/>
              <a:t>areas where IEEE could provide </a:t>
            </a:r>
            <a:r>
              <a:rPr lang="en-US" sz="1800" dirty="0" smtClean="0"/>
              <a:t>additional support</a:t>
            </a:r>
          </a:p>
          <a:p>
            <a:pPr lvl="1"/>
            <a:r>
              <a:rPr lang="en-US" dirty="0" smtClean="0"/>
              <a:t>“</a:t>
            </a:r>
            <a:r>
              <a:rPr lang="en-US" dirty="0"/>
              <a:t>Training of officials of the Ministry of the authorities on standards development (methodologies, technical content).</a:t>
            </a:r>
          </a:p>
          <a:p>
            <a:pPr lvl="1"/>
            <a:r>
              <a:rPr lang="en-US" dirty="0" smtClean="0"/>
              <a:t>“</a:t>
            </a:r>
            <a:r>
              <a:rPr lang="en-US" dirty="0"/>
              <a:t>We need more information about alternative solution for rural zone with unlicensed band</a:t>
            </a:r>
          </a:p>
          <a:p>
            <a:pPr lvl="1"/>
            <a:r>
              <a:rPr lang="en-US" dirty="0" smtClean="0"/>
              <a:t>“</a:t>
            </a:r>
            <a:r>
              <a:rPr lang="en-US" dirty="0"/>
              <a:t>Training in advance technology. better coordination with contributing </a:t>
            </a:r>
            <a:r>
              <a:rPr lang="en-US" dirty="0" err="1"/>
              <a:t>organisations</a:t>
            </a:r>
            <a:r>
              <a:rPr lang="en-US" dirty="0"/>
              <a:t>. POLICY and regulatory recommendation can also be provided.”</a:t>
            </a:r>
          </a:p>
          <a:p>
            <a:pPr lvl="1"/>
            <a:r>
              <a:rPr lang="en-US" dirty="0" smtClean="0"/>
              <a:t>“</a:t>
            </a:r>
            <a:r>
              <a:rPr lang="en-US" dirty="0"/>
              <a:t>technical support towards the national implementation of the various standards”</a:t>
            </a:r>
          </a:p>
          <a:p>
            <a:endParaRPr lang="en-US" dirty="0" smtClean="0"/>
          </a:p>
          <a:p>
            <a:pPr lvl="3"/>
            <a:r>
              <a:rPr lang="en-US" dirty="0" smtClean="0"/>
              <a:t> </a:t>
            </a:r>
          </a:p>
        </p:txBody>
      </p:sp>
      <p:sp>
        <p:nvSpPr>
          <p:cNvPr id="7" name="Rectangle 2"/>
          <p:cNvSpPr>
            <a:spLocks noGrp="1" noChangeArrowheads="1"/>
          </p:cNvSpPr>
          <p:nvPr>
            <p:ph type="title"/>
          </p:nvPr>
        </p:nvSpPr>
        <p:spPr>
          <a:xfrm>
            <a:off x="685800" y="353046"/>
            <a:ext cx="8073736" cy="767444"/>
          </a:xfrm>
        </p:spPr>
        <p:txBody>
          <a:bodyPr/>
          <a:lstStyle/>
          <a:p>
            <a:r>
              <a:rPr lang="en-US" dirty="0" smtClean="0"/>
              <a:t>Technical Areas of Assistance</a:t>
            </a:r>
          </a:p>
        </p:txBody>
      </p:sp>
      <p:sp>
        <p:nvSpPr>
          <p:cNvPr id="3" name="Footer Placeholder 2"/>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8</a:t>
            </a:fld>
            <a:endParaRPr lang="en-US" sz="1400">
              <a:latin typeface="Myriad Pro" charset="0"/>
            </a:endParaRPr>
          </a:p>
        </p:txBody>
      </p:sp>
    </p:spTree>
    <p:extLst>
      <p:ext uri="{BB962C8B-B14F-4D97-AF65-F5344CB8AC3E}">
        <p14:creationId xmlns:p14="http://schemas.microsoft.com/office/powerpoint/2010/main" val="1543241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685800" y="1451916"/>
            <a:ext cx="7772400" cy="4343400"/>
          </a:xfrm>
        </p:spPr>
        <p:txBody>
          <a:bodyPr/>
          <a:lstStyle/>
          <a:p>
            <a:r>
              <a:rPr lang="en-US" sz="1800" dirty="0" smtClean="0"/>
              <a:t>Additional Comments:</a:t>
            </a:r>
          </a:p>
          <a:p>
            <a:pPr lvl="1"/>
            <a:r>
              <a:rPr lang="en-US" sz="1800" dirty="0" smtClean="0"/>
              <a:t>“It worked </a:t>
            </a:r>
            <a:r>
              <a:rPr lang="en-US" sz="1800" dirty="0"/>
              <a:t>smoothly and I appreciate the respect for the rules and procedures of the Organization in the course of the work. The organization is simply excellent.”</a:t>
            </a:r>
          </a:p>
          <a:p>
            <a:pPr lvl="1"/>
            <a:r>
              <a:rPr lang="en-US" sz="1800" dirty="0" smtClean="0"/>
              <a:t>“</a:t>
            </a:r>
            <a:r>
              <a:rPr lang="en-US" sz="1800" dirty="0" err="1"/>
              <a:t>Nothing,Only</a:t>
            </a:r>
            <a:r>
              <a:rPr lang="en-US" sz="1800" dirty="0"/>
              <a:t> to say that attention was very nice from </a:t>
            </a:r>
            <a:r>
              <a:rPr lang="en-US" sz="1800" dirty="0" err="1"/>
              <a:t>presentators</a:t>
            </a:r>
            <a:r>
              <a:rPr lang="en-US" sz="1800" dirty="0"/>
              <a:t> The environment was very </a:t>
            </a:r>
            <a:r>
              <a:rPr lang="en-US" sz="1800" dirty="0" err="1"/>
              <a:t>friendly,very</a:t>
            </a:r>
            <a:r>
              <a:rPr lang="en-US" sz="1800" dirty="0"/>
              <a:t> </a:t>
            </a:r>
            <a:r>
              <a:rPr lang="en-US" sz="1800" dirty="0" err="1"/>
              <a:t>welcomy</a:t>
            </a:r>
            <a:r>
              <a:rPr lang="en-US" sz="1800" dirty="0"/>
              <a:t>. Thanks All!”</a:t>
            </a:r>
          </a:p>
          <a:p>
            <a:pPr lvl="1"/>
            <a:r>
              <a:rPr lang="en-US" sz="1800" dirty="0" smtClean="0"/>
              <a:t>“</a:t>
            </a:r>
            <a:r>
              <a:rPr lang="en-US" sz="1800" dirty="0"/>
              <a:t>I felt extremely good while interacting with people and I am thankful to IEEE SA for the opportunity.”</a:t>
            </a:r>
          </a:p>
          <a:p>
            <a:pPr lvl="1"/>
            <a:r>
              <a:rPr lang="en-US" sz="1800" dirty="0" smtClean="0"/>
              <a:t>“</a:t>
            </a:r>
            <a:r>
              <a:rPr lang="en-US" sz="1800" dirty="0"/>
              <a:t>IEEE-SA should reach beyond to other governments and national authorities to facilitate appreciation of national needs and in turn facilitate support of IEEE-SA products</a:t>
            </a:r>
            <a:r>
              <a:rPr lang="en-US" sz="1800" dirty="0" smtClean="0"/>
              <a:t>.”</a:t>
            </a:r>
          </a:p>
          <a:p>
            <a:endParaRPr lang="en-US" sz="1800" dirty="0"/>
          </a:p>
          <a:p>
            <a:endParaRPr lang="en-US" dirty="0" smtClean="0"/>
          </a:p>
          <a:p>
            <a:pPr lvl="3"/>
            <a:r>
              <a:rPr lang="en-US" dirty="0" smtClean="0"/>
              <a:t> </a:t>
            </a:r>
          </a:p>
        </p:txBody>
      </p:sp>
      <p:sp>
        <p:nvSpPr>
          <p:cNvPr id="8" name="Rectangle 2"/>
          <p:cNvSpPr>
            <a:spLocks noGrp="1" noChangeArrowheads="1"/>
          </p:cNvSpPr>
          <p:nvPr>
            <p:ph type="title"/>
          </p:nvPr>
        </p:nvSpPr>
        <p:spPr>
          <a:xfrm>
            <a:off x="685800" y="353046"/>
            <a:ext cx="8073736" cy="767444"/>
          </a:xfrm>
        </p:spPr>
        <p:txBody>
          <a:bodyPr/>
          <a:lstStyle/>
          <a:p>
            <a:r>
              <a:rPr lang="en-US" dirty="0" smtClean="0"/>
              <a:t>Additional Comments</a:t>
            </a:r>
          </a:p>
        </p:txBody>
      </p:sp>
      <p:sp>
        <p:nvSpPr>
          <p:cNvPr id="3" name="Footer Placeholder 2"/>
          <p:cNvSpPr>
            <a:spLocks noGrp="1"/>
          </p:cNvSpPr>
          <p:nvPr>
            <p:ph type="ftr" sz="quarter" idx="11"/>
          </p:nvPr>
        </p:nvSpPr>
        <p:spPr/>
        <p:txBody>
          <a:bodyPr/>
          <a:lstStyle/>
          <a:p>
            <a:pPr>
              <a:defRPr/>
            </a:pPr>
            <a:r>
              <a:rPr lang="mr-IN" smtClean="0"/>
              <a:t>ec-17-0179-00-00EC</a:t>
            </a:r>
            <a:endParaRPr lang="en-US"/>
          </a:p>
        </p:txBody>
      </p:sp>
      <p:sp>
        <p:nvSpPr>
          <p:cNvPr id="2" name="Slide Number Placeholder 1"/>
          <p:cNvSpPr>
            <a:spLocks noGrp="1"/>
          </p:cNvSpPr>
          <p:nvPr>
            <p:ph type="sldNum" sz="quarter" idx="12"/>
          </p:nvPr>
        </p:nvSpPr>
        <p:spPr/>
        <p:txBody>
          <a:bodyPr/>
          <a:lstStyle/>
          <a:p>
            <a:pPr>
              <a:defRPr/>
            </a:pPr>
            <a:fld id="{6CFC1F96-5ED1-41A0-BC5E-E0FC0B2B84E1}" type="slidenum">
              <a:rPr lang="en-US" smtClean="0"/>
              <a:pPr>
                <a:defRPr/>
              </a:pPr>
              <a:t>9</a:t>
            </a:fld>
            <a:endParaRPr lang="en-US" sz="1400">
              <a:latin typeface="Myriad Pro" charset="0"/>
            </a:endParaRPr>
          </a:p>
        </p:txBody>
      </p:sp>
    </p:spTree>
    <p:extLst>
      <p:ext uri="{BB962C8B-B14F-4D97-AF65-F5344CB8AC3E}">
        <p14:creationId xmlns:p14="http://schemas.microsoft.com/office/powerpoint/2010/main" val="297440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SA_PowerPoint_Template">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IEEE-SA_PowerPoint_Template2007 (1)</Template>
  <TotalTime>3010</TotalTime>
  <Words>2156</Words>
  <Application>Microsoft Macintosh PowerPoint</Application>
  <PresentationFormat>On-screen Show (4:3)</PresentationFormat>
  <Paragraphs>355</Paragraphs>
  <Slides>25</Slides>
  <Notes>25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Geneva</vt:lpstr>
      <vt:lpstr>Mangal</vt:lpstr>
      <vt:lpstr>ＭＳ Ｐゴシック</vt:lpstr>
      <vt:lpstr>Myriad Pro</vt:lpstr>
      <vt:lpstr>Verdana</vt:lpstr>
      <vt:lpstr>Wingdings 2</vt:lpstr>
      <vt:lpstr>Arial</vt:lpstr>
      <vt:lpstr>IEEE-SA_PowerPoint_Template</vt:lpstr>
      <vt:lpstr>IEEE-SA Fellowship Program at 802 Survey Results</vt:lpstr>
      <vt:lpstr>Survey Methodology and Response Rate</vt:lpstr>
      <vt:lpstr>Overall Survey Results – Both Surveys</vt:lpstr>
      <vt:lpstr>Fellowship Program Participants -  Survey Results</vt:lpstr>
      <vt:lpstr>Impact on Work</vt:lpstr>
      <vt:lpstr>Participant Goals and Results</vt:lpstr>
      <vt:lpstr>Information Acquired</vt:lpstr>
      <vt:lpstr>Technical Areas of Assistance</vt:lpstr>
      <vt:lpstr>Additional Comments</vt:lpstr>
      <vt:lpstr>IEEE 802 Participants -  Survey Results</vt:lpstr>
      <vt:lpstr>IEEE 802 Participation Hours</vt:lpstr>
      <vt:lpstr>How Beneficial was this Program to IEEE 802?</vt:lpstr>
      <vt:lpstr>IEEE Standards Referenced in Regulation</vt:lpstr>
      <vt:lpstr>Future Program Recommendation</vt:lpstr>
      <vt:lpstr>Program Goals</vt:lpstr>
      <vt:lpstr>Program Metrics</vt:lpstr>
      <vt:lpstr>Summary</vt:lpstr>
      <vt:lpstr>What’s Next?</vt:lpstr>
      <vt:lpstr>Thank you!</vt:lpstr>
      <vt:lpstr>Additional Survey Results</vt:lpstr>
      <vt:lpstr>Meetings/Tutorial Sessions Overall</vt:lpstr>
      <vt:lpstr>Meetings/Tutorial Sessions Comments -  Fellowship Program Participants (1)</vt:lpstr>
      <vt:lpstr>Meetings/Tutorial Sessions Comments -  Fellowship Program Participants (2)</vt:lpstr>
      <vt:lpstr>IEEE 802 Presenters - Survey Results (1)</vt:lpstr>
      <vt:lpstr>IEEE 802 Presenters - Survey Results (2)</vt:lpstr>
    </vt:vector>
  </TitlesOfParts>
  <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Industry Cover Page</dc:title>
  <dc:creator>Microsoft Office User</dc:creator>
  <cp:lastModifiedBy>Microsoft Office User</cp:lastModifiedBy>
  <cp:revision>78</cp:revision>
  <dcterms:created xsi:type="dcterms:W3CDTF">2016-11-01T13:03:32Z</dcterms:created>
  <dcterms:modified xsi:type="dcterms:W3CDTF">2017-11-02T17:35:06Z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FolderId">
    <vt:lpwstr/>
  </property>
  <property fmtid="{D5CDD505-2E9C-101B-9397-08002B2CF9AE}" pid="3" name="Offisync_SaveTime">
    <vt:lpwstr/>
  </property>
  <property fmtid="{D5CDD505-2E9C-101B-9397-08002B2CF9AE}" pid="4" name="Offisync_IsSaved">
    <vt:lpwstr>False</vt:lpwstr>
  </property>
  <property fmtid="{D5CDD505-2E9C-101B-9397-08002B2CF9AE}" pid="5" name="Offisync_UniqueId">
    <vt:lpwstr>327384;22965250</vt:lpwstr>
  </property>
  <property fmtid="{D5CDD505-2E9C-101B-9397-08002B2CF9AE}" pid="6" name="CentralDesktop_MDAdded">
    <vt:lpwstr>True</vt:lpwstr>
  </property>
  <property fmtid="{D5CDD505-2E9C-101B-9397-08002B2CF9AE}" pid="7" name="Offisync_FileTitle">
    <vt:lpwstr/>
  </property>
  <property fmtid="{D5CDD505-2E9C-101B-9397-08002B2CF9AE}" pid="8" name="Offisync_UpdateToken">
    <vt:lpwstr>2013-03-29T12:25:12-0400</vt:lpwstr>
  </property>
  <property fmtid="{D5CDD505-2E9C-101B-9397-08002B2CF9AE}" pid="9" name="Offisync_ProviderName">
    <vt:lpwstr>Central Desktop</vt:lpwstr>
  </property>
</Properties>
</file>