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78" r:id="rId2"/>
    <p:sldId id="344" r:id="rId3"/>
    <p:sldId id="384" r:id="rId4"/>
    <p:sldId id="371" r:id="rId5"/>
    <p:sldId id="372" r:id="rId6"/>
    <p:sldId id="426" r:id="rId7"/>
    <p:sldId id="432" r:id="rId8"/>
    <p:sldId id="427" r:id="rId9"/>
    <p:sldId id="428" r:id="rId10"/>
    <p:sldId id="429" r:id="rId11"/>
    <p:sldId id="430" r:id="rId12"/>
    <p:sldId id="433" r:id="rId13"/>
    <p:sldId id="434" r:id="rId14"/>
    <p:sldId id="431" r:id="rId15"/>
    <p:sldId id="365" r:id="rId16"/>
    <p:sldId id="349" r:id="rId17"/>
    <p:sldId id="436" r:id="rId18"/>
    <p:sldId id="383" r:id="rId19"/>
    <p:sldId id="435" r:id="rId20"/>
    <p:sldId id="437" r:id="rId21"/>
    <p:sldId id="402" r:id="rId2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5373ED5-2B44-4D0B-869F-1B13FDCF8954}">
          <p14:sldIdLst>
            <p14:sldId id="278"/>
            <p14:sldId id="344"/>
            <p14:sldId id="384"/>
            <p14:sldId id="371"/>
            <p14:sldId id="372"/>
            <p14:sldId id="426"/>
            <p14:sldId id="432"/>
            <p14:sldId id="427"/>
            <p14:sldId id="428"/>
            <p14:sldId id="429"/>
            <p14:sldId id="430"/>
            <p14:sldId id="433"/>
            <p14:sldId id="434"/>
            <p14:sldId id="431"/>
            <p14:sldId id="365"/>
            <p14:sldId id="349"/>
            <p14:sldId id="436"/>
            <p14:sldId id="383"/>
            <p14:sldId id="435"/>
            <p14:sldId id="437"/>
            <p14:sldId id="402"/>
          </p14:sldIdLst>
        </p14:section>
        <p14:section name="Untitled Section" id="{9A894BCA-3D2E-4B8E-B697-9FBAA04878E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BE28"/>
    <a:srgbClr val="0066FF"/>
    <a:srgbClr val="33CCFF"/>
    <a:srgbClr val="99FF99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300" autoAdjust="0"/>
    <p:restoredTop sz="68876" autoAdjust="0"/>
  </p:normalViewPr>
  <p:slideViewPr>
    <p:cSldViewPr>
      <p:cViewPr varScale="1">
        <p:scale>
          <a:sx n="46" d="100"/>
          <a:sy n="46" d="100"/>
        </p:scale>
        <p:origin x="360" y="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614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434"/>
    </p:cViewPr>
  </p:sorterViewPr>
  <p:notesViewPr>
    <p:cSldViewPr>
      <p:cViewPr varScale="1">
        <p:scale>
          <a:sx n="61" d="100"/>
          <a:sy n="61" d="100"/>
        </p:scale>
        <p:origin x="178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doc: 802 EC-17/0036r1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March 2017</a:t>
            </a:r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IEEE 802 March 2017 Plenary</a:t>
            </a:r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F71A4CD-0D87-4A45-B658-1EB64FE0D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1370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doc: 802 EC-17/0036r1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March 2017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IEEE 802 March 2017 Plenary</a:t>
            </a:r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085DBE2-7BE2-4311-BFEF-2C4DE6568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02531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1C200997-BC96-452E-9D07-4FA388D50BB0}" type="slidenum">
              <a:rPr lang="en-US" altLang="en-US" sz="1200"/>
              <a:pPr/>
              <a:t>1</a:t>
            </a:fld>
            <a:endParaRPr lang="en-US" altLang="en-US" sz="1200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IEEE 802 March 2017 Plenary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802 EC-17/0036r1</a:t>
            </a:r>
          </a:p>
        </p:txBody>
      </p:sp>
    </p:spTree>
    <p:extLst>
      <p:ext uri="{BB962C8B-B14F-4D97-AF65-F5344CB8AC3E}">
        <p14:creationId xmlns:p14="http://schemas.microsoft.com/office/powerpoint/2010/main" val="2007771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you send an Email to Dawn, Please send</a:t>
            </a:r>
            <a:r>
              <a:rPr lang="en-US" baseline="0" dirty="0"/>
              <a:t> text to notify her it is there.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IEEE 802 March 2017 Plenary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802 EC-17/0036r1</a:t>
            </a:r>
          </a:p>
        </p:txBody>
      </p:sp>
    </p:spTree>
    <p:extLst>
      <p:ext uri="{BB962C8B-B14F-4D97-AF65-F5344CB8AC3E}">
        <p14:creationId xmlns:p14="http://schemas.microsoft.com/office/powerpoint/2010/main" val="3609102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 The link to the meeting map sent in the EC memo is incorrect. 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802 EC-17/0036r1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IEEE 802 March 2017 Plenary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211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9051" y="6586539"/>
            <a:ext cx="12172949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234" y="3174"/>
            <a:ext cx="12181417" cy="301625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0610851" y="6589714"/>
            <a:ext cx="153458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bg1"/>
                </a:solidFill>
              </a:rPr>
              <a:t>Page </a:t>
            </a:r>
            <a:fld id="{D270FFEB-A996-435C-AE88-AB0EB3CE66AF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11089218" y="5876926"/>
            <a:ext cx="1058333" cy="709613"/>
            <a:chOff x="3288" y="3482"/>
            <a:chExt cx="500" cy="447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Text Box 8"/>
          <p:cNvSpPr txBox="1">
            <a:spLocks noChangeArrowheads="1"/>
          </p:cNvSpPr>
          <p:nvPr userDrawn="1"/>
        </p:nvSpPr>
        <p:spPr bwMode="auto">
          <a:xfrm>
            <a:off x="0" y="6589714"/>
            <a:ext cx="64472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>
                <a:solidFill>
                  <a:schemeClr val="bg1"/>
                </a:solidFill>
              </a:rPr>
              <a:t>Report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9144000" y="17305"/>
            <a:ext cx="27876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schemeClr val="bg1"/>
                </a:solidFill>
              </a:rPr>
              <a:t>doc:802</a:t>
            </a:r>
            <a:r>
              <a:rPr lang="en-US" sz="1600" b="1" baseline="0" dirty="0">
                <a:solidFill>
                  <a:schemeClr val="bg1"/>
                </a:solidFill>
              </a:rPr>
              <a:t> EC-17/0122r0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228600" y="14130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July 2017</a:t>
            </a:r>
          </a:p>
        </p:txBody>
      </p:sp>
    </p:spTree>
    <p:extLst>
      <p:ext uri="{BB962C8B-B14F-4D97-AF65-F5344CB8AC3E}">
        <p14:creationId xmlns:p14="http://schemas.microsoft.com/office/powerpoint/2010/main" val="475975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5393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71467" y="404814"/>
            <a:ext cx="2810933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4434" y="404814"/>
            <a:ext cx="8233833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58705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1512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123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4433" y="1341438"/>
            <a:ext cx="53848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22433" y="1341438"/>
            <a:ext cx="53848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7406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905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0081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8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0324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7135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12185651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4234" y="3175"/>
            <a:ext cx="12181417" cy="327026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just">
              <a:defRPr/>
            </a:pPr>
            <a:endParaRPr lang="en-US" sz="2400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813"/>
            <a:ext cx="109728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3" y="13414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10610851" y="6589714"/>
            <a:ext cx="153458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600" dirty="0">
                <a:solidFill>
                  <a:schemeClr val="bg1"/>
                </a:solidFill>
              </a:rPr>
              <a:t>Page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fld id="{D3216283-4E45-4288-8E07-8B1A41FF8132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9714"/>
            <a:ext cx="80021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600" dirty="0">
                <a:solidFill>
                  <a:schemeClr val="bg1"/>
                </a:solidFill>
              </a:rPr>
              <a:t>Report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4114799" y="6601637"/>
            <a:ext cx="441960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bg1"/>
                </a:solidFill>
              </a:rPr>
              <a:t>IEEE 802 July</a:t>
            </a:r>
            <a:r>
              <a:rPr lang="en-US" sz="1600" baseline="0" dirty="0">
                <a:solidFill>
                  <a:schemeClr val="bg1"/>
                </a:solidFill>
              </a:rPr>
              <a:t> </a:t>
            </a:r>
            <a:r>
              <a:rPr lang="en-US" sz="1600" dirty="0">
                <a:solidFill>
                  <a:schemeClr val="bg1"/>
                </a:solidFill>
              </a:rPr>
              <a:t>2017 Plenary</a:t>
            </a:r>
          </a:p>
        </p:txBody>
      </p:sp>
      <p:grpSp>
        <p:nvGrpSpPr>
          <p:cNvPr id="1034" name="Group 20"/>
          <p:cNvGrpSpPr>
            <a:grpSpLocks/>
          </p:cNvGrpSpPr>
          <p:nvPr/>
        </p:nvGrpSpPr>
        <p:grpSpPr bwMode="auto">
          <a:xfrm>
            <a:off x="11089218" y="5876926"/>
            <a:ext cx="1058333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329743" name="Text Box 15"/>
            <p:cNvSpPr txBox="1">
              <a:spLocks noChangeArrowheads="1"/>
            </p:cNvSpPr>
            <p:nvPr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329747" name="Text Box 19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/>
          <p:cNvSpPr txBox="1"/>
          <p:nvPr userDrawn="1"/>
        </p:nvSpPr>
        <p:spPr>
          <a:xfrm>
            <a:off x="9144000" y="17305"/>
            <a:ext cx="27876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schemeClr val="bg1"/>
                </a:solidFill>
              </a:rPr>
              <a:t>doc:802</a:t>
            </a:r>
            <a:r>
              <a:rPr lang="en-US" sz="1600" b="1" baseline="0" dirty="0">
                <a:solidFill>
                  <a:schemeClr val="bg1"/>
                </a:solidFill>
              </a:rPr>
              <a:t> EC-17/0122r0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228600" y="14130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July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hf sldNum="0"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/files/2015/03/IEEE802-EstrelMeeting-Map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chedule.802world.com/log/show" TargetMode="External"/><Relationship Id="rId2" Type="http://schemas.openxmlformats.org/officeDocument/2006/relationships/hyperlink" Target="http://schedule.802world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Tutorials.s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Executive Secretary Agenda Items </a:t>
            </a:r>
            <a:br>
              <a:rPr lang="en-US" dirty="0"/>
            </a:br>
            <a:r>
              <a:rPr lang="en-US" dirty="0"/>
              <a:t>March 2017 Plenary</a:t>
            </a:r>
            <a:endParaRPr lang="en-US" altLang="en-US" dirty="0"/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Jon Rosdahl</a:t>
            </a:r>
            <a:br>
              <a:rPr lang="en-US" altLang="en-US"/>
            </a:br>
            <a:r>
              <a:rPr lang="en-US" altLang="en-US"/>
              <a:t>IEEE 802 Executive Secretary</a:t>
            </a:r>
            <a:br>
              <a:rPr lang="en-US" altLang="en-US"/>
            </a:br>
            <a:r>
              <a:rPr lang="en-US" altLang="en-US"/>
              <a:t>jrosdahl@ieee.org</a:t>
            </a:r>
            <a:endParaRPr lang="en-US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 Top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7. AUDIO VISUAL</a:t>
            </a:r>
          </a:p>
          <a:p>
            <a:pPr lvl="1"/>
            <a:r>
              <a:rPr lang="en-US" dirty="0"/>
              <a:t>The hotel vendor is suppling all audio visual for this meeting. </a:t>
            </a:r>
          </a:p>
          <a:p>
            <a:pPr lvl="1"/>
            <a:r>
              <a:rPr lang="en-US" dirty="0"/>
              <a:t>If you have any difficulty kindly contact Darcel:</a:t>
            </a:r>
          </a:p>
          <a:p>
            <a:pPr lvl="3"/>
            <a:r>
              <a:rPr lang="en-US" dirty="0"/>
              <a:t>Darcel Moro: darcel@facetoface-events.com or Skype </a:t>
            </a:r>
            <a:r>
              <a:rPr lang="en-US" dirty="0" err="1"/>
              <a:t>darcelmoro</a:t>
            </a:r>
            <a:r>
              <a:rPr lang="en-US" dirty="0"/>
              <a:t> or WhatsApp!</a:t>
            </a:r>
          </a:p>
          <a:p>
            <a:r>
              <a:rPr lang="en-US" dirty="0"/>
              <a:t>All projectors have HDMI and VGA input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except for ECC Room 1 which has HDMI only.</a:t>
            </a:r>
          </a:p>
          <a:p>
            <a:pPr lvl="1"/>
            <a:r>
              <a:rPr lang="en-US" dirty="0"/>
              <a:t>We have a limited supply of VGA-HDMI and Apple Mini DisplayPort (</a:t>
            </a:r>
            <a:r>
              <a:rPr lang="en-US" dirty="0" err="1"/>
              <a:t>Tunderbolt</a:t>
            </a:r>
            <a:r>
              <a:rPr lang="en-US" dirty="0"/>
              <a:t>) to HDMI adapters. </a:t>
            </a:r>
          </a:p>
          <a:p>
            <a:pPr lvl="3"/>
            <a:r>
              <a:rPr lang="en-US" sz="2800" dirty="0"/>
              <a:t>Kindly contact Darcel if you wish to borrow and adapter.</a:t>
            </a:r>
          </a:p>
        </p:txBody>
      </p:sp>
    </p:spTree>
    <p:extLst>
      <p:ext uri="{BB962C8B-B14F-4D97-AF65-F5344CB8AC3E}">
        <p14:creationId xmlns:p14="http://schemas.microsoft.com/office/powerpoint/2010/main" val="3279743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 Top 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8. HOTEL RESTAURANTS OPTIONS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/>
              <a:t>The Grill 12pm – 5pm &amp; 6 – 10:30pm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err="1"/>
              <a:t>Stube</a:t>
            </a:r>
            <a:r>
              <a:rPr lang="en-US" sz="3200" dirty="0"/>
              <a:t> 5pm – midnight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/>
              <a:t>The Leaf 6pm – 10:30pm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3200" dirty="0"/>
          </a:p>
          <a:p>
            <a:pPr marL="0" indent="0">
              <a:buNone/>
            </a:pPr>
            <a:r>
              <a:rPr lang="en-US" sz="3600" dirty="0"/>
              <a:t>Other Restaurant options: </a:t>
            </a:r>
          </a:p>
          <a:p>
            <a:pPr marL="914400" lvl="2" indent="0">
              <a:buNone/>
            </a:pPr>
            <a:r>
              <a:rPr lang="en-US" sz="2800" dirty="0"/>
              <a:t>Check with hotel concierge or at IEEE 802 registration desk for “Local Neighborhood Around The </a:t>
            </a:r>
            <a:r>
              <a:rPr lang="en-US" sz="2800" dirty="0" err="1"/>
              <a:t>Estrel</a:t>
            </a:r>
            <a:r>
              <a:rPr lang="en-US" sz="2800" dirty="0"/>
              <a:t>” flyer.</a:t>
            </a:r>
          </a:p>
        </p:txBody>
      </p:sp>
    </p:spTree>
    <p:extLst>
      <p:ext uri="{BB962C8B-B14F-4D97-AF65-F5344CB8AC3E}">
        <p14:creationId xmlns:p14="http://schemas.microsoft.com/office/powerpoint/2010/main" val="1170131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 Top 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432" y="1341438"/>
            <a:ext cx="11628967" cy="5059362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9. SOCIAL</a:t>
            </a:r>
          </a:p>
          <a:p>
            <a:r>
              <a:rPr lang="en-US" sz="2800" dirty="0"/>
              <a:t>Attendees with confirmed or purchased social tickets must pick up wristbands from Registration Desk between 12 noon Monday and 4pm on Tuesday. </a:t>
            </a:r>
          </a:p>
          <a:p>
            <a:r>
              <a:rPr lang="en-US" sz="2800" dirty="0"/>
              <a:t>After that time, All unclaimed tickets will be released to those attendees on the wait list.</a:t>
            </a:r>
          </a:p>
        </p:txBody>
      </p:sp>
    </p:spTree>
    <p:extLst>
      <p:ext uri="{BB962C8B-B14F-4D97-AF65-F5344CB8AC3E}">
        <p14:creationId xmlns:p14="http://schemas.microsoft.com/office/powerpoint/2010/main" val="16402672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IEEE 802 Social Cruise -- Wednesday, July 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432" y="1341438"/>
            <a:ext cx="11476568" cy="5135562"/>
          </a:xfrm>
        </p:spPr>
        <p:txBody>
          <a:bodyPr/>
          <a:lstStyle/>
          <a:p>
            <a:r>
              <a:rPr lang="en-US" sz="2800" b="1" dirty="0">
                <a:solidFill>
                  <a:srgbClr val="C00000"/>
                </a:solidFill>
              </a:rPr>
              <a:t>Do not </a:t>
            </a:r>
            <a:r>
              <a:rPr lang="en-US" sz="2800" b="1" dirty="0" err="1">
                <a:solidFill>
                  <a:srgbClr val="C00000"/>
                </a:solidFill>
              </a:rPr>
              <a:t>loose</a:t>
            </a:r>
            <a:r>
              <a:rPr lang="en-US" sz="2800" b="1" dirty="0">
                <a:solidFill>
                  <a:srgbClr val="C00000"/>
                </a:solidFill>
              </a:rPr>
              <a:t> you wrist band or drink ticket… No Replacements!</a:t>
            </a:r>
          </a:p>
          <a:p>
            <a:endParaRPr lang="en-US" sz="1200" b="1" dirty="0"/>
          </a:p>
          <a:p>
            <a:r>
              <a:rPr lang="en-US" sz="2800" b="1" dirty="0"/>
              <a:t>Boats depart at designated time or when full - </a:t>
            </a:r>
            <a:r>
              <a:rPr lang="en-US" sz="2800" dirty="0"/>
              <a:t> rain or sunshine</a:t>
            </a:r>
            <a:endParaRPr lang="en-US" sz="2800" b="1" dirty="0">
              <a:solidFill>
                <a:srgbClr val="C00000"/>
              </a:solidFill>
            </a:endParaRPr>
          </a:p>
          <a:p>
            <a:pPr lvl="1"/>
            <a:r>
              <a:rPr lang="en-US" sz="3200" b="1" dirty="0"/>
              <a:t>Boat #1 departs from </a:t>
            </a:r>
            <a:r>
              <a:rPr lang="en-US" sz="3200" b="1" dirty="0" err="1"/>
              <a:t>Estrel</a:t>
            </a:r>
            <a:r>
              <a:rPr lang="en-US" sz="3200" b="1" dirty="0"/>
              <a:t> Beer Garten at 6:15pm </a:t>
            </a:r>
          </a:p>
          <a:p>
            <a:pPr lvl="1"/>
            <a:r>
              <a:rPr lang="en-US" sz="3200" b="1" dirty="0"/>
              <a:t>Boat #2 departs from </a:t>
            </a:r>
            <a:r>
              <a:rPr lang="en-US" sz="3200" b="1" dirty="0" err="1"/>
              <a:t>Estrel</a:t>
            </a:r>
            <a:r>
              <a:rPr lang="en-US" sz="3200" b="1" dirty="0"/>
              <a:t> Beer Garten at 6:30pm </a:t>
            </a:r>
          </a:p>
          <a:p>
            <a:pPr lvl="2"/>
            <a:r>
              <a:rPr lang="en-US" dirty="0"/>
              <a:t>Boat #2 is recommended for families bringing small children.</a:t>
            </a:r>
          </a:p>
          <a:p>
            <a:endParaRPr lang="en-US" sz="2800" dirty="0"/>
          </a:p>
          <a:p>
            <a:r>
              <a:rPr lang="en-US" sz="2800" dirty="0"/>
              <a:t>Drink tickets are redeemable for red or white wine, draft beer, soft drink, juice or bottled water. Cash bar is also available. </a:t>
            </a:r>
          </a:p>
          <a:p>
            <a:endParaRPr lang="en-US" sz="1600" dirty="0"/>
          </a:p>
          <a:p>
            <a:r>
              <a:rPr lang="en-US" sz="2800" dirty="0"/>
              <a:t>Dinner buffet and desert included.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75338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 Top 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10. How to reach Face to Face Events Staff:</a:t>
            </a:r>
          </a:p>
          <a:p>
            <a:pPr lvl="1"/>
            <a:r>
              <a:rPr lang="en-US" sz="3200" b="1" dirty="0"/>
              <a:t>DAWN SLYKHOUSE </a:t>
            </a:r>
            <a:r>
              <a:rPr lang="en-US" sz="3200" dirty="0"/>
              <a:t>Skype ID: </a:t>
            </a:r>
            <a:r>
              <a:rPr lang="en-US" sz="3200" dirty="0" err="1"/>
              <a:t>dslykhouse</a:t>
            </a:r>
            <a:endParaRPr lang="en-US" sz="3200" dirty="0"/>
          </a:p>
          <a:p>
            <a:pPr lvl="1"/>
            <a:r>
              <a:rPr lang="sv-SE" sz="3200" b="1" dirty="0"/>
              <a:t>LISA RONMARK </a:t>
            </a:r>
            <a:r>
              <a:rPr lang="sv-SE" sz="3200" dirty="0"/>
              <a:t>Skype ID: lisa.ronmark</a:t>
            </a:r>
          </a:p>
          <a:p>
            <a:pPr lvl="1"/>
            <a:r>
              <a:rPr lang="en-US" sz="3200" b="1" dirty="0"/>
              <a:t>DARCEL MORO </a:t>
            </a:r>
            <a:r>
              <a:rPr lang="en-US" sz="3200" dirty="0"/>
              <a:t>Skype ID: </a:t>
            </a:r>
            <a:r>
              <a:rPr lang="en-US" sz="3200" dirty="0" err="1"/>
              <a:t>darcelmoro</a:t>
            </a:r>
            <a:endParaRPr lang="en-US" sz="3200" dirty="0"/>
          </a:p>
          <a:p>
            <a:r>
              <a:rPr lang="en-US" dirty="0"/>
              <a:t>In the event of an Emergency outside of business hours please contact Dawn or Darcel via the hotel operator or via Skype or WhatsApp.</a:t>
            </a:r>
          </a:p>
        </p:txBody>
      </p:sp>
    </p:spTree>
    <p:extLst>
      <p:ext uri="{BB962C8B-B14F-4D97-AF65-F5344CB8AC3E}">
        <p14:creationId xmlns:p14="http://schemas.microsoft.com/office/powerpoint/2010/main" val="35673726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Network and Wired Cafe 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433" y="1341438"/>
            <a:ext cx="10972800" cy="5059362"/>
          </a:xfrm>
        </p:spPr>
        <p:txBody>
          <a:bodyPr/>
          <a:lstStyle/>
          <a:p>
            <a:r>
              <a:rPr lang="en-US" sz="2800" b="1" dirty="0"/>
              <a:t>WIRED CAFÉ</a:t>
            </a:r>
            <a:endParaRPr lang="en-US" sz="2800" dirty="0"/>
          </a:p>
          <a:p>
            <a:pPr lvl="2"/>
            <a:r>
              <a:rPr lang="en-US" sz="2800" dirty="0"/>
              <a:t>Please report any disruption of service in the café to </a:t>
            </a:r>
            <a:r>
              <a:rPr lang="en-US" sz="2800" dirty="0" err="1"/>
              <a:t>VeriLAN</a:t>
            </a:r>
            <a:r>
              <a:rPr lang="en-US" sz="2800" dirty="0"/>
              <a:t> staff.</a:t>
            </a:r>
          </a:p>
          <a:p>
            <a:endParaRPr lang="en-US" sz="2800" dirty="0"/>
          </a:p>
          <a:p>
            <a:r>
              <a:rPr lang="en-US" sz="2800" b="1" dirty="0"/>
              <a:t>NETWORK HELP DESK</a:t>
            </a:r>
            <a:endParaRPr lang="en-US" sz="2800" dirty="0"/>
          </a:p>
          <a:p>
            <a:pPr lvl="2"/>
            <a:r>
              <a:rPr lang="en-US" sz="2800" dirty="0"/>
              <a:t>Network Help is available for attendees experiencing difficulties accessing the meeting network.</a:t>
            </a:r>
          </a:p>
          <a:p>
            <a:pPr lvl="2"/>
            <a:endParaRPr lang="en-US" dirty="0"/>
          </a:p>
          <a:p>
            <a:r>
              <a:rPr lang="en-US" dirty="0"/>
              <a:t>Located in the Large Gallery Lobby Level near the Registration Desk </a:t>
            </a:r>
          </a:p>
        </p:txBody>
      </p:sp>
    </p:spTree>
    <p:extLst>
      <p:ext uri="{BB962C8B-B14F-4D97-AF65-F5344CB8AC3E}">
        <p14:creationId xmlns:p14="http://schemas.microsoft.com/office/powerpoint/2010/main" val="9750247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826" y="404813"/>
            <a:ext cx="8512175" cy="792162"/>
          </a:xfrm>
        </p:spPr>
        <p:txBody>
          <a:bodyPr/>
          <a:lstStyle/>
          <a:p>
            <a:r>
              <a:rPr lang="en-US" dirty="0"/>
              <a:t>2017 Future Venues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824" y="1295400"/>
            <a:ext cx="8816976" cy="5334000"/>
          </a:xfrm>
        </p:spPr>
        <p:txBody>
          <a:bodyPr/>
          <a:lstStyle/>
          <a:p>
            <a:pPr lvl="2"/>
            <a:endParaRPr lang="en-US" dirty="0"/>
          </a:p>
          <a:p>
            <a:r>
              <a:rPr lang="en-US" dirty="0"/>
              <a:t>2017 – November – Orlando, Florida</a:t>
            </a:r>
          </a:p>
          <a:p>
            <a:pPr lvl="1"/>
            <a:r>
              <a:rPr lang="en-GB" dirty="0"/>
              <a:t>Caribe Hotel and Convention </a:t>
            </a:r>
            <a:r>
              <a:rPr lang="en-GB" dirty="0" err="1"/>
              <a:t>Center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3105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826" y="404813"/>
            <a:ext cx="8512175" cy="792162"/>
          </a:xfrm>
        </p:spPr>
        <p:txBody>
          <a:bodyPr/>
          <a:lstStyle/>
          <a:p>
            <a:r>
              <a:rPr lang="en-US" dirty="0"/>
              <a:t>2018 Future Venues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10633364" cy="5334000"/>
          </a:xfrm>
        </p:spPr>
        <p:txBody>
          <a:bodyPr/>
          <a:lstStyle/>
          <a:p>
            <a:pPr lvl="2"/>
            <a:endParaRPr lang="en-US" dirty="0"/>
          </a:p>
          <a:p>
            <a:r>
              <a:rPr lang="en-GB" dirty="0"/>
              <a:t>March 4-9, Hyatt Regency O'Hare, Rosemont, Illinois, USA</a:t>
            </a:r>
          </a:p>
          <a:p>
            <a:r>
              <a:rPr lang="en-GB" dirty="0"/>
              <a:t>July 8-13, Manchester Grand Hyatt, San Diego, CA, USA</a:t>
            </a:r>
          </a:p>
          <a:p>
            <a:r>
              <a:rPr lang="en-GB" dirty="0"/>
              <a:t>November 11-16, Marriott Marquis Queen's Park, Bangkok, Thailand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3563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 November – </a:t>
            </a:r>
            <a:r>
              <a:rPr lang="en-GB" dirty="0"/>
              <a:t>Bangkok, Thailand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400" dirty="0"/>
              <a:t>A Motion to change the 2018 November Plenary Venue from Suzhou, China to be the Marriott Marquis Queen's Park Bangkok, Thailand (2017-06-06 Motion #3) passed during the EC June Interim Teleconference.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A Motion to approve a site visit to Suzhou, China in preparation for the November 2018 802 Plenary by Jon, Dawn, and Bob with total travel expenses not to exceed $8000.00 (2017-03-17 Motion #3) passed during the March Closing Plenary. A substitute motion will be brought on Friday.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Bob </a:t>
            </a:r>
            <a:r>
              <a:rPr lang="en-US" sz="2400" dirty="0" err="1"/>
              <a:t>Heile</a:t>
            </a:r>
            <a:r>
              <a:rPr lang="en-US" sz="2400" dirty="0"/>
              <a:t> assigned 802 designee</a:t>
            </a:r>
          </a:p>
          <a:p>
            <a:pPr lvl="2"/>
            <a:r>
              <a:rPr lang="en-US" dirty="0"/>
              <a:t>Status Report from Bob </a:t>
            </a:r>
          </a:p>
        </p:txBody>
      </p:sp>
    </p:spTree>
    <p:extLst>
      <p:ext uri="{BB962C8B-B14F-4D97-AF65-F5344CB8AC3E}">
        <p14:creationId xmlns:p14="http://schemas.microsoft.com/office/powerpoint/2010/main" val="6465408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change Site Visit location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 Approve a Site visit to Bangkok, Thailand instead of Suzhou, China in preparation for the November 2018 802 Plenary by Jon, Dawn, and Bob with total travel expenses not to exceed $8000.00. (replaces/supersedes motion 2017-03-17 Motion #3) 	</a:t>
            </a:r>
          </a:p>
          <a:p>
            <a:r>
              <a:rPr lang="en-US" dirty="0"/>
              <a:t>Moved: Jon Rosdahl 	</a:t>
            </a:r>
          </a:p>
          <a:p>
            <a:r>
              <a:rPr lang="en-US" dirty="0"/>
              <a:t>Second: 	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472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802 Exec Sec Agenda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5.142  II  Current and Future Venue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0205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 Future Venues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March 10-15, Hyatt Regency Vancouver and Fairmont Hotel Vancouver, Vancouver, Canada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July 14-19, Austria Congress Centre, Vienna, Austria</a:t>
            </a:r>
          </a:p>
          <a:p>
            <a:endParaRPr lang="en-GB" dirty="0"/>
          </a:p>
          <a:p>
            <a:r>
              <a:rPr lang="en-GB" dirty="0"/>
              <a:t>November 10-15, Hilton Waikoloa Village, Kona, HI, USA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0111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Thursday </a:t>
            </a:r>
            <a:r>
              <a:rPr lang="en-US" dirty="0" err="1"/>
              <a:t>AdHoc</a:t>
            </a:r>
            <a:r>
              <a:rPr lang="en-US" dirty="0"/>
              <a:t> 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 Venue Meeting planning – Thurs 7:30am</a:t>
            </a:r>
          </a:p>
          <a:p>
            <a:pPr lvl="1"/>
            <a:r>
              <a:rPr lang="en-US" dirty="0"/>
              <a:t>Review meeting space plan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Future Venues </a:t>
            </a:r>
            <a:r>
              <a:rPr lang="en-US" dirty="0" err="1"/>
              <a:t>AdHoc</a:t>
            </a:r>
            <a:r>
              <a:rPr lang="en-US" dirty="0"/>
              <a:t> – Thurs 8am</a:t>
            </a:r>
          </a:p>
          <a:p>
            <a:pPr lvl="1"/>
            <a:r>
              <a:rPr lang="en-US" dirty="0"/>
              <a:t>Review options and discuss choices for 2020 and 2021.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163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5.142 Current and Future Venue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/>
              <a:t>IEEE 802 Top 10 – Thanks Face to Face Events</a:t>
            </a:r>
          </a:p>
          <a:p>
            <a:pPr>
              <a:lnSpc>
                <a:spcPct val="200000"/>
              </a:lnSpc>
            </a:pPr>
            <a:r>
              <a:rPr lang="en-US" dirty="0"/>
              <a:t>2017 Plenary Venues</a:t>
            </a:r>
          </a:p>
          <a:p>
            <a:pPr>
              <a:lnSpc>
                <a:spcPct val="200000"/>
              </a:lnSpc>
            </a:pPr>
            <a:r>
              <a:rPr lang="en-US" dirty="0"/>
              <a:t>2018 November Plenary</a:t>
            </a:r>
          </a:p>
          <a:p>
            <a:pPr>
              <a:lnSpc>
                <a:spcPct val="200000"/>
              </a:lnSpc>
            </a:pPr>
            <a:r>
              <a:rPr lang="en-US" dirty="0"/>
              <a:t>2019/2020 Plenary Venue RFP report</a:t>
            </a:r>
          </a:p>
        </p:txBody>
      </p:sp>
    </p:spTree>
    <p:extLst>
      <p:ext uri="{BB962C8B-B14F-4D97-AF65-F5344CB8AC3E}">
        <p14:creationId xmlns:p14="http://schemas.microsoft.com/office/powerpoint/2010/main" val="1269748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 Top 10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433" y="1341438"/>
            <a:ext cx="10790767" cy="490696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GUEST-ROOMS</a:t>
            </a:r>
            <a:r>
              <a:rPr lang="en-US" sz="3600" dirty="0"/>
              <a:t> </a:t>
            </a:r>
          </a:p>
          <a:p>
            <a:pPr marL="0" indent="0">
              <a:buNone/>
            </a:pPr>
            <a:r>
              <a:rPr lang="en-US" sz="3600" dirty="0"/>
              <a:t>	- include breakfast, internet + VAT. </a:t>
            </a:r>
          </a:p>
          <a:p>
            <a:pPr marL="1143000" lvl="1" indent="-742950">
              <a:buFont typeface="+mj-lt"/>
              <a:buAutoNum type="alphaLcParenR"/>
            </a:pPr>
            <a:r>
              <a:rPr lang="en-US" sz="3200" dirty="0"/>
              <a:t>To choose and log on to the guest room network please choose SSID: </a:t>
            </a:r>
            <a:r>
              <a:rPr lang="en-US" sz="3200" dirty="0" err="1"/>
              <a:t>Estrel</a:t>
            </a:r>
            <a:r>
              <a:rPr lang="en-US" sz="3200" dirty="0"/>
              <a:t>-Rooms </a:t>
            </a:r>
          </a:p>
          <a:p>
            <a:pPr marL="1143000" lvl="1" indent="-742950">
              <a:buFont typeface="+mj-lt"/>
              <a:buAutoNum type="alphaLcParenR"/>
            </a:pPr>
            <a:r>
              <a:rPr lang="en-US" sz="3200" dirty="0"/>
              <a:t>Open a Browser and scroll down to “Convention Internet”. (try Estrel.com to force redirect page).</a:t>
            </a:r>
          </a:p>
          <a:p>
            <a:pPr marL="1143000" lvl="1" indent="-742950">
              <a:buFont typeface="+mj-lt"/>
              <a:buAutoNum type="alphaLcParenR"/>
            </a:pPr>
            <a:r>
              <a:rPr lang="en-US" sz="3200" dirty="0"/>
              <a:t>Click “Login” and enter the code from your room key sleeve and click the accept box.  Click “Login” on this page and your now connected.</a:t>
            </a:r>
          </a:p>
          <a:p>
            <a:pPr marL="1143000" lvl="1" indent="-742950">
              <a:buFont typeface="+mj-lt"/>
              <a:buAutoNum type="alphaLcParenR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71829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 Top 10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18565" y="1956375"/>
            <a:ext cx="6163235" cy="4520625"/>
          </a:xfrm>
        </p:spPr>
        <p:txBody>
          <a:bodyPr/>
          <a:lstStyle/>
          <a:p>
            <a:pPr marL="0" indent="0" fontAlgn="b">
              <a:buNone/>
            </a:pPr>
            <a:r>
              <a:rPr lang="en-US" u="sng" dirty="0"/>
              <a:t>Monday - Thursday</a:t>
            </a:r>
            <a:endParaRPr lang="en-US" dirty="0"/>
          </a:p>
          <a:p>
            <a:pPr fontAlgn="b"/>
            <a:r>
              <a:rPr lang="en-US" dirty="0"/>
              <a:t>Foyer </a:t>
            </a:r>
            <a:r>
              <a:rPr lang="en-US" dirty="0" err="1"/>
              <a:t>Estrel</a:t>
            </a:r>
            <a:r>
              <a:rPr lang="en-US" dirty="0"/>
              <a:t> Hall and ECC Foyer 1</a:t>
            </a:r>
          </a:p>
          <a:p>
            <a:pPr fontAlgn="b"/>
            <a:r>
              <a:rPr lang="en-US" dirty="0"/>
              <a:t>AM Coffee &amp; Tea 10-11am  </a:t>
            </a:r>
          </a:p>
          <a:p>
            <a:pPr fontAlgn="b"/>
            <a:r>
              <a:rPr lang="en-US" dirty="0"/>
              <a:t>Lunch 11:30am-1:30pm</a:t>
            </a:r>
          </a:p>
          <a:p>
            <a:pPr fontAlgn="b"/>
            <a:r>
              <a:rPr lang="en-US" dirty="0"/>
              <a:t>PM Coffee, Tea 3-4pm</a:t>
            </a:r>
            <a:br>
              <a:rPr lang="en-US" dirty="0"/>
            </a:br>
            <a:r>
              <a:rPr lang="en-US" dirty="0"/>
              <a:t> Sodas + desert from lunch </a:t>
            </a:r>
            <a:br>
              <a:rPr lang="en-US" dirty="0"/>
            </a:br>
            <a:endParaRPr lang="en-US" dirty="0"/>
          </a:p>
          <a:p>
            <a:pPr fontAlgn="b"/>
            <a:r>
              <a:rPr lang="en-US" b="1" dirty="0"/>
              <a:t>802.1 &amp; 802.3 lunch 12pm</a:t>
            </a:r>
          </a:p>
          <a:p>
            <a:pPr fontAlgn="b"/>
            <a:r>
              <a:rPr lang="en-US" b="1" dirty="0"/>
              <a:t>Wireless Groups lunch 12:30pm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7010400" y="2061351"/>
            <a:ext cx="4823012" cy="3810000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Friday</a:t>
            </a:r>
          </a:p>
          <a:p>
            <a:r>
              <a:rPr lang="de-DE" dirty="0"/>
              <a:t>Foyer Estrel Hall</a:t>
            </a:r>
            <a:endParaRPr lang="en-US" dirty="0"/>
          </a:p>
          <a:p>
            <a:r>
              <a:rPr lang="de-DE" dirty="0"/>
              <a:t>AM Coffee &amp; Tea 10-11am</a:t>
            </a:r>
            <a:endParaRPr lang="en-US" dirty="0"/>
          </a:p>
          <a:p>
            <a:r>
              <a:rPr lang="en-US" dirty="0"/>
              <a:t> EC Lunch 11:30am-1:00pm (location TBC)</a:t>
            </a:r>
          </a:p>
          <a:p>
            <a:r>
              <a:rPr lang="en-US" dirty="0"/>
              <a:t>PM Coffee, Tea  3-4pm</a:t>
            </a:r>
            <a:br>
              <a:rPr lang="en-US" dirty="0"/>
            </a:br>
            <a:r>
              <a:rPr lang="en-US" dirty="0"/>
              <a:t>Sodas + desert from lunch 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04800" y="1371600"/>
            <a:ext cx="115286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+mn-lt"/>
              </a:rPr>
              <a:t>2. FOOD AND BEVERAGE: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51137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5118" y="606519"/>
            <a:ext cx="10972800" cy="661987"/>
          </a:xfrm>
        </p:spPr>
        <p:txBody>
          <a:bodyPr/>
          <a:lstStyle/>
          <a:p>
            <a:r>
              <a:rPr lang="en-US" dirty="0"/>
              <a:t>IEEE 802 Top 10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5118" y="1295400"/>
            <a:ext cx="10972800" cy="5105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3. MEETING SPACE 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</a:rPr>
              <a:t>A QR code for the schedule is posted outside each meeting room. </a:t>
            </a:r>
          </a:p>
          <a:p>
            <a:pPr marL="400050" lvl="1" indent="0">
              <a:buNone/>
            </a:pPr>
            <a:r>
              <a:rPr lang="en-US" dirty="0">
                <a:latin typeface="Calibri" panose="020F0502020204030204" pitchFamily="34" charset="0"/>
              </a:rPr>
              <a:t>Please use the link noted on you name badge sheet to get to map: </a:t>
            </a:r>
            <a:r>
              <a:rPr lang="en-US" sz="2400" b="1" dirty="0">
                <a:latin typeface="Calibri-Bold"/>
                <a:hlinkClick r:id="rId3"/>
              </a:rPr>
              <a:t>http://802world.org/plenary/files/2015/03/IEEE802-EstrelMeeting-Map.pdf</a:t>
            </a:r>
            <a:endParaRPr lang="en-US" sz="2400" b="1" dirty="0">
              <a:latin typeface="Calibri-Bold"/>
            </a:endParaRPr>
          </a:p>
          <a:p>
            <a:pPr marL="400050" lvl="1" indent="0">
              <a:buNone/>
            </a:pPr>
            <a:endParaRPr lang="en-US" sz="2400" b="1" dirty="0">
              <a:latin typeface="Calibri-Bold"/>
            </a:endParaRP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</a:rPr>
              <a:t>To find a room in Wing 3 you read as follow (for example): 30441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 3  = Wing 3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04 = Fourth Floor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41 =  Room 41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281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 Top 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4. SCHEDULE: 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dirty="0">
                <a:hlinkClick r:id="rId2"/>
              </a:rPr>
              <a:t>http://schedule.802world.com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Schedule Updates can be tracked here: 	</a:t>
            </a:r>
            <a:r>
              <a:rPr lang="en-US" dirty="0">
                <a:hlinkClick r:id="rId3"/>
              </a:rPr>
              <a:t>http://schedule.802world.com/log/show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58736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 Top 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5. ROOM ASSIGNMENTS:</a:t>
            </a:r>
          </a:p>
          <a:p>
            <a:pPr lvl="1"/>
            <a:r>
              <a:rPr lang="en-US" dirty="0"/>
              <a:t>EC Committee Boardroom: 30241</a:t>
            </a:r>
          </a:p>
          <a:p>
            <a:pPr lvl="1"/>
            <a:r>
              <a:rPr lang="en-US" dirty="0"/>
              <a:t>EC Opening and Closing Session: ECC Room 4</a:t>
            </a:r>
          </a:p>
          <a:p>
            <a:pPr lvl="1"/>
            <a:r>
              <a:rPr lang="en-US" dirty="0"/>
              <a:t>Monday Tutorials: ECC Room 1</a:t>
            </a:r>
          </a:p>
          <a:p>
            <a:pPr lvl="1"/>
            <a:r>
              <a:rPr lang="en-US" dirty="0"/>
              <a:t>Face to Face &amp; Verlan Office – </a:t>
            </a:r>
            <a:r>
              <a:rPr lang="en-US" dirty="0" err="1"/>
              <a:t>Strassburg</a:t>
            </a:r>
            <a:endParaRPr lang="en-US" dirty="0"/>
          </a:p>
          <a:p>
            <a:pPr lvl="1"/>
            <a:r>
              <a:rPr lang="en-US" dirty="0"/>
              <a:t>WG Chair Working Office: ??10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537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 Top 10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34432" y="1341438"/>
            <a:ext cx="11400367" cy="4754562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6. TUTORIAL SESSIONS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hlinkClick r:id="rId2"/>
              </a:rPr>
              <a:t>http://www.ieee802.org/Tutorials.shtml </a:t>
            </a:r>
          </a:p>
          <a:p>
            <a:endParaRPr lang="en-US" dirty="0"/>
          </a:p>
          <a:p>
            <a:pPr marL="57150" indent="0">
              <a:buNone/>
            </a:pPr>
            <a:r>
              <a:rPr lang="en-US" b="1" dirty="0"/>
              <a:t>MONDAY JULY 10 ECC ROOM 1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dirty="0"/>
              <a:t>Tutorial #1 (6:00–7:20 pm):  Practical PoE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Tutorial #2 (7:30–8:50 pm):  An Overview on High-Speed Optical Wireless/Light Communications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Tutorial #3 (9:00–10:30 pm):  IEEE 802 Ethernet Networks for Automotive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08718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13055</TotalTime>
  <Words>1048</Words>
  <Application>Microsoft Office PowerPoint</Application>
  <PresentationFormat>Widescreen</PresentationFormat>
  <Paragraphs>150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MS PGothic</vt:lpstr>
      <vt:lpstr>Arial</vt:lpstr>
      <vt:lpstr>Calibri</vt:lpstr>
      <vt:lpstr>Calibri-Bold</vt:lpstr>
      <vt:lpstr>Wingdings</vt:lpstr>
      <vt:lpstr>Title slide</vt:lpstr>
      <vt:lpstr>Executive Secretary Agenda Items  March 2017 Plenary</vt:lpstr>
      <vt:lpstr>802 Exec Sec Agenda Items</vt:lpstr>
      <vt:lpstr>5.142 Current and Future Venue Report</vt:lpstr>
      <vt:lpstr>IEEE 802 Top 10</vt:lpstr>
      <vt:lpstr>IEEE 802 Top 10</vt:lpstr>
      <vt:lpstr>IEEE 802 Top 10</vt:lpstr>
      <vt:lpstr>IEEE 802 Top 10</vt:lpstr>
      <vt:lpstr>IEEE 802 Top 10</vt:lpstr>
      <vt:lpstr>IEEE 802 Top 10</vt:lpstr>
      <vt:lpstr>IEEE 802 Top 10</vt:lpstr>
      <vt:lpstr>IEEE 802 Top 10</vt:lpstr>
      <vt:lpstr>IEEE 802 Top 10</vt:lpstr>
      <vt:lpstr>IEEE 802 Social Cruise -- Wednesday, July 12</vt:lpstr>
      <vt:lpstr>IEEE 802 Top 10</vt:lpstr>
      <vt:lpstr>Network and Wired Cafe </vt:lpstr>
      <vt:lpstr>2017 Future Venues</vt:lpstr>
      <vt:lpstr>2018 Future Venues</vt:lpstr>
      <vt:lpstr>2018 November – Bangkok, Thailand </vt:lpstr>
      <vt:lpstr>Motion to change Site Visit location </vt:lpstr>
      <vt:lpstr>2019 Future Venues</vt:lpstr>
      <vt:lpstr>Thursday AdHoc Meetings</vt:lpstr>
    </vt:vector>
  </TitlesOfParts>
  <Company>CSR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Secretary Agenda Items March 2017 Plenary</dc:title>
  <dc:subject>IEEE 802 March Plenary 2017</dc:subject>
  <dc:creator>Jon Rosdahl</dc:creator>
  <dc:description>Jon Rosdahl (Qualcomm)</dc:description>
  <cp:lastModifiedBy>Jon Rosdahl</cp:lastModifiedBy>
  <cp:revision>148</cp:revision>
  <dcterms:created xsi:type="dcterms:W3CDTF">2015-11-09T04:21:45Z</dcterms:created>
  <dcterms:modified xsi:type="dcterms:W3CDTF">2017-07-10T00:03:26Z</dcterms:modified>
</cp:coreProperties>
</file>