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23"/>
  </p:notesMasterIdLst>
  <p:handoutMasterIdLst>
    <p:handoutMasterId r:id="rId24"/>
  </p:handoutMasterIdLst>
  <p:sldIdLst>
    <p:sldId id="278" r:id="rId2"/>
    <p:sldId id="344" r:id="rId3"/>
    <p:sldId id="384" r:id="rId4"/>
    <p:sldId id="371" r:id="rId5"/>
    <p:sldId id="372" r:id="rId6"/>
    <p:sldId id="426" r:id="rId7"/>
    <p:sldId id="432" r:id="rId8"/>
    <p:sldId id="427" r:id="rId9"/>
    <p:sldId id="428" r:id="rId10"/>
    <p:sldId id="429" r:id="rId11"/>
    <p:sldId id="430" r:id="rId12"/>
    <p:sldId id="433" r:id="rId13"/>
    <p:sldId id="434" r:id="rId14"/>
    <p:sldId id="431" r:id="rId15"/>
    <p:sldId id="365" r:id="rId16"/>
    <p:sldId id="349" r:id="rId17"/>
    <p:sldId id="436" r:id="rId18"/>
    <p:sldId id="383" r:id="rId19"/>
    <p:sldId id="435" r:id="rId20"/>
    <p:sldId id="437" r:id="rId21"/>
    <p:sldId id="402" r:id="rId22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MS PGothic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MS PGothic" pitchFamily="34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F5373ED5-2B44-4D0B-869F-1B13FDCF8954}">
          <p14:sldIdLst>
            <p14:sldId id="278"/>
            <p14:sldId id="344"/>
            <p14:sldId id="384"/>
            <p14:sldId id="371"/>
            <p14:sldId id="372"/>
            <p14:sldId id="426"/>
            <p14:sldId id="432"/>
            <p14:sldId id="427"/>
            <p14:sldId id="428"/>
            <p14:sldId id="429"/>
            <p14:sldId id="430"/>
            <p14:sldId id="433"/>
            <p14:sldId id="434"/>
            <p14:sldId id="431"/>
            <p14:sldId id="365"/>
            <p14:sldId id="349"/>
            <p14:sldId id="436"/>
            <p14:sldId id="383"/>
            <p14:sldId id="435"/>
            <p14:sldId id="437"/>
            <p14:sldId id="402"/>
          </p14:sldIdLst>
        </p14:section>
        <p14:section name="Untitled Section" id="{9A894BCA-3D2E-4B8E-B697-9FBAA04878E1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9BE28"/>
    <a:srgbClr val="0066FF"/>
    <a:srgbClr val="33CCFF"/>
    <a:srgbClr val="99FF99"/>
    <a:srgbClr val="FFFF00"/>
    <a:srgbClr val="FFCC00"/>
    <a:srgbClr val="DDDDDD"/>
    <a:srgbClr val="2FB1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6300" autoAdjust="0"/>
    <p:restoredTop sz="68876" autoAdjust="0"/>
  </p:normalViewPr>
  <p:slideViewPr>
    <p:cSldViewPr>
      <p:cViewPr varScale="1">
        <p:scale>
          <a:sx n="46" d="100"/>
          <a:sy n="46" d="100"/>
        </p:scale>
        <p:origin x="360" y="3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1614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13434"/>
    </p:cViewPr>
  </p:sorterViewPr>
  <p:notesViewPr>
    <p:cSldViewPr>
      <p:cViewPr varScale="1">
        <p:scale>
          <a:sx n="61" d="100"/>
          <a:sy n="61" d="100"/>
        </p:scale>
        <p:origin x="1788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59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r>
              <a:rPr lang="en-US"/>
              <a:t>doc: 802 EC-17/0036r1</a:t>
            </a:r>
          </a:p>
        </p:txBody>
      </p:sp>
      <p:sp>
        <p:nvSpPr>
          <p:cNvPr id="5959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r>
              <a:rPr lang="en-US"/>
              <a:t>March 2017</a:t>
            </a:r>
          </a:p>
        </p:txBody>
      </p:sp>
      <p:sp>
        <p:nvSpPr>
          <p:cNvPr id="5959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r>
              <a:rPr lang="en-US"/>
              <a:t>IEEE 802 March 2017 Plenary</a:t>
            </a:r>
          </a:p>
        </p:txBody>
      </p:sp>
      <p:sp>
        <p:nvSpPr>
          <p:cNvPr id="5959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8F71A4CD-0D87-4A45-B658-1EB64FE0DB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213700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r>
              <a:rPr lang="en-US"/>
              <a:t>doc: 802 EC-17/0036r1</a:t>
            </a:r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r>
              <a:rPr lang="en-US"/>
              <a:t>March 2017</a:t>
            </a:r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75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75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r>
              <a:rPr lang="en-US"/>
              <a:t>IEEE 802 March 2017 Plenary</a:t>
            </a:r>
          </a:p>
        </p:txBody>
      </p:sp>
      <p:sp>
        <p:nvSpPr>
          <p:cNvPr id="1075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C085DBE2-7BE2-4311-BFEF-2C4DE65685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025314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fld id="{1C200997-BC96-452E-9D07-4FA388D50BB0}" type="slidenum">
              <a:rPr lang="en-US" altLang="en-US" sz="1200"/>
              <a:pPr/>
              <a:t>1</a:t>
            </a:fld>
            <a:endParaRPr lang="en-US" altLang="en-US" sz="1200" dirty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March 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IEEE 802 March 2017 Plenary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doc: 802 EC-17/0036r1</a:t>
            </a:r>
          </a:p>
        </p:txBody>
      </p:sp>
    </p:spTree>
    <p:extLst>
      <p:ext uri="{BB962C8B-B14F-4D97-AF65-F5344CB8AC3E}">
        <p14:creationId xmlns:p14="http://schemas.microsoft.com/office/powerpoint/2010/main" val="20077710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If you send an Email to Dawn, Please send</a:t>
            </a:r>
            <a:r>
              <a:rPr lang="en-US" baseline="0" dirty="0"/>
              <a:t> text to notify her it is there.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March 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IEEE 802 March 2017 Plenary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85DBE2-7BE2-4311-BFEF-2C4DE65685A4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doc: 802 EC-17/0036r1</a:t>
            </a:r>
          </a:p>
        </p:txBody>
      </p:sp>
    </p:spTree>
    <p:extLst>
      <p:ext uri="{BB962C8B-B14F-4D97-AF65-F5344CB8AC3E}">
        <p14:creationId xmlns:p14="http://schemas.microsoft.com/office/powerpoint/2010/main" val="36091022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latin typeface="Calibri" panose="020F0502020204030204" pitchFamily="34" charset="0"/>
              </a:rPr>
              <a:t> The link to the meeting map sent in the EC memo is incorrect. 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doc: 802 EC-17/0036r1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March 2017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IEEE 802 March 2017 Plenary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C085DBE2-7BE2-4311-BFEF-2C4DE65685A4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2112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9051" y="6586539"/>
            <a:ext cx="12172949" cy="260350"/>
          </a:xfrm>
          <a:prstGeom prst="rect">
            <a:avLst/>
          </a:prstGeom>
          <a:solidFill>
            <a:srgbClr val="2FAD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2400" dirty="0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4234" y="3174"/>
            <a:ext cx="12181417" cy="301625"/>
          </a:xfrm>
          <a:prstGeom prst="rect">
            <a:avLst/>
          </a:prstGeom>
          <a:solidFill>
            <a:srgbClr val="2FAD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2400"/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10610851" y="6589714"/>
            <a:ext cx="1534583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eaLnBrk="1" hangingPunct="1">
              <a:spcBef>
                <a:spcPct val="50000"/>
              </a:spcBef>
              <a:defRPr/>
            </a:pPr>
            <a:r>
              <a:rPr lang="en-US" sz="1200" dirty="0">
                <a:solidFill>
                  <a:schemeClr val="bg1"/>
                </a:solidFill>
              </a:rPr>
              <a:t>Page </a:t>
            </a:r>
            <a:fld id="{D270FFEB-A996-435C-AE88-AB0EB3CE66AF}" type="slidenum">
              <a:rPr lang="en-US" sz="1200">
                <a:solidFill>
                  <a:schemeClr val="bg1"/>
                </a:solidFill>
              </a:rPr>
              <a:pPr algn="r" eaLnBrk="1" hangingPunct="1">
                <a:spcBef>
                  <a:spcPct val="50000"/>
                </a:spcBef>
                <a:defRPr/>
              </a:pPr>
              <a:t>‹#›</a:t>
            </a:fld>
            <a:endParaRPr lang="en-US" sz="1200" dirty="0">
              <a:solidFill>
                <a:schemeClr val="bg1"/>
              </a:solidFill>
            </a:endParaRPr>
          </a:p>
        </p:txBody>
      </p:sp>
      <p:grpSp>
        <p:nvGrpSpPr>
          <p:cNvPr id="9" name="Group 9"/>
          <p:cNvGrpSpPr>
            <a:grpSpLocks/>
          </p:cNvGrpSpPr>
          <p:nvPr/>
        </p:nvGrpSpPr>
        <p:grpSpPr bwMode="auto">
          <a:xfrm>
            <a:off x="11089218" y="5876926"/>
            <a:ext cx="1058333" cy="709613"/>
            <a:chOff x="3288" y="3482"/>
            <a:chExt cx="500" cy="447"/>
          </a:xfrm>
        </p:grpSpPr>
        <p:sp>
          <p:nvSpPr>
            <p:cNvPr id="10" name="Rectangle 10"/>
            <p:cNvSpPr>
              <a:spLocks noChangeArrowheads="1"/>
            </p:cNvSpPr>
            <p:nvPr/>
          </p:nvSpPr>
          <p:spPr bwMode="auto">
            <a:xfrm>
              <a:off x="3288" y="3521"/>
              <a:ext cx="454" cy="363"/>
            </a:xfrm>
            <a:prstGeom prst="rect">
              <a:avLst/>
            </a:prstGeom>
            <a:solidFill>
              <a:srgbClr val="2FB1DF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sz="2400"/>
            </a:p>
          </p:txBody>
        </p:sp>
        <p:sp>
          <p:nvSpPr>
            <p:cNvPr id="11" name="Text Box 11"/>
            <p:cNvSpPr txBox="1">
              <a:spLocks noChangeArrowheads="1"/>
            </p:cNvSpPr>
            <p:nvPr/>
          </p:nvSpPr>
          <p:spPr bwMode="auto">
            <a:xfrm>
              <a:off x="3297" y="3482"/>
              <a:ext cx="367" cy="28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300" b="1">
                  <a:solidFill>
                    <a:schemeClr val="bg1"/>
                  </a:solidFill>
                </a:rPr>
                <a:t>EEE</a:t>
              </a:r>
            </a:p>
          </p:txBody>
        </p:sp>
        <p:sp>
          <p:nvSpPr>
            <p:cNvPr id="12" name="Line 12"/>
            <p:cNvSpPr>
              <a:spLocks noChangeShapeType="1"/>
            </p:cNvSpPr>
            <p:nvPr/>
          </p:nvSpPr>
          <p:spPr bwMode="auto">
            <a:xfrm>
              <a:off x="3331" y="3542"/>
              <a:ext cx="0" cy="317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 sz="2400"/>
            </a:p>
          </p:txBody>
        </p:sp>
        <p:sp>
          <p:nvSpPr>
            <p:cNvPr id="13" name="Text Box 13"/>
            <p:cNvSpPr txBox="1">
              <a:spLocks noChangeArrowheads="1"/>
            </p:cNvSpPr>
            <p:nvPr/>
          </p:nvSpPr>
          <p:spPr bwMode="auto">
            <a:xfrm>
              <a:off x="3303" y="3641"/>
              <a:ext cx="485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/>
            <a:lstStyle/>
            <a:p>
              <a:pPr>
                <a:defRPr/>
              </a:pPr>
              <a:r>
                <a:rPr lang="en-US" sz="2400" b="1">
                  <a:solidFill>
                    <a:schemeClr val="bg1"/>
                  </a:solidFill>
                </a:rPr>
                <a:t>802</a:t>
              </a:r>
            </a:p>
          </p:txBody>
        </p:sp>
      </p:grpSp>
      <p:sp>
        <p:nvSpPr>
          <p:cNvPr id="33075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3075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6" name="Text Box 8"/>
          <p:cNvSpPr txBox="1">
            <a:spLocks noChangeArrowheads="1"/>
          </p:cNvSpPr>
          <p:nvPr userDrawn="1"/>
        </p:nvSpPr>
        <p:spPr bwMode="auto">
          <a:xfrm>
            <a:off x="0" y="6589714"/>
            <a:ext cx="644728" cy="2769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1200" dirty="0">
                <a:solidFill>
                  <a:schemeClr val="bg1"/>
                </a:solidFill>
              </a:rPr>
              <a:t>Report</a:t>
            </a:r>
          </a:p>
        </p:txBody>
      </p:sp>
      <p:sp>
        <p:nvSpPr>
          <p:cNvPr id="14" name="TextBox 13"/>
          <p:cNvSpPr txBox="1"/>
          <p:nvPr userDrawn="1"/>
        </p:nvSpPr>
        <p:spPr>
          <a:xfrm>
            <a:off x="9144000" y="17305"/>
            <a:ext cx="278765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600" b="1" dirty="0">
                <a:solidFill>
                  <a:schemeClr val="bg1"/>
                </a:solidFill>
              </a:rPr>
              <a:t>doc:802</a:t>
            </a:r>
            <a:r>
              <a:rPr lang="en-US" sz="1600" b="1" baseline="0" dirty="0">
                <a:solidFill>
                  <a:schemeClr val="bg1"/>
                </a:solidFill>
              </a:rPr>
              <a:t> EC-17/0122r0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 userDrawn="1"/>
        </p:nvSpPr>
        <p:spPr>
          <a:xfrm>
            <a:off x="228600" y="14130"/>
            <a:ext cx="1905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</a:rPr>
              <a:t>July 2017</a:t>
            </a:r>
          </a:p>
        </p:txBody>
      </p:sp>
    </p:spTree>
    <p:extLst>
      <p:ext uri="{BB962C8B-B14F-4D97-AF65-F5344CB8AC3E}">
        <p14:creationId xmlns:p14="http://schemas.microsoft.com/office/powerpoint/2010/main" val="4759753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853936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71467" y="404814"/>
            <a:ext cx="2810933" cy="54625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4434" y="404814"/>
            <a:ext cx="8233833" cy="54625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358705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415126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012381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34433" y="1341438"/>
            <a:ext cx="53848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22433" y="1341438"/>
            <a:ext cx="53848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74068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890512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8008190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7833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703240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271355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730" name="Rectangle 2"/>
          <p:cNvSpPr>
            <a:spLocks noChangeArrowheads="1"/>
          </p:cNvSpPr>
          <p:nvPr/>
        </p:nvSpPr>
        <p:spPr bwMode="auto">
          <a:xfrm>
            <a:off x="0" y="6604000"/>
            <a:ext cx="12185651" cy="260350"/>
          </a:xfrm>
          <a:prstGeom prst="rect">
            <a:avLst/>
          </a:prstGeom>
          <a:solidFill>
            <a:srgbClr val="2FB1DF"/>
          </a:solidFill>
          <a:ln w="9525">
            <a:solidFill>
              <a:srgbClr val="2FB1D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2400"/>
          </a:p>
        </p:txBody>
      </p:sp>
      <p:sp>
        <p:nvSpPr>
          <p:cNvPr id="329731" name="Rectangle 3"/>
          <p:cNvSpPr>
            <a:spLocks noChangeArrowheads="1"/>
          </p:cNvSpPr>
          <p:nvPr/>
        </p:nvSpPr>
        <p:spPr bwMode="auto">
          <a:xfrm>
            <a:off x="4234" y="3175"/>
            <a:ext cx="12181417" cy="327026"/>
          </a:xfrm>
          <a:prstGeom prst="rect">
            <a:avLst/>
          </a:prstGeom>
          <a:solidFill>
            <a:srgbClr val="2FB1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just">
              <a:defRPr/>
            </a:pPr>
            <a:endParaRPr lang="en-US" sz="2400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404813"/>
            <a:ext cx="10972800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334433" y="1341438"/>
            <a:ext cx="109728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329734" name="Line 6"/>
          <p:cNvSpPr>
            <a:spLocks noChangeShapeType="1"/>
          </p:cNvSpPr>
          <p:nvPr/>
        </p:nvSpPr>
        <p:spPr bwMode="auto">
          <a:xfrm>
            <a:off x="527051" y="1268413"/>
            <a:ext cx="11137900" cy="0"/>
          </a:xfrm>
          <a:prstGeom prst="line">
            <a:avLst/>
          </a:prstGeom>
          <a:noFill/>
          <a:ln w="9525">
            <a:solidFill>
              <a:srgbClr val="2FADDF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sz="2400"/>
          </a:p>
        </p:txBody>
      </p:sp>
      <p:sp>
        <p:nvSpPr>
          <p:cNvPr id="329735" name="Text Box 7"/>
          <p:cNvSpPr txBox="1">
            <a:spLocks noChangeArrowheads="1"/>
          </p:cNvSpPr>
          <p:nvPr/>
        </p:nvSpPr>
        <p:spPr bwMode="auto">
          <a:xfrm>
            <a:off x="10610851" y="6589714"/>
            <a:ext cx="1534583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eaLnBrk="1" hangingPunct="1">
              <a:spcBef>
                <a:spcPct val="50000"/>
              </a:spcBef>
              <a:defRPr/>
            </a:pPr>
            <a:r>
              <a:rPr lang="en-US" sz="1600" dirty="0">
                <a:solidFill>
                  <a:schemeClr val="bg1"/>
                </a:solidFill>
              </a:rPr>
              <a:t>Page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fld id="{D3216283-4E45-4288-8E07-8B1A41FF8132}" type="slidenum">
              <a:rPr lang="en-US" sz="1200">
                <a:solidFill>
                  <a:schemeClr val="bg1"/>
                </a:solidFill>
              </a:rPr>
              <a:pPr algn="r" eaLnBrk="1" hangingPunct="1">
                <a:spcBef>
                  <a:spcPct val="50000"/>
                </a:spcBef>
                <a:defRPr/>
              </a:pPr>
              <a:t>‹#›</a:t>
            </a:fld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329736" name="Text Box 8"/>
          <p:cNvSpPr txBox="1">
            <a:spLocks noChangeArrowheads="1"/>
          </p:cNvSpPr>
          <p:nvPr/>
        </p:nvSpPr>
        <p:spPr bwMode="auto">
          <a:xfrm>
            <a:off x="0" y="6589714"/>
            <a:ext cx="800219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1600" dirty="0">
                <a:solidFill>
                  <a:schemeClr val="bg1"/>
                </a:solidFill>
              </a:rPr>
              <a:t>Report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329737" name="Text Box 9"/>
          <p:cNvSpPr txBox="1">
            <a:spLocks noChangeArrowheads="1"/>
          </p:cNvSpPr>
          <p:nvPr/>
        </p:nvSpPr>
        <p:spPr bwMode="auto">
          <a:xfrm>
            <a:off x="4114799" y="6601637"/>
            <a:ext cx="441960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US" sz="1600" dirty="0">
                <a:solidFill>
                  <a:schemeClr val="bg1"/>
                </a:solidFill>
              </a:rPr>
              <a:t>IEEE 802 July</a:t>
            </a:r>
            <a:r>
              <a:rPr lang="en-US" sz="1600" baseline="0" dirty="0">
                <a:solidFill>
                  <a:schemeClr val="bg1"/>
                </a:solidFill>
              </a:rPr>
              <a:t> </a:t>
            </a:r>
            <a:r>
              <a:rPr lang="en-US" sz="1600" dirty="0">
                <a:solidFill>
                  <a:schemeClr val="bg1"/>
                </a:solidFill>
              </a:rPr>
              <a:t>2017 Plenary</a:t>
            </a:r>
          </a:p>
        </p:txBody>
      </p:sp>
      <p:grpSp>
        <p:nvGrpSpPr>
          <p:cNvPr id="1034" name="Group 20"/>
          <p:cNvGrpSpPr>
            <a:grpSpLocks/>
          </p:cNvGrpSpPr>
          <p:nvPr/>
        </p:nvGrpSpPr>
        <p:grpSpPr bwMode="auto">
          <a:xfrm>
            <a:off x="11089218" y="5876926"/>
            <a:ext cx="1058333" cy="709613"/>
            <a:chOff x="3288" y="3482"/>
            <a:chExt cx="500" cy="447"/>
          </a:xfrm>
        </p:grpSpPr>
        <p:sp>
          <p:nvSpPr>
            <p:cNvPr id="329746" name="Rectangle 18"/>
            <p:cNvSpPr>
              <a:spLocks noChangeArrowheads="1"/>
            </p:cNvSpPr>
            <p:nvPr/>
          </p:nvSpPr>
          <p:spPr bwMode="auto">
            <a:xfrm>
              <a:off x="3288" y="3521"/>
              <a:ext cx="454" cy="363"/>
            </a:xfrm>
            <a:prstGeom prst="rect">
              <a:avLst/>
            </a:prstGeom>
            <a:solidFill>
              <a:srgbClr val="2FB1DF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sz="2400"/>
            </a:p>
          </p:txBody>
        </p:sp>
        <p:sp>
          <p:nvSpPr>
            <p:cNvPr id="329743" name="Text Box 15"/>
            <p:cNvSpPr txBox="1">
              <a:spLocks noChangeArrowheads="1"/>
            </p:cNvSpPr>
            <p:nvPr/>
          </p:nvSpPr>
          <p:spPr bwMode="auto">
            <a:xfrm>
              <a:off x="3297" y="3482"/>
              <a:ext cx="367" cy="28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300" b="1">
                  <a:solidFill>
                    <a:schemeClr val="bg1"/>
                  </a:solidFill>
                </a:rPr>
                <a:t>EEE</a:t>
              </a:r>
            </a:p>
          </p:txBody>
        </p:sp>
        <p:sp>
          <p:nvSpPr>
            <p:cNvPr id="329745" name="Line 17"/>
            <p:cNvSpPr>
              <a:spLocks noChangeShapeType="1"/>
            </p:cNvSpPr>
            <p:nvPr/>
          </p:nvSpPr>
          <p:spPr bwMode="auto">
            <a:xfrm>
              <a:off x="3331" y="3542"/>
              <a:ext cx="0" cy="317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 sz="2400"/>
            </a:p>
          </p:txBody>
        </p:sp>
        <p:sp>
          <p:nvSpPr>
            <p:cNvPr id="329747" name="Text Box 19"/>
            <p:cNvSpPr txBox="1">
              <a:spLocks noChangeArrowheads="1"/>
            </p:cNvSpPr>
            <p:nvPr/>
          </p:nvSpPr>
          <p:spPr bwMode="auto">
            <a:xfrm>
              <a:off x="3303" y="3641"/>
              <a:ext cx="485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/>
            <a:lstStyle/>
            <a:p>
              <a:pPr>
                <a:defRPr/>
              </a:pPr>
              <a:r>
                <a:rPr lang="en-US" sz="2400" b="1">
                  <a:solidFill>
                    <a:schemeClr val="bg1"/>
                  </a:solidFill>
                </a:rPr>
                <a:t>802</a:t>
              </a:r>
            </a:p>
          </p:txBody>
        </p:sp>
      </p:grpSp>
      <p:sp>
        <p:nvSpPr>
          <p:cNvPr id="2" name="TextBox 1"/>
          <p:cNvSpPr txBox="1"/>
          <p:nvPr userDrawn="1"/>
        </p:nvSpPr>
        <p:spPr>
          <a:xfrm>
            <a:off x="9144000" y="17305"/>
            <a:ext cx="278765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600" b="1" dirty="0">
                <a:solidFill>
                  <a:schemeClr val="bg1"/>
                </a:solidFill>
              </a:rPr>
              <a:t>doc:802</a:t>
            </a:r>
            <a:r>
              <a:rPr lang="en-US" sz="1600" b="1" baseline="0" dirty="0">
                <a:solidFill>
                  <a:schemeClr val="bg1"/>
                </a:solidFill>
              </a:rPr>
              <a:t> EC-17/0122r0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 userDrawn="1"/>
        </p:nvSpPr>
        <p:spPr>
          <a:xfrm>
            <a:off x="228600" y="14130"/>
            <a:ext cx="1905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</a:rPr>
              <a:t>July 2017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</p:sldLayoutIdLst>
  <p:hf sldNum="0" hdr="0" ft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802world.org/plenary/files/2015/03/IEEE802-EstrelMeeting-Map.pdf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schedule.802world.com/log/show" TargetMode="External"/><Relationship Id="rId2" Type="http://schemas.openxmlformats.org/officeDocument/2006/relationships/hyperlink" Target="http://schedule.802world.com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eee802.org/Tutorials.s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Executive Secretary Agenda Items </a:t>
            </a:r>
            <a:br>
              <a:rPr lang="en-US" dirty="0"/>
            </a:br>
            <a:r>
              <a:rPr lang="en-US" dirty="0"/>
              <a:t>March 2017 Plenary</a:t>
            </a:r>
            <a:endParaRPr lang="en-US" altLang="en-US" dirty="0"/>
          </a:p>
        </p:txBody>
      </p:sp>
      <p:sp>
        <p:nvSpPr>
          <p:cNvPr id="4099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/>
              <a:t>Jon Rosdahl</a:t>
            </a:r>
            <a:br>
              <a:rPr lang="en-US" altLang="en-US"/>
            </a:br>
            <a:r>
              <a:rPr lang="en-US" altLang="en-US"/>
              <a:t>IEEE 802 Executive Secretary</a:t>
            </a:r>
            <a:br>
              <a:rPr lang="en-US" altLang="en-US"/>
            </a:br>
            <a:r>
              <a:rPr lang="en-US" altLang="en-US"/>
              <a:t>jrosdahl@ieee.org</a:t>
            </a:r>
            <a:endParaRPr lang="en-US" alt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IEEE 802 Top 10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7. AUDIO VISUAL</a:t>
            </a:r>
          </a:p>
          <a:p>
            <a:pPr lvl="1"/>
            <a:r>
              <a:rPr lang="en-US" dirty="0"/>
              <a:t>The hotel vendor is suppling all audio visual for this meeting. </a:t>
            </a:r>
          </a:p>
          <a:p>
            <a:pPr lvl="1"/>
            <a:r>
              <a:rPr lang="en-US" dirty="0"/>
              <a:t>If you have any difficulty kindly contact Darcel:</a:t>
            </a:r>
          </a:p>
          <a:p>
            <a:pPr lvl="3"/>
            <a:r>
              <a:rPr lang="en-US" dirty="0"/>
              <a:t>Darcel Moro: darcel@facetoface-events.com or Skype </a:t>
            </a:r>
            <a:r>
              <a:rPr lang="en-US" dirty="0" err="1"/>
              <a:t>darcelmoro</a:t>
            </a:r>
            <a:r>
              <a:rPr lang="en-US" dirty="0"/>
              <a:t> or WhatsApp!</a:t>
            </a:r>
          </a:p>
          <a:p>
            <a:r>
              <a:rPr lang="en-US" dirty="0"/>
              <a:t>All projectors have HDMI and VGA input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except for ECC Room 1 which has HDMI only.</a:t>
            </a:r>
          </a:p>
          <a:p>
            <a:pPr lvl="1"/>
            <a:r>
              <a:rPr lang="en-US" dirty="0"/>
              <a:t>We have a limited supply of VGA-HDMI and Apple Mini DisplayPort (</a:t>
            </a:r>
            <a:r>
              <a:rPr lang="en-US" dirty="0" err="1"/>
              <a:t>Tunderbolt</a:t>
            </a:r>
            <a:r>
              <a:rPr lang="en-US" dirty="0"/>
              <a:t>) to HDMI adapters. </a:t>
            </a:r>
          </a:p>
          <a:p>
            <a:pPr lvl="3"/>
            <a:r>
              <a:rPr lang="en-US" sz="2800" dirty="0"/>
              <a:t>Kindly contact Darcel if you wish to borrow and adapter.</a:t>
            </a:r>
          </a:p>
        </p:txBody>
      </p:sp>
    </p:spTree>
    <p:extLst>
      <p:ext uri="{BB962C8B-B14F-4D97-AF65-F5344CB8AC3E}">
        <p14:creationId xmlns:p14="http://schemas.microsoft.com/office/powerpoint/2010/main" val="32797432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IEEE 802 Top 10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8. HOTEL RESTAURANTS OPTIONS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3200" dirty="0"/>
              <a:t>The Grill 12pm – 5pm &amp; 6 – 10:30pm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3200" dirty="0" err="1"/>
              <a:t>Stube</a:t>
            </a:r>
            <a:r>
              <a:rPr lang="en-US" sz="3200" dirty="0"/>
              <a:t> 5pm – midnight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3200" dirty="0"/>
              <a:t>The Leaf 6pm – 10:30pm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US" sz="3200" dirty="0"/>
          </a:p>
          <a:p>
            <a:pPr marL="0" indent="0">
              <a:buNone/>
            </a:pPr>
            <a:r>
              <a:rPr lang="en-US" sz="3600" dirty="0"/>
              <a:t>Other Restaurant options: </a:t>
            </a:r>
          </a:p>
          <a:p>
            <a:pPr marL="914400" lvl="2" indent="0">
              <a:buNone/>
            </a:pPr>
            <a:r>
              <a:rPr lang="en-US" sz="2800" dirty="0"/>
              <a:t>Check with hotel concierge or at IEEE 802 registration desk for “Local Neighborhood Around The </a:t>
            </a:r>
            <a:r>
              <a:rPr lang="en-US" sz="2800" dirty="0" err="1"/>
              <a:t>Estrel</a:t>
            </a:r>
            <a:r>
              <a:rPr lang="en-US" sz="2800" dirty="0"/>
              <a:t>” flyer.</a:t>
            </a:r>
          </a:p>
        </p:txBody>
      </p:sp>
    </p:spTree>
    <p:extLst>
      <p:ext uri="{BB962C8B-B14F-4D97-AF65-F5344CB8AC3E}">
        <p14:creationId xmlns:p14="http://schemas.microsoft.com/office/powerpoint/2010/main" val="11701319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IEEE 802 Top 10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4432" y="1341438"/>
            <a:ext cx="11628967" cy="5059362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9. SOCIAL</a:t>
            </a:r>
          </a:p>
          <a:p>
            <a:r>
              <a:rPr lang="en-US" sz="2800" dirty="0"/>
              <a:t>Attendees with confirmed or purchased social tickets must pick up wristbands from Registration Desk between 12 noon Monday and 4pm on Tuesday. </a:t>
            </a:r>
          </a:p>
          <a:p>
            <a:r>
              <a:rPr lang="en-US" sz="2800" dirty="0"/>
              <a:t>After that time, All unclaimed tickets will be released to those attendees on the wait list.</a:t>
            </a:r>
          </a:p>
        </p:txBody>
      </p:sp>
    </p:spTree>
    <p:extLst>
      <p:ext uri="{BB962C8B-B14F-4D97-AF65-F5344CB8AC3E}">
        <p14:creationId xmlns:p14="http://schemas.microsoft.com/office/powerpoint/2010/main" val="16402672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IEEE 802 Social Cruise -- Wednesday, July 12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4432" y="1341438"/>
            <a:ext cx="11476568" cy="5135562"/>
          </a:xfrm>
        </p:spPr>
        <p:txBody>
          <a:bodyPr/>
          <a:lstStyle/>
          <a:p>
            <a:r>
              <a:rPr lang="en-US" sz="2800" b="1" dirty="0">
                <a:solidFill>
                  <a:srgbClr val="C00000"/>
                </a:solidFill>
              </a:rPr>
              <a:t>Do not </a:t>
            </a:r>
            <a:r>
              <a:rPr lang="en-US" sz="2800" b="1" dirty="0" err="1">
                <a:solidFill>
                  <a:srgbClr val="C00000"/>
                </a:solidFill>
              </a:rPr>
              <a:t>loose</a:t>
            </a:r>
            <a:r>
              <a:rPr lang="en-US" sz="2800" b="1" dirty="0">
                <a:solidFill>
                  <a:srgbClr val="C00000"/>
                </a:solidFill>
              </a:rPr>
              <a:t> you wrist band or drink ticket… No Replacements!</a:t>
            </a:r>
          </a:p>
          <a:p>
            <a:endParaRPr lang="en-US" sz="1200" b="1" dirty="0"/>
          </a:p>
          <a:p>
            <a:r>
              <a:rPr lang="en-US" sz="2800" b="1" dirty="0"/>
              <a:t>Boats depart at designated time or when full - </a:t>
            </a:r>
            <a:r>
              <a:rPr lang="en-US" sz="2800" dirty="0"/>
              <a:t> rain or sunshine</a:t>
            </a:r>
            <a:endParaRPr lang="en-US" sz="2800" b="1" dirty="0">
              <a:solidFill>
                <a:srgbClr val="C00000"/>
              </a:solidFill>
            </a:endParaRPr>
          </a:p>
          <a:p>
            <a:pPr lvl="1"/>
            <a:r>
              <a:rPr lang="en-US" sz="3200" b="1" dirty="0"/>
              <a:t>Boat #1 departs from </a:t>
            </a:r>
            <a:r>
              <a:rPr lang="en-US" sz="3200" b="1" dirty="0" err="1"/>
              <a:t>Estrel</a:t>
            </a:r>
            <a:r>
              <a:rPr lang="en-US" sz="3200" b="1" dirty="0"/>
              <a:t> Beer Garten at 6:15pm </a:t>
            </a:r>
          </a:p>
          <a:p>
            <a:pPr lvl="1"/>
            <a:r>
              <a:rPr lang="en-US" sz="3200" b="1" dirty="0"/>
              <a:t>Boat #2 departs from </a:t>
            </a:r>
            <a:r>
              <a:rPr lang="en-US" sz="3200" b="1" dirty="0" err="1"/>
              <a:t>Estrel</a:t>
            </a:r>
            <a:r>
              <a:rPr lang="en-US" sz="3200" b="1" dirty="0"/>
              <a:t> Beer Garten at 6:30pm </a:t>
            </a:r>
          </a:p>
          <a:p>
            <a:pPr lvl="2"/>
            <a:r>
              <a:rPr lang="en-US" dirty="0"/>
              <a:t>Boat #2 is recommended for families bringing small children.</a:t>
            </a:r>
          </a:p>
          <a:p>
            <a:endParaRPr lang="en-US" sz="2800" dirty="0"/>
          </a:p>
          <a:p>
            <a:r>
              <a:rPr lang="en-US" sz="2800" dirty="0"/>
              <a:t>Drink tickets are redeemable for red or white wine, draft beer, soft drink, juice or bottled water. Cash bar is also available. </a:t>
            </a:r>
          </a:p>
          <a:p>
            <a:endParaRPr lang="en-US" sz="1600" dirty="0"/>
          </a:p>
          <a:p>
            <a:r>
              <a:rPr lang="en-US" sz="2800" dirty="0"/>
              <a:t>Dinner buffet and desert included.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2753383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IEEE 802 Top 10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10. How to reach Face to Face Events Staff:</a:t>
            </a:r>
          </a:p>
          <a:p>
            <a:pPr lvl="1"/>
            <a:r>
              <a:rPr lang="en-US" sz="3200" b="1" dirty="0"/>
              <a:t>DAWN SLYKHOUSE </a:t>
            </a:r>
            <a:r>
              <a:rPr lang="en-US" sz="3200" dirty="0"/>
              <a:t>Skype ID: </a:t>
            </a:r>
            <a:r>
              <a:rPr lang="en-US" sz="3200" dirty="0" err="1"/>
              <a:t>dslykhouse</a:t>
            </a:r>
            <a:endParaRPr lang="en-US" sz="3200" dirty="0"/>
          </a:p>
          <a:p>
            <a:pPr lvl="1"/>
            <a:r>
              <a:rPr lang="sv-SE" sz="3200" b="1" dirty="0"/>
              <a:t>LISA RONMARK </a:t>
            </a:r>
            <a:r>
              <a:rPr lang="sv-SE" sz="3200" dirty="0"/>
              <a:t>Skype ID: lisa.ronmark</a:t>
            </a:r>
          </a:p>
          <a:p>
            <a:pPr lvl="1"/>
            <a:r>
              <a:rPr lang="en-US" sz="3200" b="1" dirty="0"/>
              <a:t>DARCEL MORO </a:t>
            </a:r>
            <a:r>
              <a:rPr lang="en-US" sz="3200" dirty="0"/>
              <a:t>Skype ID: </a:t>
            </a:r>
            <a:r>
              <a:rPr lang="en-US" sz="3200" dirty="0" err="1"/>
              <a:t>darcelmoro</a:t>
            </a:r>
            <a:endParaRPr lang="en-US" sz="3200" dirty="0"/>
          </a:p>
          <a:p>
            <a:r>
              <a:rPr lang="en-US" dirty="0"/>
              <a:t>In the event of an Emergency outside of business hours please contact Dawn or Darcel via the hotel operator or via Skype or WhatsApp.</a:t>
            </a:r>
          </a:p>
        </p:txBody>
      </p:sp>
    </p:spTree>
    <p:extLst>
      <p:ext uri="{BB962C8B-B14F-4D97-AF65-F5344CB8AC3E}">
        <p14:creationId xmlns:p14="http://schemas.microsoft.com/office/powerpoint/2010/main" val="35673726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b="1" dirty="0"/>
              <a:t>Network and Wired Cafe </a:t>
            </a:r>
            <a:endParaRPr lang="en-US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4433" y="1341438"/>
            <a:ext cx="10972800" cy="5059362"/>
          </a:xfrm>
        </p:spPr>
        <p:txBody>
          <a:bodyPr/>
          <a:lstStyle/>
          <a:p>
            <a:r>
              <a:rPr lang="en-US" sz="2800" b="1" dirty="0"/>
              <a:t>WIRED CAFÉ</a:t>
            </a:r>
            <a:endParaRPr lang="en-US" sz="2800" dirty="0"/>
          </a:p>
          <a:p>
            <a:pPr lvl="2"/>
            <a:r>
              <a:rPr lang="en-US" sz="2800" dirty="0"/>
              <a:t>Please report any disruption of service in the café to </a:t>
            </a:r>
            <a:r>
              <a:rPr lang="en-US" sz="2800" dirty="0" err="1"/>
              <a:t>VeriLAN</a:t>
            </a:r>
            <a:r>
              <a:rPr lang="en-US" sz="2800" dirty="0"/>
              <a:t> staff.</a:t>
            </a:r>
          </a:p>
          <a:p>
            <a:endParaRPr lang="en-US" sz="2800" dirty="0"/>
          </a:p>
          <a:p>
            <a:r>
              <a:rPr lang="en-US" sz="2800" b="1" dirty="0"/>
              <a:t>NETWORK HELP DESK</a:t>
            </a:r>
            <a:endParaRPr lang="en-US" sz="2800" dirty="0"/>
          </a:p>
          <a:p>
            <a:pPr lvl="2"/>
            <a:r>
              <a:rPr lang="en-US" sz="2800" dirty="0"/>
              <a:t>Network Help is available for attendees experiencing difficulties accessing the meeting network.</a:t>
            </a:r>
          </a:p>
          <a:p>
            <a:pPr lvl="2"/>
            <a:endParaRPr lang="en-US" dirty="0"/>
          </a:p>
          <a:p>
            <a:r>
              <a:rPr lang="en-US" dirty="0"/>
              <a:t>Located in the Large Gallery Lobby Level near the Registration Desk </a:t>
            </a:r>
          </a:p>
        </p:txBody>
      </p:sp>
    </p:spTree>
    <p:extLst>
      <p:ext uri="{BB962C8B-B14F-4D97-AF65-F5344CB8AC3E}">
        <p14:creationId xmlns:p14="http://schemas.microsoft.com/office/powerpoint/2010/main" val="9750247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74826" y="404813"/>
            <a:ext cx="8512175" cy="792162"/>
          </a:xfrm>
        </p:spPr>
        <p:txBody>
          <a:bodyPr/>
          <a:lstStyle/>
          <a:p>
            <a:r>
              <a:rPr lang="en-US" dirty="0"/>
              <a:t>2017 Future Venues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74824" y="1295400"/>
            <a:ext cx="8816976" cy="5334000"/>
          </a:xfrm>
        </p:spPr>
        <p:txBody>
          <a:bodyPr/>
          <a:lstStyle/>
          <a:p>
            <a:pPr lvl="2"/>
            <a:endParaRPr lang="en-US" dirty="0"/>
          </a:p>
          <a:p>
            <a:r>
              <a:rPr lang="en-US" dirty="0"/>
              <a:t>2017 – November – Orlando, Florida</a:t>
            </a:r>
          </a:p>
          <a:p>
            <a:pPr lvl="1"/>
            <a:r>
              <a:rPr lang="en-GB" dirty="0"/>
              <a:t>Caribe Hotel and Convention </a:t>
            </a:r>
            <a:r>
              <a:rPr lang="en-GB" dirty="0" err="1"/>
              <a:t>Center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031054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74826" y="404813"/>
            <a:ext cx="8512175" cy="792162"/>
          </a:xfrm>
        </p:spPr>
        <p:txBody>
          <a:bodyPr/>
          <a:lstStyle/>
          <a:p>
            <a:r>
              <a:rPr lang="en-US" dirty="0"/>
              <a:t>2018 Future Venues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95400"/>
            <a:ext cx="10633364" cy="5334000"/>
          </a:xfrm>
        </p:spPr>
        <p:txBody>
          <a:bodyPr/>
          <a:lstStyle/>
          <a:p>
            <a:pPr lvl="2"/>
            <a:endParaRPr lang="en-US" dirty="0"/>
          </a:p>
          <a:p>
            <a:r>
              <a:rPr lang="en-GB" dirty="0"/>
              <a:t>March 4-9, Hyatt Regency O'Hare, Rosemont, Illinois, USA</a:t>
            </a:r>
          </a:p>
          <a:p>
            <a:r>
              <a:rPr lang="en-GB" dirty="0"/>
              <a:t>July 8-13, Manchester Grand Hyatt, San Diego, CA, USA</a:t>
            </a:r>
          </a:p>
          <a:p>
            <a:r>
              <a:rPr lang="en-GB" dirty="0"/>
              <a:t>November 11-16, Marriott Marquis Queen's Park, Bangkok, Thailand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035637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2018 November – </a:t>
            </a:r>
            <a:r>
              <a:rPr lang="en-GB" dirty="0"/>
              <a:t>Bangkok, Thailand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sz="2400" dirty="0"/>
              <a:t>A Motion to change the 2018 November Plenary Venue from Suzhou, China to be the Marriott Marquis Queen's Park Bangkok, Thailand (2017-06-06 Motion #3) passed during the EC June Interim Teleconference.</a:t>
            </a:r>
          </a:p>
          <a:p>
            <a:pPr lvl="1"/>
            <a:endParaRPr lang="en-US" sz="2400" dirty="0"/>
          </a:p>
          <a:p>
            <a:pPr lvl="1"/>
            <a:r>
              <a:rPr lang="en-US" sz="2400" dirty="0"/>
              <a:t>A Motion to approve a site visit to Suzhou, China in preparation for the November 2018 802 Plenary by Jon, Dawn, and Bob with total travel expenses not to exceed $8000.00 (2017-03-17 Motion #3) passed during the March Closing Plenary. A substitute motion will be brought on Friday.</a:t>
            </a:r>
          </a:p>
          <a:p>
            <a:pPr lvl="1"/>
            <a:endParaRPr lang="en-US" sz="2400" dirty="0"/>
          </a:p>
          <a:p>
            <a:pPr lvl="1"/>
            <a:r>
              <a:rPr lang="en-US" sz="2400" dirty="0"/>
              <a:t>Bob </a:t>
            </a:r>
            <a:r>
              <a:rPr lang="en-US" sz="2400" dirty="0" err="1"/>
              <a:t>Heile</a:t>
            </a:r>
            <a:r>
              <a:rPr lang="en-US" sz="2400" dirty="0"/>
              <a:t> assigned 802 designee</a:t>
            </a:r>
          </a:p>
          <a:p>
            <a:pPr lvl="2"/>
            <a:r>
              <a:rPr lang="en-US" dirty="0"/>
              <a:t>Status Report from Bob </a:t>
            </a:r>
          </a:p>
        </p:txBody>
      </p:sp>
    </p:spTree>
    <p:extLst>
      <p:ext uri="{BB962C8B-B14F-4D97-AF65-F5344CB8AC3E}">
        <p14:creationId xmlns:p14="http://schemas.microsoft.com/office/powerpoint/2010/main" val="64654083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to change Site Visit location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Motion: Approve a Site visit to Bangkok, Thailand instead of Suzhou, China in preparation for the November 2018 802 Plenary by Jon, Dawn, and Bob with total travel expenses not to exceed $8000.00. (replaces/supersedes motion 2017-03-17 Motion #3) 	</a:t>
            </a:r>
          </a:p>
          <a:p>
            <a:r>
              <a:rPr lang="en-US" dirty="0"/>
              <a:t>Moved: Jon Rosdahl 	</a:t>
            </a:r>
          </a:p>
          <a:p>
            <a:r>
              <a:rPr lang="en-US" dirty="0"/>
              <a:t>Second: 		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14721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802 Exec Sec Agenda Items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5.142  II  Current and Future Venue Report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102058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2019 Future Venues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March 10-15, Hyatt Regency Vancouver and Fairmont Hotel Vancouver, Vancouver, Canada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July 14-19, Austria Congress Centre, Vienna, Austria</a:t>
            </a:r>
          </a:p>
          <a:p>
            <a:endParaRPr lang="en-GB" dirty="0"/>
          </a:p>
          <a:p>
            <a:r>
              <a:rPr lang="en-GB" dirty="0"/>
              <a:t>November 10-15, Hilton Waikoloa Village, Kona, HI, USA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901114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Thursday </a:t>
            </a:r>
            <a:r>
              <a:rPr lang="en-US" dirty="0" err="1"/>
              <a:t>AdHoc</a:t>
            </a:r>
            <a:r>
              <a:rPr lang="en-US" dirty="0"/>
              <a:t> Meetings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Next Venue Meeting planning – Thurs 7:30am</a:t>
            </a:r>
          </a:p>
          <a:p>
            <a:pPr lvl="1"/>
            <a:r>
              <a:rPr lang="en-US" dirty="0"/>
              <a:t>Review meeting space plan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Future Venues </a:t>
            </a:r>
            <a:r>
              <a:rPr lang="en-US" dirty="0" err="1"/>
              <a:t>AdHoc</a:t>
            </a:r>
            <a:r>
              <a:rPr lang="en-US" dirty="0"/>
              <a:t> – Thurs 8am</a:t>
            </a:r>
          </a:p>
          <a:p>
            <a:pPr lvl="1"/>
            <a:r>
              <a:rPr lang="en-US" dirty="0"/>
              <a:t>Review options and discuss choices for 2020 and 2021.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11630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5.142 Current and Future Venue Report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en-US" dirty="0"/>
              <a:t>IEEE 802 Top 10 – Thanks Face to Face Events</a:t>
            </a:r>
          </a:p>
          <a:p>
            <a:pPr>
              <a:lnSpc>
                <a:spcPct val="200000"/>
              </a:lnSpc>
            </a:pPr>
            <a:r>
              <a:rPr lang="en-US" dirty="0"/>
              <a:t>2017 Plenary Venues</a:t>
            </a:r>
          </a:p>
          <a:p>
            <a:pPr>
              <a:lnSpc>
                <a:spcPct val="200000"/>
              </a:lnSpc>
            </a:pPr>
            <a:r>
              <a:rPr lang="en-US" dirty="0"/>
              <a:t>2018 November Plenary</a:t>
            </a:r>
          </a:p>
          <a:p>
            <a:pPr>
              <a:lnSpc>
                <a:spcPct val="200000"/>
              </a:lnSpc>
            </a:pPr>
            <a:r>
              <a:rPr lang="en-US" dirty="0"/>
              <a:t>2019/2020 Plenary Venue RFP report</a:t>
            </a:r>
          </a:p>
        </p:txBody>
      </p:sp>
    </p:spTree>
    <p:extLst>
      <p:ext uri="{BB962C8B-B14F-4D97-AF65-F5344CB8AC3E}">
        <p14:creationId xmlns:p14="http://schemas.microsoft.com/office/powerpoint/2010/main" val="12697486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IEEE 802 Top 10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4433" y="1341438"/>
            <a:ext cx="10790767" cy="4906962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3600" b="1" dirty="0"/>
              <a:t>GUEST-ROOMS</a:t>
            </a:r>
            <a:r>
              <a:rPr lang="en-US" sz="3600" dirty="0"/>
              <a:t> </a:t>
            </a:r>
          </a:p>
          <a:p>
            <a:pPr marL="0" indent="0">
              <a:buNone/>
            </a:pPr>
            <a:r>
              <a:rPr lang="en-US" sz="3600" dirty="0"/>
              <a:t>	- include breakfast, internet + VAT. </a:t>
            </a:r>
          </a:p>
          <a:p>
            <a:pPr marL="1143000" lvl="1" indent="-742950">
              <a:buFont typeface="+mj-lt"/>
              <a:buAutoNum type="alphaLcParenR"/>
            </a:pPr>
            <a:r>
              <a:rPr lang="en-US" sz="3200" dirty="0"/>
              <a:t>To choose and log on to the guest room network please choose SSID: </a:t>
            </a:r>
            <a:r>
              <a:rPr lang="en-US" sz="3200" dirty="0" err="1"/>
              <a:t>Estrel</a:t>
            </a:r>
            <a:r>
              <a:rPr lang="en-US" sz="3200" dirty="0"/>
              <a:t>-Rooms </a:t>
            </a:r>
          </a:p>
          <a:p>
            <a:pPr marL="1143000" lvl="1" indent="-742950">
              <a:buFont typeface="+mj-lt"/>
              <a:buAutoNum type="alphaLcParenR"/>
            </a:pPr>
            <a:r>
              <a:rPr lang="en-US" sz="3200" dirty="0"/>
              <a:t>Open a Browser and scroll down to “Convention Internet”. (try Estrel.com to force redirect page).</a:t>
            </a:r>
          </a:p>
          <a:p>
            <a:pPr marL="1143000" lvl="1" indent="-742950">
              <a:buFont typeface="+mj-lt"/>
              <a:buAutoNum type="alphaLcParenR"/>
            </a:pPr>
            <a:r>
              <a:rPr lang="en-US" sz="3200" dirty="0"/>
              <a:t>Click “Login” and enter the code from your room key sleeve and click the accept box.  Click “Login” on this page and your now connected.</a:t>
            </a:r>
          </a:p>
          <a:p>
            <a:pPr marL="1143000" lvl="1" indent="-742950">
              <a:buFont typeface="+mj-lt"/>
              <a:buAutoNum type="alphaLcParenR"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2718299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IEEE 802 Top 10</a:t>
            </a:r>
            <a:endParaRPr lang="en-CA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618565" y="1956375"/>
            <a:ext cx="6163235" cy="4520625"/>
          </a:xfrm>
        </p:spPr>
        <p:txBody>
          <a:bodyPr/>
          <a:lstStyle/>
          <a:p>
            <a:pPr marL="0" indent="0" fontAlgn="b">
              <a:buNone/>
            </a:pPr>
            <a:r>
              <a:rPr lang="en-US" u="sng" dirty="0"/>
              <a:t>Monday - Thursday</a:t>
            </a:r>
            <a:endParaRPr lang="en-US" dirty="0"/>
          </a:p>
          <a:p>
            <a:pPr fontAlgn="b"/>
            <a:r>
              <a:rPr lang="en-US" dirty="0"/>
              <a:t>Foyer </a:t>
            </a:r>
            <a:r>
              <a:rPr lang="en-US" dirty="0" err="1"/>
              <a:t>Estrel</a:t>
            </a:r>
            <a:r>
              <a:rPr lang="en-US" dirty="0"/>
              <a:t> Hall and ECC Foyer 1</a:t>
            </a:r>
          </a:p>
          <a:p>
            <a:pPr fontAlgn="b"/>
            <a:r>
              <a:rPr lang="en-US" dirty="0"/>
              <a:t>AM Coffee &amp; Tea 10-11am  </a:t>
            </a:r>
          </a:p>
          <a:p>
            <a:pPr fontAlgn="b"/>
            <a:r>
              <a:rPr lang="en-US" dirty="0"/>
              <a:t>Lunch 11:30am-1:30pm</a:t>
            </a:r>
          </a:p>
          <a:p>
            <a:pPr fontAlgn="b"/>
            <a:r>
              <a:rPr lang="en-US" dirty="0"/>
              <a:t>PM Coffee, Tea 3-4pm</a:t>
            </a:r>
            <a:br>
              <a:rPr lang="en-US" dirty="0"/>
            </a:br>
            <a:r>
              <a:rPr lang="en-US" dirty="0"/>
              <a:t> Sodas + desert from lunch </a:t>
            </a:r>
            <a:br>
              <a:rPr lang="en-US" dirty="0"/>
            </a:br>
            <a:endParaRPr lang="en-US" dirty="0"/>
          </a:p>
          <a:p>
            <a:pPr fontAlgn="b"/>
            <a:r>
              <a:rPr lang="en-US" b="1" dirty="0"/>
              <a:t>802.1 &amp; 802.3 lunch 12pm</a:t>
            </a:r>
          </a:p>
          <a:p>
            <a:pPr fontAlgn="b"/>
            <a:r>
              <a:rPr lang="en-US" b="1" dirty="0"/>
              <a:t>Wireless Groups lunch 12:30pm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2"/>
          </p:nvPr>
        </p:nvSpPr>
        <p:spPr>
          <a:xfrm>
            <a:off x="7010400" y="2061351"/>
            <a:ext cx="4823012" cy="3810000"/>
          </a:xfrm>
        </p:spPr>
        <p:txBody>
          <a:bodyPr/>
          <a:lstStyle/>
          <a:p>
            <a:pPr marL="0" indent="0">
              <a:buNone/>
            </a:pPr>
            <a:r>
              <a:rPr lang="en-US" u="sng" dirty="0"/>
              <a:t>Friday</a:t>
            </a:r>
          </a:p>
          <a:p>
            <a:r>
              <a:rPr lang="de-DE" dirty="0"/>
              <a:t>Foyer Estrel Hall</a:t>
            </a:r>
            <a:endParaRPr lang="en-US" dirty="0"/>
          </a:p>
          <a:p>
            <a:r>
              <a:rPr lang="de-DE" dirty="0"/>
              <a:t>AM Coffee &amp; Tea 10-11am</a:t>
            </a:r>
            <a:endParaRPr lang="en-US" dirty="0"/>
          </a:p>
          <a:p>
            <a:r>
              <a:rPr lang="en-US" dirty="0"/>
              <a:t> EC Lunch 11:30am-1:00pm (location TBC)</a:t>
            </a:r>
          </a:p>
          <a:p>
            <a:r>
              <a:rPr lang="en-US" dirty="0"/>
              <a:t>PM Coffee, Tea  3-4pm</a:t>
            </a:r>
            <a:br>
              <a:rPr lang="en-US" dirty="0"/>
            </a:br>
            <a:r>
              <a:rPr lang="en-US" dirty="0"/>
              <a:t>Sodas + desert from lunch </a:t>
            </a:r>
            <a:br>
              <a:rPr lang="en-US" dirty="0"/>
            </a:br>
            <a:endParaRPr lang="en-US" dirty="0"/>
          </a:p>
          <a:p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304800" y="1371600"/>
            <a:ext cx="115286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+mn-lt"/>
              </a:rPr>
              <a:t>2. FOOD AND BEVERAGE:</a:t>
            </a:r>
            <a:endParaRPr lang="en-US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7511377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05118" y="606519"/>
            <a:ext cx="10972800" cy="661987"/>
          </a:xfrm>
        </p:spPr>
        <p:txBody>
          <a:bodyPr/>
          <a:lstStyle/>
          <a:p>
            <a:r>
              <a:rPr lang="en-US" dirty="0"/>
              <a:t>IEEE 802 Top 10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05118" y="1295400"/>
            <a:ext cx="10972800" cy="5105400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3. MEETING SPACE </a:t>
            </a:r>
          </a:p>
          <a:p>
            <a:pPr marL="857250" lvl="1" indent="-457200">
              <a:buFont typeface="Wingdings" panose="05000000000000000000" pitchFamily="2" charset="2"/>
              <a:buChar char="Ø"/>
            </a:pPr>
            <a:r>
              <a:rPr lang="en-US" dirty="0">
                <a:latin typeface="Calibri" panose="020F0502020204030204" pitchFamily="34" charset="0"/>
              </a:rPr>
              <a:t>A QR code for the schedule is posted outside each meeting room. </a:t>
            </a:r>
          </a:p>
          <a:p>
            <a:pPr marL="400050" lvl="1" indent="0">
              <a:buNone/>
            </a:pPr>
            <a:r>
              <a:rPr lang="en-US" dirty="0">
                <a:latin typeface="Calibri" panose="020F0502020204030204" pitchFamily="34" charset="0"/>
              </a:rPr>
              <a:t>Please use the link noted on you name badge sheet to get to map: </a:t>
            </a:r>
            <a:r>
              <a:rPr lang="en-US" sz="2400" b="1" dirty="0">
                <a:latin typeface="Calibri-Bold"/>
                <a:hlinkClick r:id="rId3"/>
              </a:rPr>
              <a:t>http://802world.org/plenary/files/2015/03/IEEE802-EstrelMeeting-Map.pdf</a:t>
            </a:r>
            <a:endParaRPr lang="en-US" sz="2400" b="1" dirty="0">
              <a:latin typeface="Calibri-Bold"/>
            </a:endParaRPr>
          </a:p>
          <a:p>
            <a:pPr marL="400050" lvl="1" indent="0">
              <a:buNone/>
            </a:pPr>
            <a:endParaRPr lang="en-US" sz="2400" b="1" dirty="0">
              <a:latin typeface="Calibri-Bold"/>
            </a:endParaRPr>
          </a:p>
          <a:p>
            <a:pPr marL="857250" lvl="1" indent="-457200">
              <a:buFont typeface="Wingdings" panose="05000000000000000000" pitchFamily="2" charset="2"/>
              <a:buChar char="Ø"/>
            </a:pPr>
            <a:r>
              <a:rPr lang="en-US" dirty="0">
                <a:latin typeface="Calibri" panose="020F0502020204030204" pitchFamily="34" charset="0"/>
              </a:rPr>
              <a:t>To find a room in Wing 3 you read as follow (for example): 30441</a:t>
            </a:r>
          </a:p>
          <a:p>
            <a:pPr lvl="1"/>
            <a:r>
              <a:rPr lang="en-US" dirty="0">
                <a:latin typeface="Calibri" panose="020F0502020204030204" pitchFamily="34" charset="0"/>
              </a:rPr>
              <a:t> 3  = Wing 3</a:t>
            </a:r>
          </a:p>
          <a:p>
            <a:pPr lvl="1"/>
            <a:r>
              <a:rPr lang="en-US" dirty="0">
                <a:latin typeface="Calibri" panose="020F0502020204030204" pitchFamily="34" charset="0"/>
              </a:rPr>
              <a:t>04 = Fourth Floor</a:t>
            </a:r>
          </a:p>
          <a:p>
            <a:pPr lvl="1"/>
            <a:r>
              <a:rPr lang="en-US" dirty="0">
                <a:latin typeface="Calibri" panose="020F0502020204030204" pitchFamily="34" charset="0"/>
              </a:rPr>
              <a:t>41 =  Room 41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62811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IEEE 802 Top 10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4. SCHEDULE: </a:t>
            </a:r>
          </a:p>
          <a:p>
            <a:pPr marL="0" indent="0">
              <a:buNone/>
            </a:pPr>
            <a:r>
              <a:rPr lang="en-US" b="1" dirty="0"/>
              <a:t>	</a:t>
            </a:r>
            <a:r>
              <a:rPr lang="en-US" dirty="0">
                <a:hlinkClick r:id="rId2"/>
              </a:rPr>
              <a:t>http://schedule.802world.com</a:t>
            </a:r>
            <a:r>
              <a:rPr lang="en-US" dirty="0"/>
              <a:t>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Schedule Updates can be tracked here: 	</a:t>
            </a:r>
            <a:r>
              <a:rPr lang="en-US" dirty="0">
                <a:hlinkClick r:id="rId3"/>
              </a:rPr>
              <a:t>http://schedule.802world.com/log/show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587362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IEEE 802 Top 10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5. ROOM ASSIGNMENTS:</a:t>
            </a:r>
          </a:p>
          <a:p>
            <a:pPr lvl="1"/>
            <a:r>
              <a:rPr lang="en-US" dirty="0"/>
              <a:t>EC Committee Boardroom: 30241</a:t>
            </a:r>
          </a:p>
          <a:p>
            <a:pPr lvl="1"/>
            <a:r>
              <a:rPr lang="en-US" dirty="0"/>
              <a:t>EC Opening and Closing Session: ECC Room 4</a:t>
            </a:r>
          </a:p>
          <a:p>
            <a:pPr lvl="1"/>
            <a:r>
              <a:rPr lang="en-US" dirty="0"/>
              <a:t>Monday Tutorials: ECC Room 1</a:t>
            </a:r>
          </a:p>
          <a:p>
            <a:pPr lvl="1"/>
            <a:r>
              <a:rPr lang="en-US" dirty="0"/>
              <a:t>Face to Face &amp; Verlan Office – </a:t>
            </a:r>
            <a:r>
              <a:rPr lang="en-US" dirty="0" err="1"/>
              <a:t>Strassburg</a:t>
            </a:r>
            <a:endParaRPr lang="en-US" dirty="0"/>
          </a:p>
          <a:p>
            <a:pPr lvl="1"/>
            <a:r>
              <a:rPr lang="en-US" dirty="0"/>
              <a:t>WG Chair Working Office: ??10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55372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IEEE 802 Top 10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34432" y="1341438"/>
            <a:ext cx="11400367" cy="4754562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6. TUTORIAL SESSIONS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>
                <a:hlinkClick r:id="rId2"/>
              </a:rPr>
              <a:t>http://www.ieee802.org/Tutorials.shtml </a:t>
            </a:r>
          </a:p>
          <a:p>
            <a:endParaRPr lang="en-US" dirty="0"/>
          </a:p>
          <a:p>
            <a:pPr marL="57150" indent="0">
              <a:buNone/>
            </a:pPr>
            <a:r>
              <a:rPr lang="en-US" b="1" dirty="0"/>
              <a:t>MONDAY JULY 10 ECC ROOM 1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pt-BR" dirty="0"/>
              <a:t>Tutorial #1 (6:00–7:20 pm):  Practical PoE</a:t>
            </a:r>
            <a:endParaRPr lang="en-US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Tutorial #2 (7:30–8:50 pm):  An Overview on High-Speed Optical Wireless/Light Communications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Tutorial #3 (9:00–10:30 pm):  IEEE 802 Ethernet Networks for Automotive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5087188"/>
      </p:ext>
    </p:extLst>
  </p:cSld>
  <p:clrMapOvr>
    <a:masterClrMapping/>
  </p:clrMapOvr>
</p:sld>
</file>

<file path=ppt/theme/theme1.xml><?xml version="1.0" encoding="utf-8"?>
<a:theme xmlns:a="http://schemas.openxmlformats.org/drawingml/2006/main" name="Title slide">
  <a:themeElements>
    <a:clrScheme name="Title slid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slid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MS PGothic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MS PGothic" pitchFamily="34" charset="-128"/>
          </a:defRPr>
        </a:defPPr>
      </a:lstStyle>
    </a:lnDef>
  </a:objectDefaults>
  <a:extraClrSchemeLst>
    <a:extraClrScheme>
      <a:clrScheme name="Title sli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13055</TotalTime>
  <Words>1048</Words>
  <Application>Microsoft Office PowerPoint</Application>
  <PresentationFormat>Widescreen</PresentationFormat>
  <Paragraphs>150</Paragraphs>
  <Slides>21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MS PGothic</vt:lpstr>
      <vt:lpstr>Arial</vt:lpstr>
      <vt:lpstr>Calibri</vt:lpstr>
      <vt:lpstr>Calibri-Bold</vt:lpstr>
      <vt:lpstr>Wingdings</vt:lpstr>
      <vt:lpstr>Title slide</vt:lpstr>
      <vt:lpstr>Executive Secretary Agenda Items  March 2017 Plenary</vt:lpstr>
      <vt:lpstr>802 Exec Sec Agenda Items</vt:lpstr>
      <vt:lpstr>5.142 Current and Future Venue Report</vt:lpstr>
      <vt:lpstr>IEEE 802 Top 10</vt:lpstr>
      <vt:lpstr>IEEE 802 Top 10</vt:lpstr>
      <vt:lpstr>IEEE 802 Top 10</vt:lpstr>
      <vt:lpstr>IEEE 802 Top 10</vt:lpstr>
      <vt:lpstr>IEEE 802 Top 10</vt:lpstr>
      <vt:lpstr>IEEE 802 Top 10</vt:lpstr>
      <vt:lpstr>IEEE 802 Top 10</vt:lpstr>
      <vt:lpstr>IEEE 802 Top 10</vt:lpstr>
      <vt:lpstr>IEEE 802 Top 10</vt:lpstr>
      <vt:lpstr>IEEE 802 Social Cruise -- Wednesday, July 12</vt:lpstr>
      <vt:lpstr>IEEE 802 Top 10</vt:lpstr>
      <vt:lpstr>Network and Wired Cafe </vt:lpstr>
      <vt:lpstr>2017 Future Venues</vt:lpstr>
      <vt:lpstr>2018 Future Venues</vt:lpstr>
      <vt:lpstr>2018 November – Bangkok, Thailand </vt:lpstr>
      <vt:lpstr>Motion to change Site Visit location </vt:lpstr>
      <vt:lpstr>2019 Future Venues</vt:lpstr>
      <vt:lpstr>Thursday AdHoc Meetings</vt:lpstr>
    </vt:vector>
  </TitlesOfParts>
  <Company>CSR plc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Executive Secretary Agenda Items March 2017 Plenary</dc:title>
  <dc:subject>IEEE 802 March Plenary 2017</dc:subject>
  <dc:creator>Jon Rosdahl</dc:creator>
  <dc:description>Jon Rosdahl (Qualcomm)</dc:description>
  <cp:lastModifiedBy>Jon Rosdahl</cp:lastModifiedBy>
  <cp:revision>148</cp:revision>
  <dcterms:created xsi:type="dcterms:W3CDTF">2015-11-09T04:21:45Z</dcterms:created>
  <dcterms:modified xsi:type="dcterms:W3CDTF">2017-07-10T00:03:26Z</dcterms:modified>
</cp:coreProperties>
</file>