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9"/>
  </p:notesMasterIdLst>
  <p:handoutMasterIdLst>
    <p:handoutMasterId r:id="rId10"/>
  </p:handoutMasterIdLst>
  <p:sldIdLst>
    <p:sldId id="278" r:id="rId3"/>
    <p:sldId id="374" r:id="rId4"/>
    <p:sldId id="376" r:id="rId5"/>
    <p:sldId id="377" r:id="rId6"/>
    <p:sldId id="378" r:id="rId7"/>
    <p:sldId id="37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3" autoAdjust="0"/>
    <p:restoredTop sz="94090" autoAdjust="0"/>
  </p:normalViewPr>
  <p:slideViewPr>
    <p:cSldViewPr showGuides="1">
      <p:cViewPr varScale="1">
        <p:scale>
          <a:sx n="65" d="100"/>
          <a:sy n="65" d="100"/>
        </p:scale>
        <p:origin x="167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717BC-93F2-4BBB-9253-CE3DBEF840EA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802-ec-17-0051r1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802-ec-17-0051r1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dambrosia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4-00-ACSD-802-19-1a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4-01-0000-revision-par-proposal-for-802-19-1-2014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0-08-0000-proposed-response-to-most-recent-liaison-from-3gpp-related-to-la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2"/>
            <a:ext cx="7772400" cy="1347787"/>
          </a:xfrm>
        </p:spPr>
        <p:txBody>
          <a:bodyPr/>
          <a:lstStyle/>
          <a:p>
            <a:r>
              <a:rPr lang="en-US" altLang="en-US" sz="4000" dirty="0" smtClean="0"/>
              <a:t>IEEE 802.19 EC Motions</a:t>
            </a:r>
            <a:br>
              <a:rPr lang="en-US" altLang="en-US" sz="4000" dirty="0" smtClean="0"/>
            </a:br>
            <a:r>
              <a:rPr lang="en-US" altLang="en-US" sz="4000" dirty="0" smtClean="0"/>
              <a:t>March 2017</a:t>
            </a:r>
            <a:endParaRPr lang="en-US" altLang="en-US" sz="4400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Steve Shellhammer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Chair 802.19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3"/>
              </a:rPr>
              <a:t>shellhammer@ieee.org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802.19.1a WG Ballot Summary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593986"/>
              </p:ext>
            </p:extLst>
          </p:nvPr>
        </p:nvGraphicFramePr>
        <p:xfrm>
          <a:off x="381000" y="139192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9718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Letter Ballot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Recirculation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Closing Date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Jan 6, 2017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Feb 9, 2017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WG Voters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Abstain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Return Ratio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63%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Approval Ratio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of Comments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(10 Technical, 3 Editorial)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Number of Outstanding Comments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6019800"/>
            <a:ext cx="8229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Two Task Group Reviews were run prior to the WG Letter Ballot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244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Ballot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6" cy="5135562"/>
          </a:xfrm>
        </p:spPr>
        <p:txBody>
          <a:bodyPr/>
          <a:lstStyle/>
          <a:p>
            <a:r>
              <a:rPr lang="en-US" sz="2200" dirty="0" smtClean="0"/>
              <a:t>Approve </a:t>
            </a:r>
            <a:r>
              <a:rPr lang="en-US" sz="2200" dirty="0"/>
              <a:t>sending </a:t>
            </a:r>
            <a:r>
              <a:rPr lang="en-US" sz="2200" dirty="0" smtClean="0"/>
              <a:t>IEEE 802.19.1a </a:t>
            </a:r>
            <a:r>
              <a:rPr lang="en-US" sz="2200" dirty="0"/>
              <a:t>D2 to Sponsor </a:t>
            </a:r>
            <a:r>
              <a:rPr lang="en-US" sz="2200" dirty="0" smtClean="0"/>
              <a:t>Ballot</a:t>
            </a:r>
          </a:p>
          <a:p>
            <a:r>
              <a:rPr lang="en-US" sz="2200" dirty="0"/>
              <a:t>Confirm the CSD for </a:t>
            </a:r>
            <a:r>
              <a:rPr lang="en-US" sz="2200" dirty="0" smtClean="0"/>
              <a:t>802.19.1a in </a:t>
            </a:r>
            <a:r>
              <a:rPr lang="en-US" sz="2200" dirty="0">
                <a:hlinkClick r:id="rId2"/>
              </a:rPr>
              <a:t>https://mentor.ieee.org/802-ec/dcn/15/ec-15-0074-00-ACSD-802-19-1a.docx</a:t>
            </a:r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dirty="0" smtClean="0"/>
              <a:t>Move:	Steve Shellhammer</a:t>
            </a:r>
          </a:p>
          <a:p>
            <a:r>
              <a:rPr lang="en-US" sz="2200" dirty="0" smtClean="0"/>
              <a:t>Second:	Subir Das</a:t>
            </a:r>
          </a:p>
          <a:p>
            <a:r>
              <a:rPr lang="en-US" sz="2200" dirty="0" smtClean="0"/>
              <a:t>Passed Unanimously</a:t>
            </a:r>
          </a:p>
          <a:p>
            <a:endParaRPr lang="en-US" sz="2200" dirty="0"/>
          </a:p>
          <a:p>
            <a:r>
              <a:rPr lang="en-US" sz="2200" dirty="0" smtClean="0"/>
              <a:t>WG Motion to Confirm PAR and CSD</a:t>
            </a:r>
          </a:p>
          <a:p>
            <a:pPr lvl="1"/>
            <a:r>
              <a:rPr lang="en-US" sz="1800" dirty="0">
                <a:hlinkClick r:id="rId2"/>
              </a:rPr>
              <a:t>http://www.ieee802.org/PARs/2015_07/P802_19_1a_PAR_Detail.pdf</a:t>
            </a:r>
            <a:endParaRPr lang="en-US" sz="1800" dirty="0" smtClean="0">
              <a:hlinkClick r:id="rId2"/>
            </a:endParaRPr>
          </a:p>
          <a:p>
            <a:pPr lvl="1"/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mentor.ieee.org/802-ec/dcn/15/ec-15-0074-00-ACSD-802-19-1a.docx</a:t>
            </a:r>
            <a:r>
              <a:rPr lang="en-US" sz="1800" dirty="0" smtClean="0"/>
              <a:t> </a:t>
            </a:r>
          </a:p>
          <a:p>
            <a:r>
              <a:rPr lang="en-US" sz="2200" dirty="0" smtClean="0"/>
              <a:t>Yes:  7  /  No:</a:t>
            </a:r>
            <a:r>
              <a:rPr lang="en-US" sz="2200" dirty="0"/>
              <a:t> </a:t>
            </a:r>
            <a:r>
              <a:rPr lang="en-US" sz="2200" dirty="0" smtClean="0"/>
              <a:t> 0  /  Abstain:  </a:t>
            </a:r>
            <a:r>
              <a:rPr lang="en-US" sz="2200" dirty="0"/>
              <a:t>0</a:t>
            </a: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430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447800"/>
            <a:ext cx="8229600" cy="4525962"/>
          </a:xfrm>
        </p:spPr>
        <p:txBody>
          <a:bodyPr/>
          <a:lstStyle/>
          <a:p>
            <a:r>
              <a:rPr lang="en-US" sz="2000" dirty="0" smtClean="0"/>
              <a:t>With upcoming completion of the 802.19.1a amendment the title of 802.19.1 standard should be changed to better fit the standard</a:t>
            </a:r>
          </a:p>
          <a:p>
            <a:pPr marL="0" indent="0">
              <a:buNone/>
            </a:pPr>
            <a:r>
              <a:rPr lang="en-US" sz="2000" dirty="0" smtClean="0"/>
              <a:t>Change Title</a:t>
            </a:r>
          </a:p>
          <a:p>
            <a:r>
              <a:rPr lang="en-US" sz="2000" dirty="0" smtClean="0"/>
              <a:t>Standard </a:t>
            </a:r>
            <a:r>
              <a:rPr lang="en-US" sz="2000" dirty="0"/>
              <a:t>for Information Technology - Telecommunications and Information Exchange Between Systems - Local and Metropolitan Area Networks - Specific Requirements - Part 19: </a:t>
            </a:r>
            <a:r>
              <a:rPr lang="en-US" sz="2000" strike="sngStrike" dirty="0"/>
              <a:t>TV White Spaces </a:t>
            </a:r>
            <a:r>
              <a:rPr lang="en-US" sz="2000" u="sng" dirty="0"/>
              <a:t>Wireless Network</a:t>
            </a:r>
            <a:r>
              <a:rPr lang="en-US" sz="2000" dirty="0"/>
              <a:t> Coexistence </a:t>
            </a:r>
            <a:r>
              <a:rPr lang="en-US" sz="2000" dirty="0" smtClean="0"/>
              <a:t>Methods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Revision project will</a:t>
            </a:r>
          </a:p>
          <a:p>
            <a:r>
              <a:rPr lang="en-US" sz="2000" dirty="0" smtClean="0"/>
              <a:t>Change </a:t>
            </a:r>
            <a:r>
              <a:rPr lang="en-US" sz="2000" dirty="0"/>
              <a:t>Standard </a:t>
            </a:r>
            <a:r>
              <a:rPr lang="en-US" sz="2000" dirty="0" smtClean="0"/>
              <a:t>Title and Scope</a:t>
            </a:r>
          </a:p>
          <a:p>
            <a:r>
              <a:rPr lang="en-US" sz="2000" dirty="0" smtClean="0"/>
              <a:t>Incorporate 802.19.1a amendment into the standard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50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12175" cy="4754562"/>
          </a:xfrm>
        </p:spPr>
        <p:txBody>
          <a:bodyPr/>
          <a:lstStyle/>
          <a:p>
            <a:r>
              <a:rPr lang="en-US" sz="2200" dirty="0"/>
              <a:t>Approve forwarding </a:t>
            </a:r>
            <a:r>
              <a:rPr lang="en-US" sz="2200" dirty="0" smtClean="0"/>
              <a:t>IEEE 802.19.1 Revision PAR </a:t>
            </a:r>
            <a:r>
              <a:rPr lang="en-US" sz="2200" dirty="0"/>
              <a:t>documentation in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mentor.ieee.org/802.19/dcn/17/19-17-0034-01-0000-revision-par-proposal-for-802-19-1-2014.docx</a:t>
            </a:r>
            <a:r>
              <a:rPr lang="en-US" sz="2200" dirty="0" smtClean="0"/>
              <a:t>  </a:t>
            </a:r>
            <a:r>
              <a:rPr lang="en-US" sz="2200" dirty="0"/>
              <a:t>to </a:t>
            </a:r>
            <a:r>
              <a:rPr lang="en-US" sz="2200" dirty="0" smtClean="0"/>
              <a:t>NesCom</a:t>
            </a:r>
          </a:p>
          <a:p>
            <a:r>
              <a:rPr lang="en-US" sz="2200" dirty="0" smtClean="0"/>
              <a:t>Move:	Steve Shellhammer</a:t>
            </a:r>
          </a:p>
          <a:p>
            <a:r>
              <a:rPr lang="en-US" sz="2200" dirty="0" smtClean="0"/>
              <a:t>Second:	Subir Das</a:t>
            </a:r>
          </a:p>
          <a:p>
            <a:r>
              <a:rPr lang="en-US" sz="2200" dirty="0" smtClean="0"/>
              <a:t>Approved </a:t>
            </a:r>
            <a:r>
              <a:rPr lang="en-US" sz="2200" dirty="0" smtClean="0"/>
              <a:t>Unanimously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WG Motion</a:t>
            </a:r>
          </a:p>
          <a:p>
            <a:pPr lvl="1"/>
            <a:r>
              <a:rPr lang="en-US" sz="2200" dirty="0" smtClean="0"/>
              <a:t>Yes: 10 / No: 0 / Abstain: 0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96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211762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200" dirty="0"/>
              <a:t>Approve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mentor.ieee.org/802.19/dcn/17/19-17-0030-08-0000-proposed-response-to-most-recent-liaison-from-3gpp-related-to-laa.docx</a:t>
            </a:r>
            <a:r>
              <a:rPr lang="en-US" sz="2200" dirty="0" smtClean="0"/>
              <a:t> as liaison to 3GPP RAN and RAN1, </a:t>
            </a:r>
            <a:r>
              <a:rPr lang="en-US" sz="2200" dirty="0"/>
              <a:t>granting the IEEE LMSC chair (or his delegate) editorial license.</a:t>
            </a:r>
          </a:p>
          <a:p>
            <a:pPr lvl="1">
              <a:lnSpc>
                <a:spcPct val="95000"/>
              </a:lnSpc>
            </a:pPr>
            <a:r>
              <a:rPr lang="en-US" sz="2200" dirty="0" smtClean="0"/>
              <a:t>This </a:t>
            </a:r>
            <a:r>
              <a:rPr lang="en-US" sz="2200" dirty="0"/>
              <a:t>approval is under LMSC OM “Procedure for coordination with other standards bodies</a:t>
            </a:r>
            <a:r>
              <a:rPr lang="en-US" sz="2200" dirty="0" smtClean="0"/>
              <a:t>”</a:t>
            </a:r>
          </a:p>
          <a:p>
            <a:pPr>
              <a:lnSpc>
                <a:spcPct val="95000"/>
              </a:lnSpc>
            </a:pPr>
            <a:r>
              <a:rPr lang="en-US" sz="2200" dirty="0"/>
              <a:t>Move:	Steve Shellhammer</a:t>
            </a:r>
          </a:p>
          <a:p>
            <a:pPr>
              <a:lnSpc>
                <a:spcPct val="95000"/>
              </a:lnSpc>
            </a:pPr>
            <a:r>
              <a:rPr lang="en-US" sz="2200" dirty="0"/>
              <a:t>Second:	Subir </a:t>
            </a:r>
            <a:r>
              <a:rPr lang="en-US" sz="2200" dirty="0" smtClean="0"/>
              <a:t>Das</a:t>
            </a:r>
          </a:p>
          <a:p>
            <a:pPr>
              <a:lnSpc>
                <a:spcPct val="95000"/>
              </a:lnSpc>
            </a:pPr>
            <a:r>
              <a:rPr lang="en-US" sz="2200" dirty="0" smtClean="0"/>
              <a:t>Approved Unanimously </a:t>
            </a:r>
            <a:endParaRPr lang="en-US" sz="2200" dirty="0"/>
          </a:p>
          <a:p>
            <a:pPr>
              <a:lnSpc>
                <a:spcPct val="95000"/>
              </a:lnSpc>
            </a:pPr>
            <a:endParaRPr lang="en-US" sz="2200" dirty="0" smtClean="0"/>
          </a:p>
          <a:p>
            <a:pPr>
              <a:lnSpc>
                <a:spcPct val="95000"/>
              </a:lnSpc>
            </a:pPr>
            <a:r>
              <a:rPr lang="en-US" sz="2200" dirty="0" smtClean="0"/>
              <a:t>WG Motion</a:t>
            </a:r>
          </a:p>
          <a:p>
            <a:pPr lvl="1">
              <a:lnSpc>
                <a:spcPct val="95000"/>
              </a:lnSpc>
            </a:pPr>
            <a:r>
              <a:rPr lang="en-US" sz="2200" dirty="0" smtClean="0"/>
              <a:t>Yes</a:t>
            </a:r>
            <a:r>
              <a:rPr lang="en-US" sz="2200" dirty="0"/>
              <a:t>: </a:t>
            </a:r>
            <a:r>
              <a:rPr lang="en-US" sz="2200" dirty="0" smtClean="0"/>
              <a:t>5  / </a:t>
            </a:r>
            <a:r>
              <a:rPr lang="en-US" sz="2200" dirty="0"/>
              <a:t>No: 0 / Abstain: 0</a:t>
            </a:r>
          </a:p>
          <a:p>
            <a:pPr>
              <a:lnSpc>
                <a:spcPct val="95000"/>
              </a:lnSpc>
            </a:pPr>
            <a:r>
              <a:rPr lang="en-GB" sz="2200" dirty="0" smtClean="0">
                <a:solidFill>
                  <a:schemeClr val="dk1"/>
                </a:solidFill>
              </a:rPr>
              <a:t>Everyone in the Room</a:t>
            </a:r>
          </a:p>
          <a:p>
            <a:pPr lvl="1">
              <a:lnSpc>
                <a:spcPct val="95000"/>
              </a:lnSpc>
            </a:pPr>
            <a:r>
              <a:rPr lang="en-US" sz="2200" dirty="0"/>
              <a:t>Yes: </a:t>
            </a:r>
            <a:r>
              <a:rPr lang="en-US" sz="2200" dirty="0" smtClean="0"/>
              <a:t>7  </a:t>
            </a:r>
            <a:r>
              <a:rPr lang="en-US" sz="2200" dirty="0"/>
              <a:t>/ No: 0 / Abstain: </a:t>
            </a:r>
            <a:r>
              <a:rPr lang="en-US" sz="2200" dirty="0" smtClean="0"/>
              <a:t>0</a:t>
            </a:r>
            <a:endParaRPr lang="en-US" sz="2200" dirty="0"/>
          </a:p>
          <a:p>
            <a:pPr>
              <a:lnSpc>
                <a:spcPct val="95000"/>
              </a:lnSpc>
            </a:pPr>
            <a:endParaRPr lang="en-US" sz="2200" dirty="0"/>
          </a:p>
          <a:p>
            <a:pPr>
              <a:lnSpc>
                <a:spcPct val="95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053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1210</TotalTime>
  <Words>239</Words>
  <Application>Microsoft Office PowerPoint</Application>
  <PresentationFormat>On-screen Show (4:3)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Title slide</vt:lpstr>
      <vt:lpstr>Title only</vt:lpstr>
      <vt:lpstr>IEEE 802.19 EC Motions March 2017</vt:lpstr>
      <vt:lpstr>IEEE 802.19.1a WG Ballot Summary </vt:lpstr>
      <vt:lpstr>Sponsor Ballot Motion</vt:lpstr>
      <vt:lpstr>Revision PAR</vt:lpstr>
      <vt:lpstr>Revision PAR Motion</vt:lpstr>
      <vt:lpstr>3GPP Liaison 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Shellhammer, Steve</cp:lastModifiedBy>
  <cp:revision>113</cp:revision>
  <dcterms:created xsi:type="dcterms:W3CDTF">2017-02-01T20:21:43Z</dcterms:created>
  <dcterms:modified xsi:type="dcterms:W3CDTF">2017-03-17T23:16:00Z</dcterms:modified>
</cp:coreProperties>
</file>