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9"/>
  </p:notesMasterIdLst>
  <p:handoutMasterIdLst>
    <p:handoutMasterId r:id="rId10"/>
  </p:handoutMasterIdLst>
  <p:sldIdLst>
    <p:sldId id="278" r:id="rId3"/>
    <p:sldId id="374" r:id="rId4"/>
    <p:sldId id="376" r:id="rId5"/>
    <p:sldId id="377" r:id="rId6"/>
    <p:sldId id="378" r:id="rId7"/>
    <p:sldId id="379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23" autoAdjust="0"/>
    <p:restoredTop sz="94090" autoAdjust="0"/>
  </p:normalViewPr>
  <p:slideViewPr>
    <p:cSldViewPr showGuides="1">
      <p:cViewPr varScale="1">
        <p:scale>
          <a:sx n="65" d="100"/>
          <a:sy n="65" d="100"/>
        </p:scale>
        <p:origin x="1675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6717BC-93F2-4BBB-9253-CE3DBEF840EA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51743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4" name="Text Box 8"/>
          <p:cNvSpPr txBox="1">
            <a:spLocks noChangeArrowheads="1"/>
          </p:cNvSpPr>
          <p:nvPr userDrawn="1"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 smtClean="0">
                <a:solidFill>
                  <a:schemeClr val="bg1"/>
                </a:solidFill>
              </a:rPr>
              <a:t>IEEE </a:t>
            </a:r>
            <a:r>
              <a:rPr lang="en-US" altLang="en-US" sz="1200" dirty="0" smtClean="0">
                <a:solidFill>
                  <a:schemeClr val="bg1"/>
                </a:solidFill>
              </a:rPr>
              <a:t>802-ec-17-0051-00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 smtClean="0">
                <a:solidFill>
                  <a:schemeClr val="bg1"/>
                </a:solidFill>
              </a:rPr>
              <a:t>IEEE </a:t>
            </a:r>
            <a:r>
              <a:rPr lang="en-US" altLang="en-US" sz="1200" dirty="0" smtClean="0">
                <a:solidFill>
                  <a:schemeClr val="bg1"/>
                </a:solidFill>
              </a:rPr>
              <a:t>802-ec-17-0051-00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dambrosia@ieee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5/ec-15-0074-00-ACSD-802-19-1a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9/dcn/17/19-17-0034-01-0000-revision-par-proposal-for-802-19-1-2014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9/dcn/17/19-17-0030-08-0000-proposed-response-to-most-recent-liaison-from-3gpp-related-to-laa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081212"/>
            <a:ext cx="7772400" cy="1347787"/>
          </a:xfrm>
        </p:spPr>
        <p:txBody>
          <a:bodyPr/>
          <a:lstStyle/>
          <a:p>
            <a:r>
              <a:rPr lang="en-US" altLang="en-US" sz="4000" dirty="0" smtClean="0"/>
              <a:t>IEEE 802.19 EC Motions</a:t>
            </a:r>
            <a:br>
              <a:rPr lang="en-US" altLang="en-US" sz="4000" dirty="0" smtClean="0"/>
            </a:br>
            <a:r>
              <a:rPr lang="en-US" altLang="en-US" sz="4000" dirty="0" smtClean="0"/>
              <a:t>March 2017</a:t>
            </a:r>
            <a:endParaRPr lang="en-US" altLang="en-US" sz="4400" dirty="0">
              <a:solidFill>
                <a:schemeClr val="tx1"/>
              </a:solidFill>
            </a:endParaRPr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08425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Steve Shellhammer</a:t>
            </a: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Chair 802.19</a:t>
            </a: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>
                <a:hlinkClick r:id="rId3"/>
              </a:rPr>
              <a:t>shellhammer@ieee.org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endParaRPr lang="en-US" alt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802.19.1a WG Ballot Summary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5593986"/>
              </p:ext>
            </p:extLst>
          </p:nvPr>
        </p:nvGraphicFramePr>
        <p:xfrm>
          <a:off x="381000" y="1391920"/>
          <a:ext cx="8229600" cy="42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2971800"/>
                <a:gridCol w="2590800"/>
              </a:tblGrid>
              <a:tr h="370840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Letter Ballot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Recirculation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#1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Closing Date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Jan 6, 2017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Feb 9, 2017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Number WG Voters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Abstain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Return Ratio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60%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63%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Approval Ratio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Number of Comments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(10 Technical, 3 Editorial)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Number of Outstanding Comments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6019800"/>
            <a:ext cx="822960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Two Task Group Reviews were run prior to the WG Letter Ballot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72447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Sponsor Ballot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341438"/>
            <a:ext cx="8435976" cy="5135562"/>
          </a:xfrm>
        </p:spPr>
        <p:txBody>
          <a:bodyPr/>
          <a:lstStyle/>
          <a:p>
            <a:r>
              <a:rPr lang="en-US" sz="2200" dirty="0" smtClean="0"/>
              <a:t>Approve </a:t>
            </a:r>
            <a:r>
              <a:rPr lang="en-US" sz="2200" dirty="0"/>
              <a:t>sending </a:t>
            </a:r>
            <a:r>
              <a:rPr lang="en-US" sz="2200" dirty="0" smtClean="0"/>
              <a:t>IEEE 802.19.1a </a:t>
            </a:r>
            <a:r>
              <a:rPr lang="en-US" sz="2200" dirty="0"/>
              <a:t>D2 to Sponsor </a:t>
            </a:r>
            <a:r>
              <a:rPr lang="en-US" sz="2200" dirty="0" smtClean="0"/>
              <a:t>Ballot</a:t>
            </a:r>
          </a:p>
          <a:p>
            <a:r>
              <a:rPr lang="en-US" sz="2200" dirty="0" smtClean="0"/>
              <a:t>Move:	Steve Shellhammer</a:t>
            </a:r>
          </a:p>
          <a:p>
            <a:r>
              <a:rPr lang="en-US" sz="2200" dirty="0" smtClean="0"/>
              <a:t>Second:	Subir Das</a:t>
            </a:r>
          </a:p>
          <a:p>
            <a:r>
              <a:rPr lang="en-US" sz="2200" dirty="0" smtClean="0"/>
              <a:t>Yes</a:t>
            </a:r>
            <a:r>
              <a:rPr lang="en-US" sz="2200" dirty="0"/>
              <a:t> </a:t>
            </a:r>
            <a:r>
              <a:rPr lang="en-US" sz="2200" dirty="0" smtClean="0"/>
              <a:t>/ No</a:t>
            </a:r>
            <a:r>
              <a:rPr lang="en-US" sz="2200" dirty="0"/>
              <a:t> </a:t>
            </a:r>
            <a:r>
              <a:rPr lang="en-US" sz="2200" dirty="0" smtClean="0"/>
              <a:t>/ Abstain:	</a:t>
            </a:r>
          </a:p>
          <a:p>
            <a:endParaRPr lang="en-US" sz="2200" dirty="0"/>
          </a:p>
          <a:p>
            <a:r>
              <a:rPr lang="en-US" sz="2200" dirty="0" smtClean="0"/>
              <a:t>WG Motion to Confirm PAR and CSD</a:t>
            </a:r>
          </a:p>
          <a:p>
            <a:pPr lvl="1"/>
            <a:r>
              <a:rPr lang="en-US" sz="1800" dirty="0">
                <a:hlinkClick r:id="rId2"/>
              </a:rPr>
              <a:t>http://www.ieee802.org/PARs/2015_07/P802_19_1a_PAR_Detail.pdf</a:t>
            </a:r>
            <a:endParaRPr lang="en-US" sz="1800" dirty="0" smtClean="0">
              <a:hlinkClick r:id="rId2"/>
            </a:endParaRPr>
          </a:p>
          <a:p>
            <a:pPr lvl="1"/>
            <a:r>
              <a:rPr lang="en-US" sz="1800" dirty="0" smtClean="0">
                <a:hlinkClick r:id="rId2"/>
              </a:rPr>
              <a:t>https</a:t>
            </a:r>
            <a:r>
              <a:rPr lang="en-US" sz="1800" dirty="0">
                <a:hlinkClick r:id="rId2"/>
              </a:rPr>
              <a:t>://</a:t>
            </a:r>
            <a:r>
              <a:rPr lang="en-US" sz="1800" dirty="0" smtClean="0">
                <a:hlinkClick r:id="rId2"/>
              </a:rPr>
              <a:t>mentor.ieee.org/802-ec/dcn/15/ec-15-0074-00-ACSD-802-19-1a.docx</a:t>
            </a:r>
            <a:r>
              <a:rPr lang="en-US" sz="1800" dirty="0" smtClean="0"/>
              <a:t> </a:t>
            </a:r>
          </a:p>
          <a:p>
            <a:r>
              <a:rPr lang="en-US" sz="2200" dirty="0" smtClean="0"/>
              <a:t>Yes:  7  /  No:</a:t>
            </a:r>
            <a:r>
              <a:rPr lang="en-US" sz="2200" dirty="0"/>
              <a:t> </a:t>
            </a:r>
            <a:r>
              <a:rPr lang="en-US" sz="2200" dirty="0" smtClean="0"/>
              <a:t> 0  /  Abstain:  </a:t>
            </a:r>
            <a:r>
              <a:rPr lang="en-US" sz="2200" dirty="0"/>
              <a:t>0</a:t>
            </a:r>
            <a:endParaRPr lang="en-US" sz="2200" dirty="0" smtClean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74301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 PAR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447800"/>
            <a:ext cx="8229600" cy="4525962"/>
          </a:xfrm>
        </p:spPr>
        <p:txBody>
          <a:bodyPr/>
          <a:lstStyle/>
          <a:p>
            <a:r>
              <a:rPr lang="en-US" sz="2000" dirty="0" smtClean="0"/>
              <a:t>With upcoming completion of the 802.19.1a amendment the title of 802.19.1 standard should be changed to better fit the standard</a:t>
            </a:r>
          </a:p>
          <a:p>
            <a:pPr marL="0" indent="0">
              <a:buNone/>
            </a:pPr>
            <a:r>
              <a:rPr lang="en-US" sz="2000" dirty="0" smtClean="0"/>
              <a:t>Change Title</a:t>
            </a:r>
          </a:p>
          <a:p>
            <a:r>
              <a:rPr lang="en-US" sz="2000" dirty="0" smtClean="0"/>
              <a:t>Standard </a:t>
            </a:r>
            <a:r>
              <a:rPr lang="en-US" sz="2000" dirty="0"/>
              <a:t>for Information Technology - Telecommunications and Information Exchange Between Systems - Local and Metropolitan Area Networks - Specific Requirements - Part 19: </a:t>
            </a:r>
            <a:r>
              <a:rPr lang="en-US" sz="2000" strike="sngStrike" dirty="0"/>
              <a:t>TV White Spaces </a:t>
            </a:r>
            <a:r>
              <a:rPr lang="en-US" sz="2000" u="sng" dirty="0"/>
              <a:t>Wireless Network</a:t>
            </a:r>
            <a:r>
              <a:rPr lang="en-US" sz="2000" dirty="0"/>
              <a:t> Coexistence </a:t>
            </a:r>
            <a:r>
              <a:rPr lang="en-US" sz="2000" dirty="0" smtClean="0"/>
              <a:t>Methods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Revision project will</a:t>
            </a:r>
          </a:p>
          <a:p>
            <a:r>
              <a:rPr lang="en-US" sz="2000" dirty="0" smtClean="0"/>
              <a:t>Change </a:t>
            </a:r>
            <a:r>
              <a:rPr lang="en-US" sz="2000" dirty="0"/>
              <a:t>Standard </a:t>
            </a:r>
            <a:r>
              <a:rPr lang="en-US" sz="2000" dirty="0" smtClean="0"/>
              <a:t>Title and Scope</a:t>
            </a:r>
          </a:p>
          <a:p>
            <a:r>
              <a:rPr lang="en-US" sz="2000" dirty="0" smtClean="0"/>
              <a:t>Incorporate 802.19.1a amendment into the standard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85051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 PAR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341438"/>
            <a:ext cx="8512175" cy="4754562"/>
          </a:xfrm>
        </p:spPr>
        <p:txBody>
          <a:bodyPr/>
          <a:lstStyle/>
          <a:p>
            <a:r>
              <a:rPr lang="en-US" sz="2200" dirty="0"/>
              <a:t>Approve forwarding </a:t>
            </a:r>
            <a:r>
              <a:rPr lang="en-US" sz="2200" dirty="0" smtClean="0"/>
              <a:t>IEEE 802.19.1 Revision PAR </a:t>
            </a:r>
            <a:r>
              <a:rPr lang="en-US" sz="2200" dirty="0"/>
              <a:t>documentation in </a:t>
            </a:r>
            <a:r>
              <a:rPr lang="en-US" sz="2200" dirty="0">
                <a:hlinkClick r:id="rId2"/>
              </a:rPr>
              <a:t>https://</a:t>
            </a:r>
            <a:r>
              <a:rPr lang="en-US" sz="2200" dirty="0" smtClean="0">
                <a:hlinkClick r:id="rId2"/>
              </a:rPr>
              <a:t>mentor.ieee.org/802.19/dcn/17/19-17-0034-01-0000-revision-par-proposal-for-802-19-1-2014.docx</a:t>
            </a:r>
            <a:r>
              <a:rPr lang="en-US" sz="2200" dirty="0" smtClean="0"/>
              <a:t>  </a:t>
            </a:r>
            <a:r>
              <a:rPr lang="en-US" sz="2200" dirty="0"/>
              <a:t>to </a:t>
            </a:r>
            <a:r>
              <a:rPr lang="en-US" sz="2200" dirty="0" smtClean="0"/>
              <a:t>NesCom</a:t>
            </a:r>
          </a:p>
          <a:p>
            <a:r>
              <a:rPr lang="en-US" sz="2200" dirty="0" smtClean="0"/>
              <a:t>Move:	Steve Shellhammer</a:t>
            </a:r>
          </a:p>
          <a:p>
            <a:r>
              <a:rPr lang="en-US" sz="2200" dirty="0" smtClean="0"/>
              <a:t>Second:	Subir Das</a:t>
            </a:r>
          </a:p>
          <a:p>
            <a:r>
              <a:rPr lang="en-US" sz="2200" dirty="0" smtClean="0"/>
              <a:t>Yes / No / Abstain:  </a:t>
            </a:r>
          </a:p>
          <a:p>
            <a:endParaRPr lang="en-US" sz="2200" dirty="0" smtClean="0"/>
          </a:p>
          <a:p>
            <a:r>
              <a:rPr lang="en-US" sz="2200" dirty="0" smtClean="0"/>
              <a:t>WG Motion</a:t>
            </a:r>
          </a:p>
          <a:p>
            <a:pPr lvl="1"/>
            <a:r>
              <a:rPr lang="en-US" sz="2200" dirty="0" smtClean="0"/>
              <a:t>Yes: 10 / No: 0 / Abstain: 0</a:t>
            </a:r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49614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3GPP Liaison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341438"/>
            <a:ext cx="8435975" cy="5211762"/>
          </a:xfrm>
        </p:spPr>
        <p:txBody>
          <a:bodyPr/>
          <a:lstStyle/>
          <a:p>
            <a:r>
              <a:rPr lang="en-US" sz="2200" dirty="0"/>
              <a:t>Approve </a:t>
            </a:r>
            <a:r>
              <a:rPr lang="en-US" sz="2200" dirty="0">
                <a:hlinkClick r:id="rId2"/>
              </a:rPr>
              <a:t>https://</a:t>
            </a:r>
            <a:r>
              <a:rPr lang="en-US" sz="2200" dirty="0" smtClean="0">
                <a:hlinkClick r:id="rId2"/>
              </a:rPr>
              <a:t>mentor.ieee.org/802.19/dcn/17/19-17-0030-08-0000-proposed-response-to-most-recent-liaison-from-3gpp-related-to-laa.docx</a:t>
            </a:r>
            <a:r>
              <a:rPr lang="en-US" sz="2200" dirty="0" smtClean="0"/>
              <a:t> as liaison to 3GPP RAN and RAN1, </a:t>
            </a:r>
            <a:r>
              <a:rPr lang="en-US" sz="2200" dirty="0"/>
              <a:t>granting the IEEE LMSC chair (or his delegate) editorial license.</a:t>
            </a:r>
          </a:p>
          <a:p>
            <a:pPr lvl="1"/>
            <a:r>
              <a:rPr lang="en-US" sz="2200" dirty="0" smtClean="0"/>
              <a:t>This </a:t>
            </a:r>
            <a:r>
              <a:rPr lang="en-US" sz="2200" dirty="0"/>
              <a:t>approval is under LMSC OM “Procedure for coordination with other standards bodies</a:t>
            </a:r>
            <a:r>
              <a:rPr lang="en-US" sz="2200" dirty="0" smtClean="0"/>
              <a:t>”</a:t>
            </a:r>
          </a:p>
          <a:p>
            <a:r>
              <a:rPr lang="en-US" sz="2200" dirty="0"/>
              <a:t>Move:	Steve Shellhammer</a:t>
            </a:r>
          </a:p>
          <a:p>
            <a:r>
              <a:rPr lang="en-US" sz="2200" dirty="0"/>
              <a:t>Second:	Subir </a:t>
            </a:r>
            <a:r>
              <a:rPr lang="en-US" sz="2200" dirty="0" smtClean="0"/>
              <a:t>Das</a:t>
            </a:r>
            <a:endParaRPr lang="en-US" sz="2200" dirty="0"/>
          </a:p>
          <a:p>
            <a:endParaRPr lang="en-US" sz="2200" dirty="0" smtClean="0"/>
          </a:p>
          <a:p>
            <a:r>
              <a:rPr lang="en-US" sz="2200" dirty="0" smtClean="0"/>
              <a:t>WG Motion</a:t>
            </a:r>
          </a:p>
          <a:p>
            <a:pPr lvl="1"/>
            <a:r>
              <a:rPr lang="en-US" sz="2200" dirty="0" smtClean="0"/>
              <a:t>Yes</a:t>
            </a:r>
            <a:r>
              <a:rPr lang="en-US" sz="2200" dirty="0"/>
              <a:t>: </a:t>
            </a:r>
            <a:r>
              <a:rPr lang="en-US" sz="2200" dirty="0" smtClean="0"/>
              <a:t>5  / </a:t>
            </a:r>
            <a:r>
              <a:rPr lang="en-US" sz="2200" dirty="0"/>
              <a:t>No: 0 / Abstain: 0</a:t>
            </a:r>
          </a:p>
          <a:p>
            <a:r>
              <a:rPr lang="en-GB" sz="2200" dirty="0" smtClean="0">
                <a:solidFill>
                  <a:schemeClr val="dk1"/>
                </a:solidFill>
              </a:rPr>
              <a:t>Everyone in the Room</a:t>
            </a:r>
          </a:p>
          <a:p>
            <a:pPr lvl="1"/>
            <a:r>
              <a:rPr lang="en-US" sz="2200" dirty="0"/>
              <a:t>Yes: </a:t>
            </a:r>
            <a:r>
              <a:rPr lang="en-US" sz="2200" dirty="0" smtClean="0"/>
              <a:t>7  </a:t>
            </a:r>
            <a:r>
              <a:rPr lang="en-US" sz="2200" dirty="0"/>
              <a:t>/ No: 0 / Abstain: </a:t>
            </a:r>
            <a:r>
              <a:rPr lang="en-US" sz="2200" dirty="0" smtClean="0"/>
              <a:t>0</a:t>
            </a:r>
            <a:endParaRPr lang="en-US" sz="2200" dirty="0"/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05344381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1172</TotalTime>
  <Words>230</Words>
  <Application>Microsoft Office PowerPoint</Application>
  <PresentationFormat>On-screen Show (4:3)</PresentationFormat>
  <Paragraphs>72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ＭＳ Ｐゴシック</vt:lpstr>
      <vt:lpstr>Arial</vt:lpstr>
      <vt:lpstr>Title slide</vt:lpstr>
      <vt:lpstr>Title only</vt:lpstr>
      <vt:lpstr>IEEE 802.19 EC Motions March 2017</vt:lpstr>
      <vt:lpstr>IEEE 802.19.1a WG Ballot Summary </vt:lpstr>
      <vt:lpstr>Sponsor Ballot Motion</vt:lpstr>
      <vt:lpstr>Revision PAR</vt:lpstr>
      <vt:lpstr>Revision PAR Motion</vt:lpstr>
      <vt:lpstr>3GPP Liaison Motion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Shellhammer, Steve</cp:lastModifiedBy>
  <cp:revision>109</cp:revision>
  <dcterms:created xsi:type="dcterms:W3CDTF">2017-02-01T20:21:43Z</dcterms:created>
  <dcterms:modified xsi:type="dcterms:W3CDTF">2017-03-17T03:11:51Z</dcterms:modified>
</cp:coreProperties>
</file>