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78" r:id="rId2"/>
    <p:sldId id="344" r:id="rId3"/>
    <p:sldId id="384" r:id="rId4"/>
    <p:sldId id="371" r:id="rId5"/>
    <p:sldId id="372" r:id="rId6"/>
    <p:sldId id="373" r:id="rId7"/>
    <p:sldId id="374" r:id="rId8"/>
    <p:sldId id="375" r:id="rId9"/>
    <p:sldId id="378" r:id="rId10"/>
    <p:sldId id="365" r:id="rId11"/>
    <p:sldId id="349" r:id="rId12"/>
    <p:sldId id="383" r:id="rId13"/>
    <p:sldId id="402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04" r:id="rId24"/>
    <p:sldId id="405" r:id="rId25"/>
    <p:sldId id="407" r:id="rId26"/>
    <p:sldId id="411" r:id="rId27"/>
    <p:sldId id="412" r:id="rId28"/>
    <p:sldId id="413" r:id="rId29"/>
    <p:sldId id="352" r:id="rId30"/>
    <p:sldId id="425" r:id="rId31"/>
    <p:sldId id="423" r:id="rId32"/>
    <p:sldId id="424" r:id="rId33"/>
    <p:sldId id="403" r:id="rId34"/>
    <p:sldId id="354" r:id="rId35"/>
    <p:sldId id="355" r:id="rId36"/>
    <p:sldId id="357" r:id="rId37"/>
    <p:sldId id="358" r:id="rId38"/>
    <p:sldId id="359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373ED5-2B44-4D0B-869F-1B13FDCF8954}">
          <p14:sldIdLst>
            <p14:sldId id="278"/>
            <p14:sldId id="344"/>
            <p14:sldId id="384"/>
            <p14:sldId id="371"/>
            <p14:sldId id="372"/>
            <p14:sldId id="373"/>
            <p14:sldId id="374"/>
            <p14:sldId id="375"/>
            <p14:sldId id="378"/>
            <p14:sldId id="365"/>
            <p14:sldId id="349"/>
            <p14:sldId id="383"/>
            <p14:sldId id="402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04"/>
            <p14:sldId id="405"/>
            <p14:sldId id="407"/>
            <p14:sldId id="411"/>
            <p14:sldId id="412"/>
            <p14:sldId id="413"/>
          </p14:sldIdLst>
        </p14:section>
        <p14:section name="Untitled Section" id="{9A894BCA-3D2E-4B8E-B697-9FBAA04878E1}">
          <p14:sldIdLst>
            <p14:sldId id="352"/>
            <p14:sldId id="425"/>
            <p14:sldId id="423"/>
            <p14:sldId id="424"/>
            <p14:sldId id="403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26344" autoAdjust="0"/>
    <p:restoredTop sz="92486" autoAdjust="0"/>
  </p:normalViewPr>
  <p:slideViewPr>
    <p:cSldViewPr>
      <p:cViewPr varScale="1">
        <p:scale>
          <a:sx n="64" d="100"/>
          <a:sy n="64" d="100"/>
        </p:scale>
        <p:origin x="15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434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send an Email to Dawn, Please send</a:t>
            </a:r>
            <a:r>
              <a:rPr lang="en-US" baseline="0" dirty="0" smtClean="0"/>
              <a:t> text to notify her it is there.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0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8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 text</a:t>
            </a:r>
            <a:r>
              <a:rPr lang="en-US" baseline="0" dirty="0" smtClean="0"/>
              <a:t> selections short list for possible choices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1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St. John’s Convention Center: </a:t>
            </a:r>
          </a:p>
          <a:p>
            <a:r>
              <a:rPr lang="en-US" dirty="0" smtClean="0"/>
              <a:t>    Location is good</a:t>
            </a:r>
          </a:p>
          <a:p>
            <a:r>
              <a:rPr lang="en-US" baseline="0" dirty="0" smtClean="0"/>
              <a:t>    It is High Season</a:t>
            </a:r>
          </a:p>
          <a:p>
            <a:r>
              <a:rPr lang="en-US" baseline="0" dirty="0" smtClean="0"/>
              <a:t>    Meeting space is probably not subsidized</a:t>
            </a:r>
          </a:p>
          <a:p>
            <a:r>
              <a:rPr lang="en-US" baseline="0" dirty="0" smtClean="0"/>
              <a:t>    CAD$159-CAD$349 hotel rate across several hotels</a:t>
            </a:r>
          </a:p>
          <a:p>
            <a:r>
              <a:rPr lang="en-US" baseline="0" dirty="0" smtClean="0"/>
              <a:t>   One meeting space venue, but several Hotels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3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items to be emailed to Jon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9753601" y="17305"/>
            <a:ext cx="2178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EC-16/0177r0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March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2017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753601" y="17305"/>
            <a:ext cx="2178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smtClean="0">
                <a:solidFill>
                  <a:schemeClr val="bg1"/>
                </a:solidFill>
              </a:rPr>
              <a:t>EC-17/0036r2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March 2017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callyfunny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2017 </a:t>
            </a:r>
            <a:r>
              <a:rPr lang="en-US" dirty="0" smtClean="0"/>
              <a:t>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/>
              <a:t>Network and Wired Cafe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WIRED CAFÉ</a:t>
            </a:r>
            <a:endParaRPr lang="en-US" sz="2400" dirty="0"/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</a:t>
            </a:r>
            <a:r>
              <a:rPr lang="en-US" dirty="0" smtClean="0"/>
              <a:t>of service </a:t>
            </a:r>
            <a:r>
              <a:rPr lang="en-US" dirty="0"/>
              <a:t>in the café to </a:t>
            </a:r>
            <a:r>
              <a:rPr lang="en-US" dirty="0" err="1"/>
              <a:t>VeriLAN</a:t>
            </a:r>
            <a:r>
              <a:rPr lang="en-US" dirty="0"/>
              <a:t> staff.</a:t>
            </a:r>
          </a:p>
          <a:p>
            <a:endParaRPr lang="en-US" sz="2400" dirty="0"/>
          </a:p>
          <a:p>
            <a:r>
              <a:rPr lang="en-US" sz="2400" b="1" dirty="0" smtClean="0"/>
              <a:t>NETWORK </a:t>
            </a:r>
            <a:r>
              <a:rPr lang="en-US" sz="2400" b="1" dirty="0"/>
              <a:t>HELP DESK</a:t>
            </a:r>
            <a:endParaRPr lang="en-US" sz="2400" dirty="0"/>
          </a:p>
          <a:p>
            <a:pPr lvl="2"/>
            <a:r>
              <a:rPr lang="en-US" dirty="0"/>
              <a:t>For attendees experiencing difficulties accessing the meeting network a Help Desk </a:t>
            </a:r>
            <a:r>
              <a:rPr lang="en-US" dirty="0"/>
              <a:t>NETWORK HELP DESK</a:t>
            </a:r>
          </a:p>
          <a:p>
            <a:pPr lvl="2"/>
            <a:r>
              <a:rPr lang="en-US" dirty="0"/>
              <a:t>Network Help </a:t>
            </a:r>
            <a:r>
              <a:rPr lang="en-US" dirty="0" smtClean="0"/>
              <a:t>is available </a:t>
            </a:r>
            <a:r>
              <a:rPr lang="en-US" dirty="0"/>
              <a:t>in near the Registration </a:t>
            </a:r>
            <a:r>
              <a:rPr lang="en-US" dirty="0" smtClean="0"/>
              <a:t>Desk at </a:t>
            </a:r>
            <a:r>
              <a:rPr lang="en-US" dirty="0"/>
              <a:t>each hotel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 smtClean="0"/>
              <a:t>2017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4" y="1295400"/>
            <a:ext cx="8816976" cy="5334000"/>
          </a:xfrm>
        </p:spPr>
        <p:txBody>
          <a:bodyPr/>
          <a:lstStyle/>
          <a:p>
            <a:r>
              <a:rPr lang="en-US" dirty="0" smtClean="0"/>
              <a:t>2017 – </a:t>
            </a:r>
            <a:r>
              <a:rPr lang="en-US" dirty="0" smtClean="0"/>
              <a:t>July – Berlin, Germany</a:t>
            </a:r>
          </a:p>
          <a:p>
            <a:pPr lvl="1"/>
            <a:r>
              <a:rPr lang="en-GB" dirty="0" err="1"/>
              <a:t>Estrel</a:t>
            </a:r>
            <a:r>
              <a:rPr lang="en-GB" dirty="0"/>
              <a:t> Hotel and Convention </a:t>
            </a:r>
            <a:r>
              <a:rPr lang="en-GB" dirty="0" err="1" smtClean="0"/>
              <a:t>Center</a:t>
            </a:r>
            <a:endParaRPr lang="en-GB" dirty="0" smtClean="0"/>
          </a:p>
          <a:p>
            <a:pPr lvl="1"/>
            <a:r>
              <a:rPr lang="en-US" dirty="0" smtClean="0"/>
              <a:t>James </a:t>
            </a:r>
            <a:r>
              <a:rPr lang="en-US" dirty="0" err="1" smtClean="0"/>
              <a:t>Gilb</a:t>
            </a:r>
            <a:r>
              <a:rPr lang="en-US" dirty="0" smtClean="0"/>
              <a:t> assigned 802 designee</a:t>
            </a:r>
            <a:endParaRPr lang="en-US" dirty="0" smtClean="0"/>
          </a:p>
          <a:p>
            <a:pPr lvl="2"/>
            <a:r>
              <a:rPr lang="en-US" dirty="0" smtClean="0"/>
              <a:t>Registration Opens by end of April</a:t>
            </a:r>
          </a:p>
          <a:p>
            <a:pPr lvl="2"/>
            <a:r>
              <a:rPr lang="en-US" dirty="0" err="1" smtClean="0"/>
              <a:t>Earlybird</a:t>
            </a:r>
            <a:r>
              <a:rPr lang="en-US" dirty="0" smtClean="0"/>
              <a:t> Registration deadline May 19th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2017 – November – Orlando, Florida</a:t>
            </a:r>
          </a:p>
          <a:p>
            <a:pPr lvl="1"/>
            <a:r>
              <a:rPr lang="en-GB" dirty="0"/>
              <a:t>Caribe Hotel and Convention </a:t>
            </a:r>
            <a:r>
              <a:rPr lang="en-GB" dirty="0" err="1"/>
              <a:t>Center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</a:t>
            </a:r>
            <a:r>
              <a:rPr lang="en-US" dirty="0" smtClean="0"/>
              <a:t>November </a:t>
            </a:r>
            <a:r>
              <a:rPr lang="en-US" dirty="0" smtClean="0"/>
              <a:t>– </a:t>
            </a:r>
            <a:r>
              <a:rPr lang="en-GB" dirty="0"/>
              <a:t>Suzhou, China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assigned 802 designee</a:t>
            </a:r>
          </a:p>
          <a:p>
            <a:pPr lvl="1"/>
            <a:r>
              <a:rPr lang="en-US" dirty="0" smtClean="0"/>
              <a:t>Report from Bob </a:t>
            </a:r>
          </a:p>
          <a:p>
            <a:pPr lvl="1"/>
            <a:r>
              <a:rPr lang="en-US" dirty="0" smtClean="0"/>
              <a:t>Motion for Site Visit on Friday</a:t>
            </a:r>
          </a:p>
          <a:p>
            <a:pPr lvl="2"/>
            <a:r>
              <a:rPr lang="en-US" dirty="0" smtClean="0"/>
              <a:t>Move to approve a Site visit by Jon, Dawn, and Bob with total travel expenses not to exceed $8000.00</a:t>
            </a:r>
          </a:p>
        </p:txBody>
      </p:sp>
    </p:spTree>
    <p:extLst>
      <p:ext uri="{BB962C8B-B14F-4D97-AF65-F5344CB8AC3E}">
        <p14:creationId xmlns:p14="http://schemas.microsoft.com/office/powerpoint/2010/main" val="6465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</a:t>
            </a:r>
            <a:r>
              <a:rPr lang="en-US" dirty="0" err="1" smtClean="0"/>
              <a:t>AdHoc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Venue Meeting planning – Thurs 7:30am</a:t>
            </a:r>
          </a:p>
          <a:p>
            <a:pPr lvl="1"/>
            <a:r>
              <a:rPr lang="en-US" dirty="0" smtClean="0"/>
              <a:t>Review meeting space plan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Future Venues </a:t>
            </a:r>
            <a:r>
              <a:rPr lang="en-US" dirty="0" err="1" smtClean="0"/>
              <a:t>AdHoc</a:t>
            </a:r>
            <a:r>
              <a:rPr lang="en-US" dirty="0" smtClean="0"/>
              <a:t> – Thurs 8am</a:t>
            </a:r>
          </a:p>
          <a:p>
            <a:pPr lvl="1"/>
            <a:r>
              <a:rPr lang="en-US" dirty="0" smtClean="0"/>
              <a:t>Review options and present choice for approval on Friday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371604"/>
          <a:ext cx="10972800" cy="4495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6706"/>
                <a:gridCol w="3891064"/>
                <a:gridCol w="3035030"/>
              </a:tblGrid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01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HRV + FHV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$239CAD++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$175,000CAD++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HR Denver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$185CAD++ - EB, $225 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$185++US++-$205US++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Atlanta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Chicago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New Orleans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$249.00++US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???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Lake Buena Vista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$235.00++US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???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1" y="1447803"/>
          <a:ext cx="10668000" cy="4342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62799"/>
                <a:gridCol w="1524000"/>
                <a:gridCol w="1981201"/>
              </a:tblGrid>
              <a:tr h="62504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HYATT REGENCY VANCOUVER &amp; FAIRMONT HOTEL VANCOUVER*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504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$239CAD++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$178US++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$175,000CAD++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$130,000US++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250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Great location, 2 hotels within 2 minute walk across the street.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 meeting space at both hotels.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Reasonable pricing (CAD$$) for F&amp;B, Network, AV &amp; Power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Destination easily accessible from Europe, USA, &amp; ASIA.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Super transportation from YVR to downtown.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Exchange rate (March 12/17)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$1.00CAD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$.74US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0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2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0"/>
          <a:ext cx="1066800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7000"/>
                <a:gridCol w="1311183"/>
                <a:gridCol w="2879817"/>
              </a:tblGrid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DENVER*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$100,000US++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Hotel centrally located in downtown- Denver.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Excellent, flexible meeting space.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Network, AV &amp; Power - all pricing very negotiable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257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Destination easily accessible from Europe, USA, &amp; ASIA.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airport train service from DEN to downtown.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2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799"/>
          <a:ext cx="10972800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9138"/>
                <a:gridCol w="1622738"/>
                <a:gridCol w="2240924"/>
              </a:tblGrid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NEW ORLEANS*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Hotel located - historic Canal Street borders the French Quarter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Excellent, flexible meeting space.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Network, AV &amp; Power - pricing still to be confirmed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3 Star Hotel - $60M Reno in 2014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Airport transportation - $24US /Shuttle and $36US/Taxi each way - 16 miles from MSY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6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0"/>
          <a:ext cx="10972799" cy="4495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/>
                <a:gridCol w="2529251"/>
                <a:gridCol w="2711425"/>
              </a:tblGrid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Fairmont Royal York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$253,000++CAD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BELLEVUE*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JACKSONVILLE*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O'HARE*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ATL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59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Centre Montreal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$185++CAD - EB, $225++CAD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Chicago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5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July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797"/>
          <a:ext cx="10287000" cy="4864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/>
                <a:gridCol w="2424137"/>
                <a:gridCol w="2984587"/>
              </a:tblGrid>
              <a:tr h="45201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Marriott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Bellevue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O'Hare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GH-SAT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Dallas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2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$239-$359++CAD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Phoenix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2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Sheraton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$179++US-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EB to 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 -$225,000++US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Minneapolis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Westin Harbor Castle-TO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01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7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</a:t>
            </a:r>
            <a:r>
              <a:rPr lang="en-US" dirty="0" smtClean="0"/>
              <a:t>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November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2"/>
          <a:ext cx="10591800" cy="4093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800"/>
                <a:gridCol w="3581400"/>
                <a:gridCol w="2133600"/>
              </a:tblGrid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Belluvue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HRV+FHV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Caribe Royale Orlando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$149++US++-$169US++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 - $0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ATL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Centre Montreal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$209++CAD - EB, $249++CAD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Minneapolis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Westin Harbor Castle-TO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</a:t>
            </a:r>
            <a:r>
              <a:rPr lang="en-US" dirty="0" err="1" smtClean="0"/>
              <a:t>AdHoc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Venue Meeting planning – Thurs 7:30am</a:t>
            </a:r>
          </a:p>
          <a:p>
            <a:pPr lvl="1"/>
            <a:r>
              <a:rPr lang="en-US" dirty="0" smtClean="0"/>
              <a:t>Review meeting space plan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Future Venues </a:t>
            </a:r>
            <a:r>
              <a:rPr lang="en-US" dirty="0" err="1" smtClean="0"/>
              <a:t>AdHoc</a:t>
            </a:r>
            <a:r>
              <a:rPr lang="en-US" dirty="0" smtClean="0"/>
              <a:t> – Thurs 8am</a:t>
            </a:r>
          </a:p>
          <a:p>
            <a:pPr lvl="1"/>
            <a:r>
              <a:rPr lang="en-US" dirty="0" smtClean="0"/>
              <a:t>Review options and present choice for approval on Friday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Venue </a:t>
            </a:r>
            <a:r>
              <a:rPr lang="en-US" dirty="0" err="1" smtClean="0"/>
              <a:t>AdHocS</a:t>
            </a:r>
            <a:r>
              <a:rPr lang="en-US" dirty="0" smtClean="0"/>
              <a:t>  --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</a:t>
            </a:r>
            <a:r>
              <a:rPr lang="en-US" dirty="0" smtClean="0"/>
              <a:t>7:30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pPr lvl="1"/>
            <a:r>
              <a:rPr lang="en-US" dirty="0" smtClean="0"/>
              <a:t>Start time 7:30 am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meeting space </a:t>
            </a:r>
            <a:r>
              <a:rPr lang="en-US" dirty="0" smtClean="0"/>
              <a:t>plan for July 2017 Plenary – Berlin</a:t>
            </a:r>
          </a:p>
          <a:p>
            <a:pPr lvl="1"/>
            <a:r>
              <a:rPr lang="en-US" dirty="0" smtClean="0"/>
              <a:t>We used similar setup requirements as March 2015.</a:t>
            </a:r>
          </a:p>
          <a:p>
            <a:pPr lvl="1"/>
            <a:r>
              <a:rPr lang="en-US" dirty="0" smtClean="0"/>
              <a:t>Social Plan developing – James and Darcel to complete offline</a:t>
            </a:r>
          </a:p>
          <a:p>
            <a:pPr lvl="1"/>
            <a:r>
              <a:rPr lang="en-US" dirty="0" smtClean="0"/>
              <a:t>Expected Registration start near 15 April</a:t>
            </a:r>
          </a:p>
          <a:p>
            <a:pPr lvl="1"/>
            <a:r>
              <a:rPr lang="en-US" dirty="0" smtClean="0"/>
              <a:t>End Time: 8:00 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</a:t>
            </a:r>
            <a:r>
              <a:rPr lang="en-US" dirty="0" smtClean="0"/>
              <a:t>8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Start time – 8:00 am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options </a:t>
            </a:r>
            <a:r>
              <a:rPr lang="en-US" dirty="0" smtClean="0"/>
              <a:t>for March 2019</a:t>
            </a:r>
          </a:p>
          <a:p>
            <a:pPr lvl="1"/>
            <a:r>
              <a:rPr lang="en-US" dirty="0" smtClean="0"/>
              <a:t>Review RFP responses for 2020</a:t>
            </a:r>
          </a:p>
          <a:p>
            <a:pPr lvl="1"/>
            <a:r>
              <a:rPr lang="en-US" dirty="0" smtClean="0"/>
              <a:t>Down selection for all dates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efer presentation of final choice </a:t>
            </a:r>
            <a:r>
              <a:rPr lang="en-US" dirty="0"/>
              <a:t>for </a:t>
            </a:r>
            <a:r>
              <a:rPr lang="en-US" dirty="0" smtClean="0"/>
              <a:t>2019 to June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Telecon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Working on determining best Asian venue date for 2020.</a:t>
            </a:r>
          </a:p>
          <a:p>
            <a:pPr lvl="1"/>
            <a:r>
              <a:rPr lang="en-US" dirty="0" smtClean="0"/>
              <a:t>Final contract for Nov 2018 to be processed by IEEE by June.</a:t>
            </a:r>
            <a:endParaRPr lang="en-US" dirty="0"/>
          </a:p>
          <a:p>
            <a:pPr lvl="2"/>
            <a:r>
              <a:rPr lang="en-US" dirty="0" smtClean="0"/>
              <a:t>(</a:t>
            </a:r>
            <a:r>
              <a:rPr lang="en-GB" dirty="0"/>
              <a:t>Suzhou, China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End time – 9:00 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855492"/>
              </p:ext>
            </p:extLst>
          </p:nvPr>
        </p:nvGraphicFramePr>
        <p:xfrm>
          <a:off x="609600" y="1371604"/>
          <a:ext cx="11201400" cy="4495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6100"/>
                <a:gridCol w="3644900"/>
                <a:gridCol w="3200400"/>
              </a:tblGrid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01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HRV + FHV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FF0000"/>
                          </a:solidFill>
                          <a:effectLst/>
                        </a:rPr>
                        <a:t>$239CAD++</a:t>
                      </a:r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FF0000"/>
                          </a:solidFill>
                          <a:effectLst/>
                        </a:rPr>
                        <a:t>$175,000CAD++</a:t>
                      </a:r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 Denver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$219US++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$100,000US++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$185CAD++ - EB, $225 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$185++US++-$205US++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Atlanta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$215++US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Chicago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New Orleans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$249.00++US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???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Lake Buena Vista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$235.00++US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???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2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10972799" cy="4739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/>
                <a:gridCol w="2529251"/>
                <a:gridCol w="2711425"/>
              </a:tblGrid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Fairmont Royal </a:t>
                      </a:r>
                      <a:r>
                        <a:rPr lang="en-US" sz="2000" u="none" strike="noStrike" dirty="0" smtClean="0">
                          <a:effectLst/>
                        </a:rPr>
                        <a:t>York – Toronto,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Canda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$269++</a:t>
                      </a:r>
                      <a:r>
                        <a:rPr lang="en-US" sz="2000" u="none" strike="noStrike" dirty="0" smtClean="0">
                          <a:effectLst/>
                        </a:rPr>
                        <a:t>CAD (US$201)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$253,000++</a:t>
                      </a:r>
                      <a:r>
                        <a:rPr lang="en-US" sz="2000" u="none" strike="noStrike" dirty="0" smtClean="0">
                          <a:effectLst/>
                        </a:rPr>
                        <a:t>CAD (US$190,000)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BELLEVUE*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JACKSONVILLE*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HYATT REGENCY O'HARE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* Rosemont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59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$185++CAD - EB, $225++CAD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Chicago - downtown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July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196978"/>
          <a:ext cx="10287000" cy="535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/>
                <a:gridCol w="2424137"/>
                <a:gridCol w="2984587"/>
              </a:tblGrid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New Orleans Marriott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Bellevue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 O'Hare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GH-SAT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??$185,000???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Dallas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</a:t>
                      </a:r>
                      <a:r>
                        <a:rPr lang="en-US" sz="2000" u="none" strike="noStrike" dirty="0" smtClean="0">
                          <a:effectLst/>
                        </a:rPr>
                        <a:t>269-</a:t>
                      </a:r>
                      <a:r>
                        <a:rPr lang="en-US" sz="2000" u="none" strike="noStrike" dirty="0">
                          <a:effectLst/>
                        </a:rPr>
                        <a:t>$</a:t>
                      </a:r>
                      <a:r>
                        <a:rPr lang="en-US" sz="2000" u="none" strike="noStrike" dirty="0" smtClean="0">
                          <a:effectLst/>
                        </a:rPr>
                        <a:t>349</a:t>
                      </a:r>
                      <a:r>
                        <a:rPr lang="en-US" sz="2000" u="none" strike="noStrike" dirty="0">
                          <a:effectLst/>
                        </a:rPr>
                        <a:t>++</a:t>
                      </a:r>
                      <a:r>
                        <a:rPr lang="en-US" sz="2000" u="none" strike="noStrike" dirty="0" smtClean="0">
                          <a:effectLst/>
                        </a:rPr>
                        <a:t>CAD (US$200)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r>
                        <a:rPr lang="en-US" sz="2000" u="none" strike="noStrike" dirty="0" smtClean="0">
                          <a:effectLst/>
                        </a:rPr>
                        <a:t>$150,000++CAD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(US$112,000)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HR Phoenix</a:t>
                      </a:r>
                      <a:endParaRPr lang="en-US" sz="2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Sheraton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$179++US-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EB to 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$175,000++US -$225,000++US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Minneapolis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$229++US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Westin Harbor 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Castle-Toronto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</a:t>
                      </a:r>
                      <a:r>
                        <a:rPr lang="en-US" sz="2000" u="none" strike="noStrike" dirty="0" smtClean="0">
                          <a:effectLst/>
                        </a:rPr>
                        <a:t>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November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2"/>
          <a:ext cx="10591800" cy="4398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800"/>
                <a:gridCol w="3581400"/>
                <a:gridCol w="2133600"/>
              </a:tblGrid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Belluvue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HRV+FHV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$175,000CAD++</a:t>
                      </a:r>
                      <a:br>
                        <a:rPr lang="en-US" sz="2000" u="none" strike="noStrike" dirty="0" smtClean="0">
                          <a:effectLst/>
                        </a:rPr>
                      </a:br>
                      <a:r>
                        <a:rPr lang="en-US" sz="2000" u="none" strike="noStrike" dirty="0" smtClean="0">
                          <a:effectLst/>
                        </a:rPr>
                        <a:t>$130,000US++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$149++US++-$169US++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 - $0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$209++CAD - EB, $249++CAD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Minneapolis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Westin Harbor 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Castle-Toronto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363200" cy="38862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4.02: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Site Visit to </a:t>
            </a:r>
            <a:r>
              <a:rPr lang="en-GB" sz="2800" dirty="0"/>
              <a:t>Suzhou, China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Motion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4.03: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Future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Venues Short list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4.04: MI Approve Student Outreach for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802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Plenary July 2017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800" dirty="0"/>
              <a:t>Announcement of 802 EC Interim </a:t>
            </a:r>
            <a:r>
              <a:rPr lang="en-US" sz="2800" dirty="0" err="1"/>
              <a:t>Telecon</a:t>
            </a:r>
            <a:r>
              <a:rPr lang="en-US" sz="2800" dirty="0"/>
              <a:t> </a:t>
            </a:r>
            <a:endParaRPr lang="en-US" sz="2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	(</a:t>
            </a:r>
            <a:r>
              <a:rPr lang="en-US" sz="2800" dirty="0" smtClean="0"/>
              <a:t>Tuesday 6 Jun </a:t>
            </a:r>
            <a:r>
              <a:rPr lang="en-US" sz="2800" dirty="0" smtClean="0"/>
              <a:t>2017 </a:t>
            </a:r>
            <a:r>
              <a:rPr lang="en-US" sz="2800" dirty="0"/>
              <a:t>1300-1500 </a:t>
            </a:r>
            <a:r>
              <a:rPr lang="en-US" sz="2800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8.07  </a:t>
            </a:r>
            <a:r>
              <a:rPr lang="en-US" sz="2800" dirty="0"/>
              <a:t>II Call for Tutorials for </a:t>
            </a:r>
            <a:r>
              <a:rPr lang="en-US" sz="2800" dirty="0" smtClean="0"/>
              <a:t>March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(</a:t>
            </a:r>
            <a:r>
              <a:rPr lang="en-US" sz="2800" dirty="0"/>
              <a:t>Monday </a:t>
            </a:r>
            <a:r>
              <a:rPr lang="en-US" sz="2800" dirty="0" smtClean="0"/>
              <a:t>July 10, 2017– </a:t>
            </a:r>
            <a:r>
              <a:rPr lang="en-US" sz="2800" dirty="0" smtClean="0"/>
              <a:t>Deadline – </a:t>
            </a:r>
            <a:r>
              <a:rPr lang="en-US" sz="2800" dirty="0" smtClean="0"/>
              <a:t>26 May </a:t>
            </a:r>
            <a:r>
              <a:rPr lang="en-US" sz="2800" dirty="0" smtClean="0"/>
              <a:t>2017)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5.142 Current and Future Venue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 Top 10 – Thanks Face to Face Events</a:t>
            </a:r>
          </a:p>
          <a:p>
            <a:r>
              <a:rPr lang="en-US" dirty="0" smtClean="0"/>
              <a:t>2017 Plenary Venues</a:t>
            </a:r>
          </a:p>
          <a:p>
            <a:r>
              <a:rPr lang="en-US" dirty="0" smtClean="0"/>
              <a:t>2018 November Plenary</a:t>
            </a:r>
          </a:p>
          <a:p>
            <a:r>
              <a:rPr lang="en-US" dirty="0" smtClean="0"/>
              <a:t>2019/2020 Plenary Venue RFP report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MI: Suzhou Site Visit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6527" y="1752600"/>
            <a:ext cx="109728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Approve </a:t>
            </a:r>
            <a:r>
              <a:rPr lang="en-US" dirty="0"/>
              <a:t>a Site </a:t>
            </a:r>
            <a:r>
              <a:rPr lang="en-US" dirty="0" smtClean="0"/>
              <a:t>visit to Suzhou, China in preparation for the November 2018 802 Plenary </a:t>
            </a:r>
            <a:r>
              <a:rPr lang="en-US" dirty="0"/>
              <a:t>by Jon, Dawn, and Bob with total travel expenses not to exceed $</a:t>
            </a:r>
            <a:r>
              <a:rPr lang="en-US" dirty="0" smtClean="0"/>
              <a:t>8000.00.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Moved: Jon Rosdahl</a:t>
            </a:r>
          </a:p>
          <a:p>
            <a:pPr marL="457200" lvl="1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Bob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Results: Unanimous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6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2019 Shortlist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Hyatt Regency Vancouver &amp; Fairmont Hotel Vancouver*</a:t>
            </a:r>
          </a:p>
          <a:p>
            <a:pPr lvl="2"/>
            <a:r>
              <a:rPr lang="en-US" dirty="0" smtClean="0">
                <a:latin typeface="+mj-lt"/>
              </a:rPr>
              <a:t>Room Rate: CAD$239 (US$178)</a:t>
            </a:r>
          </a:p>
          <a:p>
            <a:pPr lvl="2"/>
            <a:r>
              <a:rPr lang="en-US" dirty="0" smtClean="0">
                <a:latin typeface="+mj-lt"/>
              </a:rPr>
              <a:t>F&amp;B Minimum: CAD$175,000 (US$130,000)</a:t>
            </a:r>
          </a:p>
          <a:p>
            <a:r>
              <a:rPr lang="en-US" dirty="0" smtClean="0">
                <a:latin typeface="+mj-lt"/>
              </a:rPr>
              <a:t>Hyatt Regency Denver</a:t>
            </a:r>
          </a:p>
          <a:p>
            <a:pPr lvl="2"/>
            <a:r>
              <a:rPr lang="en-US" dirty="0">
                <a:latin typeface="+mj-lt"/>
              </a:rPr>
              <a:t>Room Rate: US$219</a:t>
            </a:r>
          </a:p>
          <a:p>
            <a:pPr lvl="2"/>
            <a:r>
              <a:rPr lang="en-US" dirty="0">
                <a:latin typeface="+mj-lt"/>
              </a:rPr>
              <a:t>F&amp;B Minimum: $</a:t>
            </a:r>
            <a:r>
              <a:rPr lang="en-US" dirty="0" smtClean="0">
                <a:latin typeface="+mj-lt"/>
              </a:rPr>
              <a:t>100,000</a:t>
            </a:r>
          </a:p>
          <a:p>
            <a:pPr lvl="2"/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Action: Contact venues for more details of offering details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Best option to be presented on 802 EC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Telecon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June 6</a:t>
            </a:r>
            <a:r>
              <a:rPr lang="en-US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8825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Potential Venue Short Lists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 smtClean="0"/>
              <a:t>March 2020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3951288"/>
          </a:xfrm>
        </p:spPr>
        <p:txBody>
          <a:bodyPr/>
          <a:lstStyle/>
          <a:p>
            <a:pPr fontAlgn="b"/>
            <a:r>
              <a:rPr lang="en-US" dirty="0" smtClean="0"/>
              <a:t>Potential Asian Venue?</a:t>
            </a:r>
          </a:p>
          <a:p>
            <a:pPr fontAlgn="b"/>
            <a:r>
              <a:rPr lang="en-US" dirty="0" smtClean="0"/>
              <a:t>Hyatt Regency O’Hare – Rosemont</a:t>
            </a:r>
          </a:p>
          <a:p>
            <a:pPr fontAlgn="b"/>
            <a:r>
              <a:rPr lang="en-US" dirty="0" smtClean="0"/>
              <a:t>Hilton Atlanta</a:t>
            </a:r>
            <a:endParaRPr lang="en-US" dirty="0"/>
          </a:p>
          <a:p>
            <a:pPr fontAlgn="b"/>
            <a:r>
              <a:rPr lang="en-US" dirty="0"/>
              <a:t>Sheraton </a:t>
            </a:r>
            <a:r>
              <a:rPr lang="en-US" dirty="0" smtClean="0"/>
              <a:t>Centre Montreal</a:t>
            </a:r>
            <a:endParaRPr lang="en-US" dirty="0"/>
          </a:p>
          <a:p>
            <a:pPr fontAlgn="b"/>
            <a:r>
              <a:rPr lang="en-US" dirty="0"/>
              <a:t>Hilton Chicago - </a:t>
            </a:r>
            <a:r>
              <a:rPr lang="en-US" dirty="0" smtClean="0"/>
              <a:t>downtown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July 2020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395128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Potential Asian Venue?</a:t>
            </a:r>
          </a:p>
          <a:p>
            <a:r>
              <a:rPr lang="en-US" dirty="0">
                <a:solidFill>
                  <a:srgbClr val="FF0000"/>
                </a:solidFill>
              </a:rPr>
              <a:t>HR </a:t>
            </a:r>
            <a:r>
              <a:rPr lang="en-US" dirty="0" smtClean="0">
                <a:solidFill>
                  <a:srgbClr val="FF0000"/>
                </a:solidFill>
              </a:rPr>
              <a:t>O'Hare</a:t>
            </a:r>
          </a:p>
          <a:p>
            <a:r>
              <a:rPr lang="en-US" dirty="0">
                <a:solidFill>
                  <a:srgbClr val="FF0000"/>
                </a:solidFill>
              </a:rPr>
              <a:t>Sheraton Centre </a:t>
            </a:r>
            <a:r>
              <a:rPr lang="en-US" dirty="0" smtClean="0">
                <a:solidFill>
                  <a:srgbClr val="FF0000"/>
                </a:solidFill>
              </a:rPr>
              <a:t>Montreal</a:t>
            </a:r>
          </a:p>
          <a:p>
            <a:pPr fontAlgn="b"/>
            <a:r>
              <a:rPr lang="en-US" dirty="0">
                <a:solidFill>
                  <a:srgbClr val="FF0000"/>
                </a:solidFill>
              </a:rPr>
              <a:t>Hilton Minneapolis</a:t>
            </a:r>
          </a:p>
          <a:p>
            <a:pPr fontAlgn="b"/>
            <a:r>
              <a:rPr lang="en-US" dirty="0">
                <a:solidFill>
                  <a:srgbClr val="FF0000"/>
                </a:solidFill>
              </a:rPr>
              <a:t>Westin Harbor Castle-Toronto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 John’s Convention Center</a:t>
            </a: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49343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November 2020</a:t>
            </a:r>
            <a:endParaRPr lang="en-US" sz="2000" kern="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6"/>
            <a:ext cx="4191000" cy="360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Potential Asian Venue?</a:t>
            </a:r>
          </a:p>
          <a:p>
            <a:pPr fontAlgn="b"/>
            <a:r>
              <a:rPr lang="en-US" dirty="0" smtClean="0"/>
              <a:t>HRV+FHV - Vancouver</a:t>
            </a:r>
            <a:endParaRPr lang="en-US" dirty="0"/>
          </a:p>
          <a:p>
            <a:pPr fontAlgn="b"/>
            <a:r>
              <a:rPr lang="en-US" dirty="0"/>
              <a:t>Caribe Royale Orlando</a:t>
            </a:r>
          </a:p>
          <a:p>
            <a:pPr fontAlgn="b"/>
            <a:r>
              <a:rPr lang="en-US" dirty="0"/>
              <a:t>Hilton </a:t>
            </a:r>
            <a:r>
              <a:rPr lang="en-US" dirty="0" smtClean="0"/>
              <a:t>Atlanta</a:t>
            </a:r>
            <a:endParaRPr lang="en-US" dirty="0"/>
          </a:p>
          <a:p>
            <a:pPr fontAlgn="b"/>
            <a:r>
              <a:rPr lang="en-US" dirty="0"/>
              <a:t>Sheraton Centre Montreal</a:t>
            </a:r>
          </a:p>
          <a:p>
            <a:pPr fontAlgn="b"/>
            <a:r>
              <a:rPr lang="en-US" dirty="0"/>
              <a:t>Hilton Minneapolis</a:t>
            </a:r>
          </a:p>
          <a:p>
            <a:pPr fontAlgn="b"/>
            <a:r>
              <a:rPr lang="en-US" dirty="0"/>
              <a:t>Westin Harbor Castle-Toronto</a:t>
            </a:r>
          </a:p>
          <a:p>
            <a:endParaRPr lang="en-US" sz="2000" kern="0" dirty="0" smtClean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0545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404813"/>
            <a:ext cx="11125200" cy="792162"/>
          </a:xfrm>
        </p:spPr>
        <p:txBody>
          <a:bodyPr/>
          <a:lstStyle/>
          <a:p>
            <a:r>
              <a:rPr lang="en-US" dirty="0" smtClean="0"/>
              <a:t>MI: Motion to Approve University Outreach July 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433" y="1981200"/>
            <a:ext cx="109728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Approve an </a:t>
            </a:r>
            <a:r>
              <a:rPr lang="en-US" dirty="0"/>
              <a:t>University Outreach program for the </a:t>
            </a:r>
            <a:r>
              <a:rPr lang="en-US" dirty="0" smtClean="0"/>
              <a:t>July 2017 Plenary </a:t>
            </a:r>
            <a:r>
              <a:rPr lang="en-US" dirty="0"/>
              <a:t>Session with a limit of </a:t>
            </a:r>
            <a:r>
              <a:rPr lang="en-US" dirty="0" smtClean="0"/>
              <a:t>25 </a:t>
            </a:r>
            <a:r>
              <a:rPr lang="en-US" dirty="0"/>
              <a:t>students and with a one day meeting fee of US$25 per student.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</a:t>
            </a:r>
            <a:r>
              <a:rPr lang="en-US" dirty="0"/>
              <a:t>: </a:t>
            </a:r>
            <a:r>
              <a:rPr lang="en-US" dirty="0" smtClean="0"/>
              <a:t>Jon Rosdahl</a:t>
            </a:r>
          </a:p>
          <a:p>
            <a:r>
              <a:rPr lang="en-US" dirty="0" smtClean="0"/>
              <a:t>Second</a:t>
            </a:r>
            <a:r>
              <a:rPr lang="en-US" dirty="0"/>
              <a:t>: </a:t>
            </a:r>
            <a:r>
              <a:rPr lang="en-US" dirty="0" smtClean="0"/>
              <a:t>Clint Chaplin</a:t>
            </a:r>
          </a:p>
          <a:p>
            <a:r>
              <a:rPr lang="en-US" dirty="0" smtClean="0"/>
              <a:t>Results: Unanimous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98679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r>
              <a:rPr lang="en-US" sz="2400" dirty="0" smtClean="0"/>
              <a:t>July </a:t>
            </a:r>
            <a:r>
              <a:rPr lang="en-US" sz="2400" dirty="0"/>
              <a:t>2017       </a:t>
            </a:r>
            <a:r>
              <a:rPr lang="en-US" sz="2400" dirty="0" err="1"/>
              <a:t>Estrel</a:t>
            </a:r>
            <a:r>
              <a:rPr lang="en-US" sz="2400" dirty="0"/>
              <a:t> Hotel </a:t>
            </a:r>
            <a:r>
              <a:rPr lang="en-US" sz="2400" dirty="0" smtClean="0"/>
              <a:t>and Convention Center – </a:t>
            </a:r>
            <a:r>
              <a:rPr lang="en-US" sz="2400" dirty="0"/>
              <a:t>Berlin</a:t>
            </a:r>
          </a:p>
          <a:p>
            <a:pPr lvl="1"/>
            <a:r>
              <a:rPr lang="en-US" sz="2400" dirty="0"/>
              <a:t>Nov 2017       Caribe Hotel and Convention Center </a:t>
            </a:r>
            <a:r>
              <a:rPr lang="en-US" sz="2400" dirty="0"/>
              <a:t>– Orlando</a:t>
            </a:r>
            <a:endParaRPr lang="en-US" sz="2400" dirty="0"/>
          </a:p>
          <a:p>
            <a:pPr lvl="1"/>
            <a:r>
              <a:rPr lang="en-US" sz="2400" dirty="0"/>
              <a:t>March 2018   Hyatt Regency O’Hare – Rosemont, IL</a:t>
            </a:r>
          </a:p>
          <a:p>
            <a:pPr lvl="1"/>
            <a:r>
              <a:rPr lang="en-US" sz="2400" dirty="0"/>
              <a:t>July 2018       Manchester Grand Hyatt – San Diego</a:t>
            </a:r>
          </a:p>
          <a:p>
            <a:pPr lvl="1"/>
            <a:r>
              <a:rPr lang="en-US" sz="2400" dirty="0"/>
              <a:t>Nov 2018       Suzhou, China -  TBC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</a:t>
            </a:r>
            <a:r>
              <a:rPr lang="en-US" sz="2400" dirty="0" smtClean="0"/>
              <a:t>EC-16/66r1:</a:t>
            </a:r>
            <a:endParaRPr lang="en-US" sz="2400" dirty="0"/>
          </a:p>
          <a:p>
            <a:pPr marL="400050" lvl="1" indent="0">
              <a:buNone/>
            </a:pPr>
            <a:r>
              <a:rPr lang="en-US" sz="2000" dirty="0" smtClean="0"/>
              <a:t>https</a:t>
            </a:r>
            <a:r>
              <a:rPr lang="en-US" sz="2000" dirty="0"/>
              <a:t>://</a:t>
            </a:r>
            <a:r>
              <a:rPr lang="en-US" sz="2000" dirty="0" smtClean="0"/>
              <a:t>mentor.ieee.org/802-ec/dcn/16/ec-16-0066-01-00EC-802-plenary-future-venue-contract-status.xlsx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802 Plenary </a:t>
            </a:r>
            <a:r>
              <a:rPr lang="en-US" b="1" dirty="0" smtClean="0"/>
              <a:t>July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287000" cy="4388894"/>
          </a:xfrm>
        </p:spPr>
        <p:txBody>
          <a:bodyPr>
            <a:normAutofit/>
          </a:bodyPr>
          <a:lstStyle/>
          <a:p>
            <a:r>
              <a:rPr lang="en-US" sz="3600" dirty="0"/>
              <a:t>Save the Date: </a:t>
            </a:r>
            <a:r>
              <a:rPr lang="en-US" sz="3600" dirty="0" smtClean="0"/>
              <a:t>9-14 July 2017</a:t>
            </a:r>
            <a:endParaRPr lang="en-US" sz="3600" dirty="0"/>
          </a:p>
          <a:p>
            <a:r>
              <a:rPr lang="en-US" sz="3600" dirty="0"/>
              <a:t>Registration target to </a:t>
            </a:r>
            <a:r>
              <a:rPr lang="en-US" sz="3600" dirty="0" smtClean="0"/>
              <a:t>open 15 April 2017</a:t>
            </a:r>
            <a:endParaRPr lang="en-US" sz="3600" dirty="0"/>
          </a:p>
          <a:p>
            <a:r>
              <a:rPr lang="en-US" sz="3600" dirty="0"/>
              <a:t>Hotel Information: </a:t>
            </a:r>
          </a:p>
          <a:p>
            <a:pPr lvl="1"/>
            <a:r>
              <a:rPr lang="en-GB" sz="3200" dirty="0" err="1"/>
              <a:t>Estrel</a:t>
            </a:r>
            <a:r>
              <a:rPr lang="en-GB" sz="3200" dirty="0"/>
              <a:t> Hotel and Convention </a:t>
            </a:r>
            <a:r>
              <a:rPr lang="en-GB" sz="3200" dirty="0" err="1"/>
              <a:t>Center</a:t>
            </a:r>
            <a:r>
              <a:rPr lang="en-GB" sz="3200" dirty="0"/>
              <a:t>, Berlin, Germany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3200" b="1" dirty="0"/>
              <a:t> *F8.045</a:t>
            </a:r>
            <a:r>
              <a:rPr lang="en-US" sz="32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3200" b="1" dirty="0"/>
              <a:t>LMSC 802 – P&amp;P list of major duties</a:t>
            </a:r>
            <a:r>
              <a:rPr lang="en-US" sz="32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</a:t>
            </a:r>
            <a:r>
              <a:rPr lang="en-US" dirty="0" smtClean="0"/>
              <a:t>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400" b="1" dirty="0"/>
              <a:t>*F8.06 – Announcement of 802 EC Interim </a:t>
            </a:r>
            <a:r>
              <a:rPr lang="en-US" sz="2400" b="1" dirty="0" err="1"/>
              <a:t>Telecon</a:t>
            </a:r>
            <a:r>
              <a:rPr lang="en-US" sz="2400" b="1" dirty="0"/>
              <a:t> (Tuesday </a:t>
            </a:r>
            <a:r>
              <a:rPr lang="en-US" sz="2400" b="1" dirty="0" smtClean="0"/>
              <a:t>6 June </a:t>
            </a:r>
            <a:r>
              <a:rPr lang="en-US" sz="2400" b="1" dirty="0"/>
              <a:t>2017,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58093"/>
            <a:ext cx="9982200" cy="5295107"/>
          </a:xfrm>
        </p:spPr>
        <p:txBody>
          <a:bodyPr/>
          <a:lstStyle/>
          <a:p>
            <a:r>
              <a:rPr lang="en-US" sz="2000" dirty="0"/>
              <a:t>Agenda for Interim EC meeting </a:t>
            </a:r>
            <a:r>
              <a:rPr lang="en-US" sz="2000" dirty="0" smtClean="0"/>
              <a:t>                      – </a:t>
            </a:r>
            <a:r>
              <a:rPr lang="en-US" sz="2000" dirty="0"/>
              <a:t>Tuesday </a:t>
            </a:r>
            <a:r>
              <a:rPr lang="en-US" sz="2000" dirty="0" smtClean="0"/>
              <a:t>6 June </a:t>
            </a:r>
            <a:r>
              <a:rPr lang="en-US" sz="2000" dirty="0"/>
              <a:t>2017 1-3PM </a:t>
            </a:r>
            <a:r>
              <a:rPr lang="en-US" sz="2000" dirty="0" smtClean="0"/>
              <a:t>ET</a:t>
            </a:r>
          </a:p>
          <a:p>
            <a:r>
              <a:rPr lang="en-US" sz="2000" dirty="0" smtClean="0"/>
              <a:t>Initial </a:t>
            </a:r>
            <a:r>
              <a:rPr lang="en-US" sz="2000" dirty="0"/>
              <a:t>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</a:t>
            </a:r>
            <a:r>
              <a:rPr lang="en-US" sz="2000" dirty="0" smtClean="0"/>
              <a:t>      - </a:t>
            </a:r>
            <a:r>
              <a:rPr lang="en-US" sz="2000" dirty="0"/>
              <a:t>Nikolich 	  </a:t>
            </a:r>
            <a:r>
              <a:rPr lang="en-US" sz="2000" dirty="0" smtClean="0"/>
              <a:t>             5 </a:t>
            </a:r>
            <a:r>
              <a:rPr lang="en-US" sz="2000" dirty="0"/>
              <a:t>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        </a:t>
            </a:r>
            <a:r>
              <a:rPr lang="en-US" sz="2000" dirty="0" smtClean="0"/>
              <a:t>      </a:t>
            </a:r>
            <a:r>
              <a:rPr lang="en-US" sz="2000" dirty="0"/>
              <a:t> - </a:t>
            </a:r>
            <a:r>
              <a:rPr lang="en-US" sz="2000" dirty="0" err="1"/>
              <a:t>D’Ambrosia</a:t>
            </a:r>
            <a:r>
              <a:rPr lang="en-US" sz="2000" dirty="0"/>
              <a:t>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</a:t>
            </a:r>
            <a:r>
              <a:rPr lang="en-US" sz="2000" dirty="0" smtClean="0"/>
              <a:t>July </a:t>
            </a:r>
            <a:r>
              <a:rPr lang="en-US" sz="2000" dirty="0"/>
              <a:t>2017 Plenary Status   </a:t>
            </a: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en-US" sz="2000" dirty="0" smtClean="0"/>
              <a:t>- </a:t>
            </a:r>
            <a:r>
              <a:rPr lang="en-US" sz="2000" dirty="0"/>
              <a:t>Rosdahl 	  </a:t>
            </a:r>
            <a:r>
              <a:rPr lang="en-US" sz="2000" dirty="0" smtClean="0"/>
              <a:t>             3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 on 2018 Future Venue </a:t>
            </a:r>
            <a:r>
              <a:rPr lang="en-US" sz="2000" dirty="0" smtClean="0"/>
              <a:t>                     - </a:t>
            </a:r>
            <a:r>
              <a:rPr lang="en-US" sz="2000" dirty="0" err="1" smtClean="0"/>
              <a:t>Heile</a:t>
            </a:r>
            <a:r>
              <a:rPr lang="en-US" sz="2000" dirty="0"/>
              <a:t>	  </a:t>
            </a:r>
            <a:r>
              <a:rPr lang="en-US" sz="2000" dirty="0" smtClean="0"/>
              <a:t>             3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 on </a:t>
            </a:r>
            <a:r>
              <a:rPr lang="en-US" sz="2000" dirty="0" smtClean="0"/>
              <a:t>2019/2020 Future Venues            - </a:t>
            </a:r>
            <a:r>
              <a:rPr lang="en-US" sz="2000" dirty="0"/>
              <a:t>Rosdahl     </a:t>
            </a:r>
            <a:r>
              <a:rPr lang="en-US" sz="2000" dirty="0" smtClean="0"/>
              <a:t>            8 min</a:t>
            </a:r>
          </a:p>
          <a:p>
            <a:pPr marL="800100" lvl="1" indent="-342900">
              <a:buAutoNum type="arabicPeriod"/>
            </a:pPr>
            <a:r>
              <a:rPr lang="en-US" sz="2000" dirty="0" smtClean="0"/>
              <a:t>Approve forwarding 802.11aq </a:t>
            </a:r>
            <a:r>
              <a:rPr lang="en-US" sz="2000" dirty="0"/>
              <a:t>Draft to </a:t>
            </a:r>
            <a:r>
              <a:rPr lang="en-US" sz="2000" dirty="0" err="1" smtClean="0"/>
              <a:t>RevCom</a:t>
            </a:r>
            <a:r>
              <a:rPr lang="en-US" sz="2000" dirty="0" smtClean="0"/>
              <a:t>  - Stephens  	5 min</a:t>
            </a:r>
          </a:p>
          <a:p>
            <a:pPr marL="800100" lvl="1" indent="-342900">
              <a:buAutoNum type="arabicPeriod"/>
            </a:pPr>
            <a:r>
              <a:rPr lang="en-US" sz="2000" dirty="0" smtClean="0"/>
              <a:t>Discuss/approve Liaison to ITU-T JCA IMT-2020  - Parsons  	15 Min</a:t>
            </a:r>
          </a:p>
          <a:p>
            <a:pPr marL="800100" lvl="1" indent="-342900">
              <a:buAutoNum type="arabicPeriod"/>
            </a:pPr>
            <a:r>
              <a:rPr lang="en-US" sz="2000" dirty="0" smtClean="0"/>
              <a:t>Approve Conditional Sponsor Ballot for IEEE P802.21 Cor-1 Draft –10 Min</a:t>
            </a:r>
          </a:p>
          <a:p>
            <a:pPr marL="800100" lvl="1" indent="-342900">
              <a:buAutoNum type="arabicPeriod"/>
            </a:pPr>
            <a:r>
              <a:rPr lang="en-US" sz="2000" dirty="0" smtClean="0"/>
              <a:t>Approve forwarding 802.15 Sponsor                    - </a:t>
            </a:r>
            <a:r>
              <a:rPr lang="en-US" sz="2000" dirty="0" err="1" smtClean="0"/>
              <a:t>Heile</a:t>
            </a:r>
            <a:r>
              <a:rPr lang="en-US" sz="2000" dirty="0" smtClean="0"/>
              <a:t>	 	5 Min</a:t>
            </a:r>
          </a:p>
          <a:p>
            <a:pPr marL="800100" lvl="1" indent="-342900">
              <a:buAutoNum type="arabicPeriod"/>
            </a:pPr>
            <a:r>
              <a:rPr lang="en-US" sz="2000" dirty="0" smtClean="0"/>
              <a:t>802.22 Liaison to P1900.7 and Whitespace alliance    Das	5 min</a:t>
            </a:r>
            <a:endParaRPr lang="en-US" sz="2000" dirty="0"/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r>
              <a:rPr lang="en-US" sz="2000" dirty="0" smtClean="0"/>
              <a:t>Per </a:t>
            </a:r>
            <a:r>
              <a:rPr lang="en-US" sz="2000" dirty="0"/>
              <a:t>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*F8.07 – Call for Tutorials for </a:t>
            </a:r>
            <a:r>
              <a:rPr lang="en-US" sz="2800" b="1" dirty="0" smtClean="0"/>
              <a:t>July 2017 </a:t>
            </a:r>
            <a:r>
              <a:rPr lang="en-US" sz="2800" b="1" dirty="0"/>
              <a:t>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10 July </a:t>
            </a:r>
            <a:r>
              <a:rPr lang="en-US" sz="2400" dirty="0"/>
              <a:t>2017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26 May </a:t>
            </a:r>
            <a:r>
              <a:rPr lang="en-US" sz="2400" dirty="0"/>
              <a:t>2017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68761"/>
            <a:ext cx="9144000" cy="54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 Social Event: Wednesday 6:30pm - 8:30pm</a:t>
            </a:r>
          </a:p>
          <a:p>
            <a:pPr marL="0" indent="0">
              <a:buNone/>
            </a:pPr>
            <a:r>
              <a:rPr lang="en-US" sz="3000" b="1" dirty="0" smtClean="0"/>
              <a:t>IEEE </a:t>
            </a:r>
            <a:r>
              <a:rPr lang="en-US" sz="3000" b="1" dirty="0"/>
              <a:t>Steinmetz Award </a:t>
            </a:r>
            <a:r>
              <a:rPr lang="en-US" sz="3000" b="1" dirty="0" smtClean="0"/>
              <a:t>Presentation &amp; </a:t>
            </a:r>
            <a:r>
              <a:rPr lang="en-US" sz="3000" b="1" dirty="0"/>
              <a:t>Reception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Welcome to </a:t>
            </a:r>
            <a:r>
              <a:rPr lang="en-US" sz="2800" dirty="0" smtClean="0"/>
              <a:t>Vancouver” Reception </a:t>
            </a:r>
            <a:r>
              <a:rPr lang="en-US" sz="2800" dirty="0"/>
              <a:t>&amp; Cash Bar</a:t>
            </a:r>
          </a:p>
          <a:p>
            <a:r>
              <a:rPr lang="en-US" sz="2800" dirty="0" smtClean="0"/>
              <a:t>1 </a:t>
            </a:r>
            <a:r>
              <a:rPr lang="en-US" sz="2800" dirty="0"/>
              <a:t>Drink Ticket per person</a:t>
            </a:r>
          </a:p>
          <a:p>
            <a:r>
              <a:rPr lang="en-US" sz="2800" dirty="0" smtClean="0"/>
              <a:t>Guest </a:t>
            </a:r>
            <a:r>
              <a:rPr lang="en-US" sz="2800" dirty="0"/>
              <a:t>drink ticket is available upon entrance to the reception.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sz="2800" dirty="0"/>
              <a:t>The cost of the social event is included in the Plenary Session registration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Award ceremony at 7pm</a:t>
            </a:r>
          </a:p>
          <a:p>
            <a:r>
              <a:rPr lang="en-US" sz="2800" b="1" dirty="0"/>
              <a:t>Fairmont Hotel </a:t>
            </a:r>
            <a:r>
              <a:rPr lang="en-US" sz="2800" b="1" dirty="0" smtClean="0"/>
              <a:t>Vancouver -  Pacific </a:t>
            </a:r>
            <a:r>
              <a:rPr lang="en-US" sz="2800" b="1" dirty="0"/>
              <a:t>Ballroom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8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40769"/>
            <a:ext cx="8892480" cy="53285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400" b="1" dirty="0"/>
              <a:t>2. Registration &amp; Information </a:t>
            </a:r>
            <a:r>
              <a:rPr lang="en-US" sz="4400" b="1" dirty="0" smtClean="0"/>
              <a:t>Desk Hours</a:t>
            </a:r>
            <a:endParaRPr lang="en-US" sz="4400" b="1" dirty="0"/>
          </a:p>
          <a:p>
            <a:pPr>
              <a:buNone/>
            </a:pPr>
            <a:r>
              <a:rPr lang="en-CA" sz="4400" b="1" dirty="0"/>
              <a:t>	</a:t>
            </a:r>
            <a:r>
              <a:rPr lang="en-CA" sz="4400" dirty="0"/>
              <a:t>Monday </a:t>
            </a:r>
            <a:r>
              <a:rPr lang="en-CA" sz="4400" dirty="0" smtClean="0"/>
              <a:t>– Thursday </a:t>
            </a:r>
            <a:r>
              <a:rPr lang="en-CA" sz="4400" dirty="0"/>
              <a:t>	7:30 AM - 5 PM</a:t>
            </a:r>
          </a:p>
          <a:p>
            <a:pPr>
              <a:buNone/>
            </a:pPr>
            <a:r>
              <a:rPr lang="en-US" sz="4400" dirty="0"/>
              <a:t>	Friday </a:t>
            </a:r>
            <a:r>
              <a:rPr lang="en-US" sz="4400" dirty="0" smtClean="0"/>
              <a:t>                       7:30 </a:t>
            </a:r>
            <a:r>
              <a:rPr lang="en-US" sz="4400" dirty="0"/>
              <a:t>AM – 1:30 PM</a:t>
            </a:r>
          </a:p>
          <a:p>
            <a:pPr>
              <a:buNone/>
            </a:pPr>
            <a:endParaRPr lang="en-CA" sz="4400" dirty="0"/>
          </a:p>
          <a:p>
            <a:pPr>
              <a:buNone/>
            </a:pPr>
            <a:r>
              <a:rPr lang="en-US" sz="4400" b="1" dirty="0"/>
              <a:t>3.	 After Hours </a:t>
            </a:r>
            <a:r>
              <a:rPr lang="en-US" sz="4400" b="1" dirty="0" smtClean="0"/>
              <a:t>Contact (including </a:t>
            </a:r>
            <a:r>
              <a:rPr lang="en-US" sz="4400" b="1" dirty="0"/>
              <a:t>evenings)</a:t>
            </a:r>
            <a:endParaRPr lang="en-CA" sz="4400" dirty="0"/>
          </a:p>
          <a:p>
            <a:pPr>
              <a:buNone/>
            </a:pPr>
            <a:r>
              <a:rPr lang="en-CA" sz="4400" dirty="0"/>
              <a:t>	Please </a:t>
            </a:r>
            <a:r>
              <a:rPr lang="en-CA" sz="4400" dirty="0" smtClean="0"/>
              <a:t>text Dawn at</a:t>
            </a:r>
            <a:r>
              <a:rPr lang="en-CA" sz="4400" dirty="0"/>
              <a:t>:</a:t>
            </a:r>
          </a:p>
          <a:p>
            <a:pPr>
              <a:buNone/>
            </a:pPr>
            <a:r>
              <a:rPr lang="en-CA" sz="4400" dirty="0"/>
              <a:t>	</a:t>
            </a:r>
            <a:r>
              <a:rPr lang="en-CA" sz="4400" dirty="0"/>
              <a:t> </a:t>
            </a:r>
            <a:r>
              <a:rPr lang="en-CA" sz="4400" dirty="0" smtClean="0"/>
              <a:t>+</a:t>
            </a:r>
            <a:r>
              <a:rPr lang="en-US" sz="4400" dirty="0" smtClean="0"/>
              <a:t>1 (408</a:t>
            </a:r>
            <a:r>
              <a:rPr lang="en-US" sz="4400" dirty="0"/>
              <a:t>) </a:t>
            </a:r>
            <a:r>
              <a:rPr lang="en-US" sz="4400" dirty="0"/>
              <a:t>594-1342 </a:t>
            </a:r>
            <a:r>
              <a:rPr lang="en-CA" sz="4400" dirty="0" smtClean="0"/>
              <a:t>and </a:t>
            </a:r>
            <a:r>
              <a:rPr lang="en-CA" sz="4400" dirty="0"/>
              <a:t>if no </a:t>
            </a:r>
            <a:r>
              <a:rPr lang="en-CA" sz="4400" dirty="0" smtClean="0"/>
              <a:t>reply, please </a:t>
            </a:r>
            <a:r>
              <a:rPr lang="en-CA" sz="4400" dirty="0"/>
              <a:t>call</a:t>
            </a:r>
            <a:r>
              <a:rPr lang="en-CA" sz="4400" dirty="0" smtClean="0"/>
              <a:t>!!</a:t>
            </a:r>
          </a:p>
          <a:p>
            <a:pPr>
              <a:buNone/>
            </a:pPr>
            <a:endParaRPr lang="en-CA" sz="4400" dirty="0" smtClean="0"/>
          </a:p>
          <a:p>
            <a:pPr>
              <a:buNone/>
            </a:pPr>
            <a:r>
              <a:rPr lang="en-US" sz="4400" b="1" dirty="0"/>
              <a:t>4. Meeting Space Requests or Issues</a:t>
            </a:r>
          </a:p>
          <a:p>
            <a:pPr>
              <a:buNone/>
            </a:pPr>
            <a:r>
              <a:rPr lang="en-CA" sz="4400" b="1" dirty="0"/>
              <a:t>	</a:t>
            </a:r>
            <a:r>
              <a:rPr lang="en-CA" sz="3800" b="1" dirty="0"/>
              <a:t>Contact </a:t>
            </a:r>
            <a:r>
              <a:rPr lang="en-US" sz="3800" b="1" dirty="0"/>
              <a:t>DAWN </a:t>
            </a:r>
            <a:r>
              <a:rPr lang="en-US" sz="3800" b="1" dirty="0"/>
              <a:t>SLYKHOUSE</a:t>
            </a:r>
          </a:p>
          <a:p>
            <a:pPr lvl="2"/>
            <a:r>
              <a:rPr lang="en-US" sz="3600" dirty="0"/>
              <a:t>Mobile #: 1 (408) 594-1342</a:t>
            </a:r>
          </a:p>
          <a:p>
            <a:pPr lvl="2"/>
            <a:r>
              <a:rPr lang="en-US" sz="3600" dirty="0"/>
              <a:t>Skype ID: </a:t>
            </a:r>
            <a:r>
              <a:rPr lang="en-US" sz="3600" dirty="0" err="1"/>
              <a:t>dslykhouse</a:t>
            </a:r>
            <a:endParaRPr lang="en-US" sz="3600" dirty="0"/>
          </a:p>
          <a:p>
            <a:pPr lvl="2"/>
            <a:r>
              <a:rPr lang="en-US" sz="3600" dirty="0"/>
              <a:t>Email: dawns@facetoface-events.com</a:t>
            </a:r>
            <a:endParaRPr lang="en-US" sz="12000" b="1" dirty="0"/>
          </a:p>
        </p:txBody>
      </p:sp>
    </p:spTree>
    <p:extLst>
      <p:ext uri="{BB962C8B-B14F-4D97-AF65-F5344CB8AC3E}">
        <p14:creationId xmlns:p14="http://schemas.microsoft.com/office/powerpoint/2010/main" val="37511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71600"/>
            <a:ext cx="8892480" cy="52437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5. AV Issues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800" dirty="0" smtClean="0"/>
              <a:t>Contact Dawn.</a:t>
            </a:r>
            <a:endParaRPr lang="en-US" sz="2800" dirty="0" smtClean="0"/>
          </a:p>
          <a:p>
            <a:pPr lvl="1"/>
            <a:r>
              <a:rPr lang="en-US" sz="2400" dirty="0" smtClean="0"/>
              <a:t>AV MANAGEMENT (SCREENS, MICROPHONES ETC) by Freeman at HRV and PSAV at FHV.</a:t>
            </a:r>
          </a:p>
          <a:p>
            <a:pPr lvl="1"/>
            <a:r>
              <a:rPr lang="en-US" sz="2400" dirty="0" smtClean="0"/>
              <a:t>Please report any disruption of AV equipment such as screens, microphones etc., to FTF Events staff.</a:t>
            </a:r>
          </a:p>
          <a:p>
            <a:pPr>
              <a:buNone/>
            </a:pPr>
            <a:r>
              <a:rPr lang="en-US" b="1" dirty="0" smtClean="0"/>
              <a:t>6. Network Issues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Contact </a:t>
            </a:r>
            <a:r>
              <a:rPr lang="en-US" sz="2800" dirty="0" err="1" smtClean="0"/>
              <a:t>Verilan</a:t>
            </a:r>
            <a:r>
              <a:rPr lang="en-US" sz="2800" dirty="0" smtClean="0"/>
              <a:t> helpdesk </a:t>
            </a:r>
            <a:br>
              <a:rPr lang="en-US" sz="2800" dirty="0" smtClean="0"/>
            </a:br>
            <a:r>
              <a:rPr lang="en-US" sz="2800" dirty="0" smtClean="0"/>
              <a:t>(also send email to Jon -- jrosdahl@ieee.org).</a:t>
            </a:r>
          </a:p>
        </p:txBody>
      </p:sp>
    </p:spTree>
    <p:extLst>
      <p:ext uri="{BB962C8B-B14F-4D97-AF65-F5344CB8AC3E}">
        <p14:creationId xmlns:p14="http://schemas.microsoft.com/office/powerpoint/2010/main" val="42808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71600"/>
            <a:ext cx="933298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7. Food &amp; Beverage Hours</a:t>
            </a:r>
          </a:p>
          <a:p>
            <a:pPr lvl="2"/>
            <a:r>
              <a:rPr lang="en-US" b="1" dirty="0" smtClean="0"/>
              <a:t>Registered </a:t>
            </a:r>
            <a:r>
              <a:rPr lang="en-US" b="1" dirty="0"/>
              <a:t>Attendees </a:t>
            </a:r>
            <a:r>
              <a:rPr lang="en-US" b="1" dirty="0" smtClean="0"/>
              <a:t>Only </a:t>
            </a:r>
          </a:p>
          <a:p>
            <a:pPr marL="914400" lvl="2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– Please Wear Badge at all times</a:t>
            </a:r>
            <a:endParaRPr lang="en-US" b="1" dirty="0"/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Foyer*</a:t>
            </a:r>
          </a:p>
          <a:p>
            <a:pPr lvl="3"/>
            <a:r>
              <a:rPr lang="en-US" b="1" dirty="0"/>
              <a:t>*</a:t>
            </a:r>
            <a:r>
              <a:rPr lang="en-US" dirty="0"/>
              <a:t>No food &amp; beverage at FHV </a:t>
            </a:r>
            <a:r>
              <a:rPr lang="en-US" dirty="0" smtClean="0"/>
              <a:t>on Friday.</a:t>
            </a:r>
          </a:p>
          <a:p>
            <a:pPr lvl="3"/>
            <a:endParaRPr lang="en-US" dirty="0"/>
          </a:p>
          <a:p>
            <a:pPr lvl="2"/>
            <a:r>
              <a:rPr lang="en-US" b="1" dirty="0"/>
              <a:t>Continental Breakfast</a:t>
            </a:r>
          </a:p>
          <a:p>
            <a:pPr lvl="3"/>
            <a:r>
              <a:rPr lang="en-US" sz="2400" dirty="0"/>
              <a:t>7:30am to 9am</a:t>
            </a:r>
          </a:p>
          <a:p>
            <a:pPr lvl="2"/>
            <a:r>
              <a:rPr lang="en-US" b="1" dirty="0"/>
              <a:t>Coffee/Tea Breaks</a:t>
            </a:r>
          </a:p>
          <a:p>
            <a:pPr lvl="3"/>
            <a:r>
              <a:rPr lang="en-US" sz="2400" dirty="0"/>
              <a:t>9am to 11am</a:t>
            </a:r>
          </a:p>
          <a:p>
            <a:pPr lvl="3"/>
            <a:r>
              <a:rPr lang="en-US" sz="2400" dirty="0"/>
              <a:t>2pm to 4pm (snacks at </a:t>
            </a:r>
            <a:r>
              <a:rPr lang="en-US" sz="2400" dirty="0" smtClean="0"/>
              <a:t>3pm)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050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8. Hotel Outlets: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More </a:t>
            </a:r>
            <a:r>
              <a:rPr lang="en-US" dirty="0" smtClean="0"/>
              <a:t>info and options available at Meeting Information &amp; posted on meeting boards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9. </a:t>
            </a:r>
            <a:r>
              <a:rPr lang="en-US" b="1" dirty="0"/>
              <a:t>Updates to WG Voter List –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email updates to both Dawn and Lisa </a:t>
            </a:r>
          </a:p>
        </p:txBody>
      </p:sp>
    </p:spTree>
    <p:extLst>
      <p:ext uri="{BB962C8B-B14F-4D97-AF65-F5344CB8AC3E}">
        <p14:creationId xmlns:p14="http://schemas.microsoft.com/office/powerpoint/2010/main" val="33875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91800" cy="4495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10. </a:t>
            </a:r>
            <a:r>
              <a:rPr lang="en-US" b="1" dirty="0" smtClean="0"/>
              <a:t>OFFICES</a:t>
            </a:r>
            <a:r>
              <a:rPr lang="en-US" b="1" dirty="0" smtClean="0"/>
              <a:t>:</a:t>
            </a:r>
          </a:p>
          <a:p>
            <a:r>
              <a:rPr lang="en-US" b="1" dirty="0"/>
              <a:t>MEETING PLANNER </a:t>
            </a:r>
            <a:r>
              <a:rPr lang="en-US" b="1" dirty="0" smtClean="0"/>
              <a:t>OFFICE </a:t>
            </a:r>
            <a:r>
              <a:rPr lang="en-US" dirty="0" smtClean="0"/>
              <a:t>– Face to Face Events</a:t>
            </a:r>
            <a:endParaRPr lang="en-US" dirty="0"/>
          </a:p>
          <a:p>
            <a:pPr lvl="2"/>
            <a:r>
              <a:rPr lang="en-US" b="1" dirty="0"/>
              <a:t>HRV - Prince of Wales</a:t>
            </a:r>
          </a:p>
          <a:p>
            <a:pPr lvl="2"/>
            <a:r>
              <a:rPr lang="en-US" b="1" dirty="0"/>
              <a:t>FHV – </a:t>
            </a:r>
            <a:r>
              <a:rPr lang="en-US" b="1" dirty="0" err="1"/>
              <a:t>Burrard</a:t>
            </a:r>
            <a:r>
              <a:rPr lang="en-US" b="1" dirty="0"/>
              <a:t> </a:t>
            </a:r>
            <a:r>
              <a:rPr lang="en-US" b="1" dirty="0" smtClean="0"/>
              <a:t>Room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NOC </a:t>
            </a:r>
            <a:r>
              <a:rPr lang="en-US" b="1" dirty="0"/>
              <a:t>(</a:t>
            </a:r>
            <a:r>
              <a:rPr lang="en-US" b="1" dirty="0" err="1" smtClean="0"/>
              <a:t>Verilan</a:t>
            </a:r>
            <a:r>
              <a:rPr lang="en-US" b="1" dirty="0" smtClean="0"/>
              <a:t>) </a:t>
            </a:r>
            <a:r>
              <a:rPr lang="en-US" b="1" dirty="0"/>
              <a:t>– </a:t>
            </a:r>
          </a:p>
          <a:p>
            <a:pPr lvl="2"/>
            <a:r>
              <a:rPr lang="en-US" b="1" dirty="0"/>
              <a:t>HRV - Prince of Wales</a:t>
            </a:r>
          </a:p>
          <a:p>
            <a:pPr lvl="2"/>
            <a:r>
              <a:rPr lang="en-US" b="1" dirty="0"/>
              <a:t>FHV – Lions Room</a:t>
            </a:r>
          </a:p>
          <a:p>
            <a:pPr lvl="1"/>
            <a:endParaRPr lang="en-US" b="1" dirty="0"/>
          </a:p>
          <a:p>
            <a:r>
              <a:rPr lang="en-US" b="1" dirty="0"/>
              <a:t>WG CHAIR WORKING OFFICE</a:t>
            </a:r>
          </a:p>
          <a:p>
            <a:pPr lvl="2"/>
            <a:r>
              <a:rPr lang="en-US" b="1" dirty="0"/>
              <a:t>HRV - Windsor </a:t>
            </a:r>
            <a:r>
              <a:rPr lang="en-US" dirty="0"/>
              <a:t>Sunday – Friday</a:t>
            </a:r>
          </a:p>
          <a:p>
            <a:pPr lvl="2"/>
            <a:r>
              <a:rPr lang="en-US" dirty="0"/>
              <a:t>Contact </a:t>
            </a:r>
            <a:r>
              <a:rPr lang="en-US" dirty="0" smtClean="0"/>
              <a:t>Lisa if </a:t>
            </a:r>
            <a:r>
              <a:rPr lang="en-US" dirty="0"/>
              <a:t>you require </a:t>
            </a:r>
            <a:r>
              <a:rPr lang="en-US" dirty="0" smtClean="0"/>
              <a:t>access before </a:t>
            </a:r>
            <a:r>
              <a:rPr lang="en-US" dirty="0"/>
              <a:t>7am or after 8pm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/>
              <a:t>EXECUTIVE </a:t>
            </a:r>
            <a:r>
              <a:rPr lang="en-US" b="1" dirty="0" smtClean="0"/>
              <a:t>SUBCOMITTEES MEETING ROOM </a:t>
            </a:r>
            <a:r>
              <a:rPr lang="en-US" dirty="0" smtClean="0"/>
              <a:t>- </a:t>
            </a:r>
            <a:r>
              <a:rPr lang="en-US" b="1" dirty="0" smtClean="0"/>
              <a:t>Oxford</a:t>
            </a:r>
            <a:endParaRPr lang="en-US" b="1" dirty="0"/>
          </a:p>
          <a:p>
            <a:pPr lvl="2"/>
            <a:r>
              <a:rPr lang="en-US" dirty="0"/>
              <a:t>Executive Sub Committee </a:t>
            </a:r>
            <a:r>
              <a:rPr lang="en-US" dirty="0" smtClean="0"/>
              <a:t>Meeting Schedule with Paul </a:t>
            </a:r>
            <a:r>
              <a:rPr lang="en-US" dirty="0" err="1" smtClean="0"/>
              <a:t>Nikolich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43800" y="5715000"/>
            <a:ext cx="3886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indent="-51435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7200" b="1" dirty="0" smtClean="0">
                <a:latin typeface="Freestyle Script" pitchFamily="66" charset="0"/>
              </a:rPr>
              <a:t>Thank </a:t>
            </a:r>
            <a:r>
              <a:rPr lang="en-US" sz="7200" b="1" dirty="0">
                <a:latin typeface="Freestyle Script" pitchFamily="66" charset="0"/>
              </a:rPr>
              <a:t>you! </a:t>
            </a:r>
            <a:endParaRPr lang="en-US" sz="7200" dirty="0">
              <a:latin typeface="Freestyle Script" pitchFamily="66" charset="0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  <a:ea typeface="+mn-ea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3200" b="1" dirty="0">
              <a:latin typeface="+mn-lt"/>
              <a:ea typeface="+mn-ea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CA" sz="3200" u="sng" dirty="0">
              <a:latin typeface="+mn-lt"/>
              <a:ea typeface="+mn-ea"/>
              <a:hlinkClick r:id="rId3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CA" sz="32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483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12868</TotalTime>
  <Words>2470</Words>
  <Application>Microsoft Office PowerPoint</Application>
  <PresentationFormat>Widescreen</PresentationFormat>
  <Paragraphs>626</Paragraphs>
  <Slides>38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 Unicode MS</vt:lpstr>
      <vt:lpstr>MS PGothic</vt:lpstr>
      <vt:lpstr>Arial</vt:lpstr>
      <vt:lpstr>Calibri</vt:lpstr>
      <vt:lpstr>Century Gothic</vt:lpstr>
      <vt:lpstr>Freestyle Script</vt:lpstr>
      <vt:lpstr>Times New Roman</vt:lpstr>
      <vt:lpstr>Title slide</vt:lpstr>
      <vt:lpstr>Executive Secretary Agenda Items  March 2017 Plenary</vt:lpstr>
      <vt:lpstr>802 Exec Sec Agenda Items</vt:lpstr>
      <vt:lpstr>5.142 Current and Future Venue Report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Network and Wired Cafe </vt:lpstr>
      <vt:lpstr>2017 Future Venues</vt:lpstr>
      <vt:lpstr>2018 November – Suzhou, China </vt:lpstr>
      <vt:lpstr>Thursday AdHoc Meetings</vt:lpstr>
      <vt:lpstr>2019 March Responses</vt:lpstr>
      <vt:lpstr>2019 March Response – Option 1</vt:lpstr>
      <vt:lpstr>2019 March Response – Option 2</vt:lpstr>
      <vt:lpstr>2019 March Response – Option 3</vt:lpstr>
      <vt:lpstr>2020 March Responses</vt:lpstr>
      <vt:lpstr>2020 July Responses</vt:lpstr>
      <vt:lpstr>2020 November Responses</vt:lpstr>
      <vt:lpstr>Thursday AdHoc Meetings</vt:lpstr>
      <vt:lpstr>Future Venue AdHocS  --</vt:lpstr>
      <vt:lpstr>Next Venue Meeting planning – Thurs 7:30 am</vt:lpstr>
      <vt:lpstr>Future Venues AdHoc – Thurs 8 am</vt:lpstr>
      <vt:lpstr>2019 March Responses</vt:lpstr>
      <vt:lpstr>2020 March Responses</vt:lpstr>
      <vt:lpstr>2020 July Responses</vt:lpstr>
      <vt:lpstr>2020 November Responses</vt:lpstr>
      <vt:lpstr>Friday Closing EC Plenary</vt:lpstr>
      <vt:lpstr>MI: Suzhou Site Visit</vt:lpstr>
      <vt:lpstr>March 2019 Shortlist</vt:lpstr>
      <vt:lpstr>2020 Potential Venue Short Lists</vt:lpstr>
      <vt:lpstr>MI: Motion to Approve University Outreach July 2017</vt:lpstr>
      <vt:lpstr>Future Venue Insight</vt:lpstr>
      <vt:lpstr>802 Plenary July 2017</vt:lpstr>
      <vt:lpstr> *F8.045 Executive Secretary report LMSC 802 – P&amp;P list of major duties:</vt:lpstr>
      <vt:lpstr>*F8.06 – Announcement of 802 EC Interim Telecon (Tuesday 6 June 2017, 1-3pm ET)</vt:lpstr>
      <vt:lpstr>*F8.07 – Call for Tutorials for July 2017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March 2017 Plenary</dc:title>
  <dc:subject>IEEE 802 March Plenary 2017</dc:subject>
  <dc:creator>Jon Rosdahl</dc:creator>
  <dc:description>Jon Rosdahl (Qualcomm)</dc:description>
  <cp:lastModifiedBy>Jon Rosdahl</cp:lastModifiedBy>
  <cp:revision>127</cp:revision>
  <dcterms:created xsi:type="dcterms:W3CDTF">2015-11-09T04:21:45Z</dcterms:created>
  <dcterms:modified xsi:type="dcterms:W3CDTF">2017-03-18T00:44:38Z</dcterms:modified>
</cp:coreProperties>
</file>