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78" r:id="rId2"/>
    <p:sldId id="344" r:id="rId3"/>
    <p:sldId id="384" r:id="rId4"/>
    <p:sldId id="371" r:id="rId5"/>
    <p:sldId id="372" r:id="rId6"/>
    <p:sldId id="373" r:id="rId7"/>
    <p:sldId id="374" r:id="rId8"/>
    <p:sldId id="375" r:id="rId9"/>
    <p:sldId id="378" r:id="rId10"/>
    <p:sldId id="365" r:id="rId11"/>
    <p:sldId id="349" r:id="rId12"/>
    <p:sldId id="383" r:id="rId13"/>
    <p:sldId id="385" r:id="rId14"/>
    <p:sldId id="399" r:id="rId15"/>
    <p:sldId id="386" r:id="rId16"/>
    <p:sldId id="387" r:id="rId17"/>
    <p:sldId id="388" r:id="rId18"/>
    <p:sldId id="398" r:id="rId19"/>
    <p:sldId id="400" r:id="rId20"/>
    <p:sldId id="401" r:id="rId21"/>
    <p:sldId id="402" r:id="rId22"/>
    <p:sldId id="352" r:id="rId23"/>
    <p:sldId id="354" r:id="rId24"/>
    <p:sldId id="355" r:id="rId25"/>
    <p:sldId id="357" r:id="rId26"/>
    <p:sldId id="358" r:id="rId27"/>
    <p:sldId id="359" r:id="rId2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373ED5-2B44-4D0B-869F-1B13FDCF8954}">
          <p14:sldIdLst>
            <p14:sldId id="278"/>
            <p14:sldId id="344"/>
            <p14:sldId id="384"/>
            <p14:sldId id="371"/>
            <p14:sldId id="372"/>
            <p14:sldId id="373"/>
            <p14:sldId id="374"/>
            <p14:sldId id="375"/>
            <p14:sldId id="378"/>
            <p14:sldId id="365"/>
            <p14:sldId id="349"/>
            <p14:sldId id="383"/>
            <p14:sldId id="385"/>
            <p14:sldId id="399"/>
            <p14:sldId id="386"/>
            <p14:sldId id="387"/>
            <p14:sldId id="388"/>
            <p14:sldId id="398"/>
            <p14:sldId id="400"/>
            <p14:sldId id="401"/>
            <p14:sldId id="402"/>
          </p14:sldIdLst>
        </p14:section>
        <p14:section name="Untitled Section" id="{9A894BCA-3D2E-4B8E-B697-9FBAA04878E1}">
          <p14:sldIdLst>
            <p14:sldId id="352"/>
            <p14:sldId id="354"/>
            <p14:sldId id="355"/>
            <p14:sldId id="357"/>
            <p14:sldId id="358"/>
            <p14:sldId id="3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26344" autoAdjust="0"/>
    <p:restoredTop sz="86403" autoAdjust="0"/>
  </p:normalViewPr>
  <p:slideViewPr>
    <p:cSldViewPr>
      <p:cViewPr>
        <p:scale>
          <a:sx n="60" d="100"/>
          <a:sy n="60" d="100"/>
        </p:scale>
        <p:origin x="180" y="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2017 Plenary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771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you send an Email to Dawn, Please send</a:t>
            </a:r>
            <a:r>
              <a:rPr lang="en-US" baseline="0" dirty="0" smtClean="0"/>
              <a:t> text to notify her it is there.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02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81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87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 The Final Tutorial Schedule will be posted at </a:t>
            </a:r>
            <a:r>
              <a:rPr lang="en-US" sz="1200" u="sng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14 days in advance of the Plenary Session.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 EC-15/0056r2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2017 Plenary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478400-C302-40FF-A836-EC3AD3B263C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4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051" y="6586539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4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9753601" y="17305"/>
            <a:ext cx="21780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doc:802</a:t>
            </a:r>
            <a:r>
              <a:rPr lang="en-US" sz="1000" b="1" baseline="0" dirty="0" smtClean="0">
                <a:solidFill>
                  <a:schemeClr val="bg1"/>
                </a:solidFill>
              </a:rPr>
              <a:t> EC-16/0177r0</a:t>
            </a:r>
            <a:endParaRPr lang="en-US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71467" y="404814"/>
            <a:ext cx="2810933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4434" y="404814"/>
            <a:ext cx="8233833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sz="2400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4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4114799" y="6601637"/>
            <a:ext cx="513503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March</a:t>
            </a:r>
            <a:r>
              <a:rPr lang="en-US" sz="1200" baseline="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2017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9753601" y="17305"/>
            <a:ext cx="21780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 smtClean="0">
                <a:solidFill>
                  <a:schemeClr val="bg1"/>
                </a:solidFill>
              </a:rPr>
              <a:t>doc:802</a:t>
            </a:r>
            <a:r>
              <a:rPr lang="en-US" sz="1000" b="1" baseline="0" dirty="0" smtClean="0">
                <a:solidFill>
                  <a:schemeClr val="bg1"/>
                </a:solidFill>
              </a:rPr>
              <a:t> </a:t>
            </a:r>
            <a:r>
              <a:rPr lang="en-US" sz="1000" b="1" baseline="0" dirty="0" smtClean="0">
                <a:solidFill>
                  <a:schemeClr val="bg1"/>
                </a:solidFill>
              </a:rPr>
              <a:t>EC-17/0036r0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228600" y="14130"/>
            <a:ext cx="1905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March 2017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nicallyfunny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Executive Secretary Agenda Items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March 2017 </a:t>
            </a:r>
            <a:r>
              <a:rPr lang="en-US" dirty="0" smtClean="0"/>
              <a:t>Plenary</a:t>
            </a:r>
            <a:endParaRPr lang="en-US" altLang="en-US" dirty="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Jon Rosdahl</a:t>
            </a:r>
            <a:br>
              <a:rPr lang="en-US" altLang="en-US" dirty="0" smtClean="0"/>
            </a:br>
            <a:r>
              <a:rPr lang="en-US" altLang="en-US" dirty="0" smtClean="0"/>
              <a:t>IEEE 802 Executive Secretary</a:t>
            </a:r>
            <a:br>
              <a:rPr lang="en-US" altLang="en-US" dirty="0" smtClean="0"/>
            </a:br>
            <a:r>
              <a:rPr lang="en-US" altLang="en-US" dirty="0" smtClean="0"/>
              <a:t>jrosdahl@ieee.org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dirty="0"/>
              <a:t>Network and Wired Cafe 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WIRED CAFÉ</a:t>
            </a:r>
            <a:endParaRPr lang="en-US" sz="2400" dirty="0"/>
          </a:p>
          <a:p>
            <a:pPr lvl="2"/>
            <a:r>
              <a:rPr lang="en-US" b="1" dirty="0"/>
              <a:t>HRV - Regency Foyer</a:t>
            </a:r>
          </a:p>
          <a:p>
            <a:pPr lvl="2"/>
            <a:r>
              <a:rPr lang="en-US" b="1" dirty="0"/>
              <a:t>FHV – British Columbia Foyer</a:t>
            </a:r>
          </a:p>
          <a:p>
            <a:pPr lvl="2"/>
            <a:r>
              <a:rPr lang="en-US" dirty="0"/>
              <a:t>Please report any disruption </a:t>
            </a:r>
            <a:r>
              <a:rPr lang="en-US" dirty="0" smtClean="0"/>
              <a:t>of service </a:t>
            </a:r>
            <a:r>
              <a:rPr lang="en-US" dirty="0"/>
              <a:t>in the café to </a:t>
            </a:r>
            <a:r>
              <a:rPr lang="en-US" dirty="0" err="1"/>
              <a:t>VeriLAN</a:t>
            </a:r>
            <a:r>
              <a:rPr lang="en-US" dirty="0"/>
              <a:t> staff.</a:t>
            </a:r>
          </a:p>
          <a:p>
            <a:endParaRPr lang="en-US" sz="2400" dirty="0"/>
          </a:p>
          <a:p>
            <a:r>
              <a:rPr lang="en-US" sz="2400" b="1" dirty="0" smtClean="0"/>
              <a:t>NETWORK </a:t>
            </a:r>
            <a:r>
              <a:rPr lang="en-US" sz="2400" b="1" dirty="0"/>
              <a:t>HELP DESK</a:t>
            </a:r>
            <a:endParaRPr lang="en-US" sz="2400" dirty="0"/>
          </a:p>
          <a:p>
            <a:pPr lvl="2"/>
            <a:r>
              <a:rPr lang="en-US" dirty="0"/>
              <a:t>For attendees experiencing difficulties accessing the meeting network a Help Desk </a:t>
            </a:r>
            <a:r>
              <a:rPr lang="en-US" dirty="0"/>
              <a:t>NETWORK HELP DESK</a:t>
            </a:r>
          </a:p>
          <a:p>
            <a:pPr lvl="2"/>
            <a:r>
              <a:rPr lang="en-US" dirty="0"/>
              <a:t>Network Help </a:t>
            </a:r>
            <a:r>
              <a:rPr lang="en-US" dirty="0" smtClean="0"/>
              <a:t>is available </a:t>
            </a:r>
            <a:r>
              <a:rPr lang="en-US" dirty="0"/>
              <a:t>in near the Registration </a:t>
            </a:r>
            <a:r>
              <a:rPr lang="en-US" dirty="0" smtClean="0"/>
              <a:t>Desk at </a:t>
            </a:r>
            <a:r>
              <a:rPr lang="en-US" dirty="0"/>
              <a:t>each hotel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02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826" y="404813"/>
            <a:ext cx="8512175" cy="792162"/>
          </a:xfrm>
        </p:spPr>
        <p:txBody>
          <a:bodyPr/>
          <a:lstStyle/>
          <a:p>
            <a:r>
              <a:rPr lang="en-US" dirty="0" smtClean="0"/>
              <a:t>2017 Future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824" y="1295400"/>
            <a:ext cx="8816976" cy="5334000"/>
          </a:xfrm>
        </p:spPr>
        <p:txBody>
          <a:bodyPr/>
          <a:lstStyle/>
          <a:p>
            <a:r>
              <a:rPr lang="en-US" dirty="0" smtClean="0"/>
              <a:t>2017 – </a:t>
            </a:r>
            <a:r>
              <a:rPr lang="en-US" dirty="0" smtClean="0"/>
              <a:t>July – Berlin, Germany</a:t>
            </a:r>
          </a:p>
          <a:p>
            <a:pPr lvl="1"/>
            <a:r>
              <a:rPr lang="en-GB" dirty="0" err="1"/>
              <a:t>Estrel</a:t>
            </a:r>
            <a:r>
              <a:rPr lang="en-GB" dirty="0"/>
              <a:t> Hotel and Convention </a:t>
            </a:r>
            <a:r>
              <a:rPr lang="en-GB" dirty="0" err="1" smtClean="0"/>
              <a:t>Center</a:t>
            </a:r>
            <a:endParaRPr lang="en-GB" dirty="0" smtClean="0"/>
          </a:p>
          <a:p>
            <a:pPr lvl="1"/>
            <a:r>
              <a:rPr lang="en-US" dirty="0" smtClean="0"/>
              <a:t>James </a:t>
            </a:r>
            <a:r>
              <a:rPr lang="en-US" dirty="0" err="1" smtClean="0"/>
              <a:t>Gilb</a:t>
            </a:r>
            <a:r>
              <a:rPr lang="en-US" dirty="0" smtClean="0"/>
              <a:t> assigned 802 designee</a:t>
            </a:r>
            <a:endParaRPr lang="en-US" dirty="0" smtClean="0"/>
          </a:p>
          <a:p>
            <a:pPr lvl="2"/>
            <a:r>
              <a:rPr lang="en-US" dirty="0" smtClean="0"/>
              <a:t>Registration Opens by end of April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2017 – November – Orlando, Florida</a:t>
            </a:r>
          </a:p>
          <a:p>
            <a:pPr lvl="1"/>
            <a:r>
              <a:rPr lang="en-GB" dirty="0"/>
              <a:t>Caribe Hotel and Convention </a:t>
            </a:r>
            <a:r>
              <a:rPr lang="en-GB" dirty="0" err="1"/>
              <a:t>Center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9031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</a:t>
            </a:r>
            <a:r>
              <a:rPr lang="en-US" dirty="0" smtClean="0"/>
              <a:t>November </a:t>
            </a:r>
            <a:r>
              <a:rPr lang="en-US" dirty="0" smtClean="0"/>
              <a:t>– </a:t>
            </a:r>
            <a:r>
              <a:rPr lang="en-GB" dirty="0"/>
              <a:t>Suzhou, China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Bob </a:t>
            </a:r>
            <a:r>
              <a:rPr lang="en-US" dirty="0" err="1" smtClean="0"/>
              <a:t>Heile</a:t>
            </a:r>
            <a:r>
              <a:rPr lang="en-US" dirty="0" smtClean="0"/>
              <a:t> assigned 802 designee</a:t>
            </a:r>
          </a:p>
          <a:p>
            <a:pPr lvl="1"/>
            <a:r>
              <a:rPr lang="en-US" dirty="0" smtClean="0"/>
              <a:t>Report from Bob </a:t>
            </a:r>
          </a:p>
          <a:p>
            <a:pPr lvl="1"/>
            <a:r>
              <a:rPr lang="en-US" dirty="0" smtClean="0"/>
              <a:t>Motion for Site Visit on Friday</a:t>
            </a:r>
          </a:p>
          <a:p>
            <a:pPr lvl="2"/>
            <a:r>
              <a:rPr lang="en-US" dirty="0" smtClean="0"/>
              <a:t>Move to approve a Site visit by Jon, Dawn, and Bob with total travel expenses not to exceed $8000.00</a:t>
            </a:r>
          </a:p>
        </p:txBody>
      </p:sp>
    </p:spTree>
    <p:extLst>
      <p:ext uri="{BB962C8B-B14F-4D97-AF65-F5344CB8AC3E}">
        <p14:creationId xmlns:p14="http://schemas.microsoft.com/office/powerpoint/2010/main" val="64654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2019/2020 Future Venue RFP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3" y="1341438"/>
            <a:ext cx="10714567" cy="4754562"/>
          </a:xfrm>
        </p:spPr>
        <p:txBody>
          <a:bodyPr/>
          <a:lstStyle/>
          <a:p>
            <a:r>
              <a:rPr lang="en-US" sz="2800" dirty="0" smtClean="0"/>
              <a:t>Venue RFP sent to Hyatt, Hilton, Fairmont, Marriott</a:t>
            </a:r>
          </a:p>
          <a:p>
            <a:r>
              <a:rPr lang="en-US" sz="2800" dirty="0" smtClean="0"/>
              <a:t>Closed February 17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, 2017</a:t>
            </a:r>
          </a:p>
          <a:p>
            <a:r>
              <a:rPr lang="en-US" sz="2800" dirty="0" smtClean="0"/>
              <a:t>Received many responses</a:t>
            </a:r>
          </a:p>
          <a:p>
            <a:pPr lvl="2"/>
            <a:r>
              <a:rPr lang="en-US" sz="2000" dirty="0" smtClean="0"/>
              <a:t>March 2019 – 9</a:t>
            </a:r>
          </a:p>
          <a:p>
            <a:pPr lvl="2"/>
            <a:r>
              <a:rPr lang="en-US" sz="2000" dirty="0" smtClean="0"/>
              <a:t>March 2020 – 9</a:t>
            </a:r>
          </a:p>
          <a:p>
            <a:pPr lvl="2"/>
            <a:r>
              <a:rPr lang="en-US" sz="2000" dirty="0" smtClean="0"/>
              <a:t>July 2020 – 12</a:t>
            </a:r>
          </a:p>
          <a:p>
            <a:pPr lvl="2"/>
            <a:r>
              <a:rPr lang="en-US" sz="2000" dirty="0" smtClean="0"/>
              <a:t>Nov 2020 – 9</a:t>
            </a:r>
          </a:p>
          <a:p>
            <a:pPr lvl="2"/>
            <a:r>
              <a:rPr lang="en-US" sz="2000" dirty="0" smtClean="0"/>
              <a:t>3 Convention Centers – Calgary, Montreal, St. John’s</a:t>
            </a:r>
          </a:p>
          <a:p>
            <a:r>
              <a:rPr lang="en-US" sz="2800" dirty="0" smtClean="0"/>
              <a:t>Top 3 selected from responses</a:t>
            </a:r>
          </a:p>
          <a:p>
            <a:r>
              <a:rPr lang="en-US" sz="2800" dirty="0" smtClean="0"/>
              <a:t>Will discuss on Thursday Morning 8:00 am – Oxford</a:t>
            </a:r>
          </a:p>
        </p:txBody>
      </p:sp>
    </p:spTree>
    <p:extLst>
      <p:ext uri="{BB962C8B-B14F-4D97-AF65-F5344CB8AC3E}">
        <p14:creationId xmlns:p14="http://schemas.microsoft.com/office/powerpoint/2010/main" val="365181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March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798869"/>
              </p:ext>
            </p:extLst>
          </p:nvPr>
        </p:nvGraphicFramePr>
        <p:xfrm>
          <a:off x="609600" y="1371604"/>
          <a:ext cx="10972800" cy="44957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46706"/>
                <a:gridCol w="3891064"/>
                <a:gridCol w="3035030"/>
              </a:tblGrid>
              <a:tr h="6099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5012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HRV + FHV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$239CAD++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$175,000CAD++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HR Denver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$219US++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$100,000US++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993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Sheraton Centre Montreal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$185CAD++ - EB, $225 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TBC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Caribe Royale Orlando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$185++US++-$205US++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TBC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Hilton Atlanta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$165,000US++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Hilton Chicago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Sheraton New Orleans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09935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 dirty="0">
                          <a:effectLst/>
                        </a:rPr>
                        <a:t>Hilton Orlando- Buena Vista Palace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$249.00++US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???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52644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 dirty="0">
                          <a:effectLst/>
                        </a:rPr>
                        <a:t>Hilton Orlando- Lake Buena Vista</a:t>
                      </a:r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$235.00++US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???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52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March Response – Option 1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0148190"/>
              </p:ext>
            </p:extLst>
          </p:nvPr>
        </p:nvGraphicFramePr>
        <p:xfrm>
          <a:off x="457201" y="1447803"/>
          <a:ext cx="10668000" cy="43428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62799"/>
                <a:gridCol w="1524000"/>
                <a:gridCol w="1981201"/>
              </a:tblGrid>
              <a:tr h="625044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u="none" strike="noStrike">
                          <a:effectLst/>
                        </a:rPr>
                        <a:t>HYATT REGENCY VANCOUVER &amp; FAIRMONT HOTEL VANCOUVER*</a:t>
                      </a:r>
                      <a:endParaRPr lang="fr-FR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625044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$239CAD++</a:t>
                      </a:r>
                      <a:br>
                        <a:rPr lang="en-US" sz="2000" u="none" strike="noStrike">
                          <a:effectLst/>
                        </a:rPr>
                      </a:br>
                      <a:r>
                        <a:rPr lang="en-US" sz="2000" u="none" strike="noStrike">
                          <a:effectLst/>
                        </a:rPr>
                        <a:t>$178US++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$175,000CAD++</a:t>
                      </a:r>
                      <a:br>
                        <a:rPr lang="en-US" sz="2000" u="none" strike="noStrike">
                          <a:effectLst/>
                        </a:rPr>
                      </a:br>
                      <a:r>
                        <a:rPr lang="en-US" sz="2000" u="none" strike="noStrike">
                          <a:effectLst/>
                        </a:rPr>
                        <a:t>$130,000US++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0250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OTHER LOGISTICS: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Great location, 2 hotels within 2 minute walk across the street.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73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Excellent meeting space at both hotels.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9227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Reasonable pricing (CAD$$) for F&amp;B, Network, AV &amp; Power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8274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Destination easily accessible from Europe, USA, &amp; ASIA.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73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Super transportation from YVR to downtown.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069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7496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Note: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733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Exchange rate (March 12/17)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$1.00CAD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$.74US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34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March Response – Option 2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5080442"/>
              </p:ext>
            </p:extLst>
          </p:nvPr>
        </p:nvGraphicFramePr>
        <p:xfrm>
          <a:off x="609600" y="1447800"/>
          <a:ext cx="10668000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77000"/>
                <a:gridCol w="1311183"/>
                <a:gridCol w="2879817"/>
              </a:tblGrid>
              <a:tr h="5373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HYATT REGENCY DENVER*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$219US++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$100,000US++ 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73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73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OTHER LOGISTICS: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924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Hotel centrally located in downtown- Denver.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924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Excellent, flexible meeting space.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924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Network, AV &amp; Power - all pricing very negotiable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8257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Destination easily accessible from Europe, USA, &amp; ASIA.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1924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New airport train service from DEN to downtown.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94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2019 March Response – Option 3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6324298"/>
              </p:ext>
            </p:extLst>
          </p:nvPr>
        </p:nvGraphicFramePr>
        <p:xfrm>
          <a:off x="609600" y="1447799"/>
          <a:ext cx="10972800" cy="419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09138"/>
                <a:gridCol w="1622738"/>
                <a:gridCol w="2240924"/>
              </a:tblGrid>
              <a:tr h="7264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SHERATON NEW ORLEANS*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233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$225,000US++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233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OTHER LOGISTICS: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264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Hotel located - historic Canal Street borders the French Quarter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233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Excellent, flexible meeting space.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233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Network, AV &amp; Power - pricing still to be confirmed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02336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3 Star Hotel - $60M Reno in 2014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264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Airport transportation - $24US /Shuttle and $36US/Taxi each way - 16 miles from MSY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9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March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8776959"/>
              </p:ext>
            </p:extLst>
          </p:nvPr>
        </p:nvGraphicFramePr>
        <p:xfrm>
          <a:off x="609600" y="1447800"/>
          <a:ext cx="10972799" cy="4495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32123"/>
                <a:gridCol w="2529251"/>
                <a:gridCol w="2711425"/>
              </a:tblGrid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7513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Fairmont Royal York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$269++CAD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$253,000++CAD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HYATT REGENCY BELLEVUE*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HYATT REGENCY JACKSONVILLE*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HYATT REGENCY O'HARE*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$120,000++US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Hilton ATL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6590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Sheraton Centre Montreal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$185++CAD - EB, $225++CAD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Hilton Chicago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Buena Vista Palace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$259++US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90769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Lake Buena Vista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$229++US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$160,000++US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96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July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2484316"/>
              </p:ext>
            </p:extLst>
          </p:nvPr>
        </p:nvGraphicFramePr>
        <p:xfrm>
          <a:off x="609600" y="1447797"/>
          <a:ext cx="10287000" cy="48642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8276"/>
                <a:gridCol w="2424137"/>
                <a:gridCol w="2984587"/>
              </a:tblGrid>
              <a:tr h="45201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New Orleans Marriott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$200,000US++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Bellevue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$269++US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O'Hare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$120,000++US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GH-SAT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Dallas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1222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Sheraton Centre Montreal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$239-$359++CAD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Phoenix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1222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New Orleans Sheraton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$179++US-</a:t>
                      </a:r>
                      <a:br>
                        <a:rPr lang="en-US" sz="2000" u="none" strike="noStrike">
                          <a:effectLst/>
                        </a:rPr>
                      </a:br>
                      <a:r>
                        <a:rPr lang="en-US" sz="2000" u="none" strike="noStrike">
                          <a:effectLst/>
                        </a:rPr>
                        <a:t>EB to 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$175,000++US -$225,000++US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Hilton Minneapolis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$229++US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Westin Harbor Castle-TO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$289++CAD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452010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Buena Vista Palace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$185++US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61338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Lake Buena Vista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$175++US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$160,000++US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88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Exec Sec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825" y="1341438"/>
            <a:ext cx="8588375" cy="4525962"/>
          </a:xfrm>
        </p:spPr>
        <p:txBody>
          <a:bodyPr/>
          <a:lstStyle/>
          <a:p>
            <a:r>
              <a:rPr lang="en-US" dirty="0" smtClean="0"/>
              <a:t>5.142  II  Current and Future Venue </a:t>
            </a:r>
            <a:r>
              <a:rPr lang="en-US" dirty="0" smtClean="0"/>
              <a:t>Report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102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November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327956"/>
              </p:ext>
            </p:extLst>
          </p:nvPr>
        </p:nvGraphicFramePr>
        <p:xfrm>
          <a:off x="609600" y="1447802"/>
          <a:ext cx="10591800" cy="40937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6800"/>
                <a:gridCol w="3581400"/>
                <a:gridCol w="2133600"/>
              </a:tblGrid>
              <a:tr h="52956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Venue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Room Rate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Food Beverage Minimum</a:t>
                      </a:r>
                      <a:endParaRPr lang="en-US" sz="20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 Belluvue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HRV+FHV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$239++CAD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??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Caribe Royale Orlando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$149++US++-$169US++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TBC - $0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Hilton ATL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$215++US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$165,000++US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956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Sheraton Centre Montreal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$209++CAD - EB, $249++CAD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 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Hilton Minneapolis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$199++US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617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Westin Harbor Castle-TO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$289++CAD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$150,000++CAD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9564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Buena Vista Palace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$219++US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$160,000++US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9564"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u="none" strike="noStrike">
                          <a:effectLst/>
                        </a:rPr>
                        <a:t>Hilton Orlando- Lake Buena Vista</a:t>
                      </a:r>
                      <a:endParaRPr lang="es-E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$209++US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$160,000++US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65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 </a:t>
            </a:r>
            <a:r>
              <a:rPr lang="en-US" dirty="0" err="1" smtClean="0"/>
              <a:t>AdHoc</a:t>
            </a:r>
            <a:r>
              <a:rPr lang="en-US" dirty="0" smtClean="0"/>
              <a:t>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Venue Meeting planning – Thurs 7:30am</a:t>
            </a:r>
          </a:p>
          <a:p>
            <a:pPr lvl="1"/>
            <a:r>
              <a:rPr lang="en-US" dirty="0" smtClean="0"/>
              <a:t>Review meeting space plan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Future Venues </a:t>
            </a:r>
            <a:r>
              <a:rPr lang="en-US" dirty="0" err="1" smtClean="0"/>
              <a:t>AdHoc</a:t>
            </a:r>
            <a:r>
              <a:rPr lang="en-US" dirty="0" smtClean="0"/>
              <a:t> – Thurs 8am</a:t>
            </a:r>
          </a:p>
          <a:p>
            <a:pPr lvl="1"/>
            <a:r>
              <a:rPr lang="en-US" dirty="0" smtClean="0"/>
              <a:t>Review options and present choice for approval on Friday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16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13757" y="457199"/>
            <a:ext cx="8000999" cy="762001"/>
          </a:xfrm>
        </p:spPr>
        <p:txBody>
          <a:bodyPr/>
          <a:lstStyle/>
          <a:p>
            <a:r>
              <a:rPr lang="en-US" sz="3600" dirty="0"/>
              <a:t>Friday Closing EC Plenary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32656" y="1676400"/>
            <a:ext cx="10363200" cy="38862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4.02: </a:t>
            </a: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 Site Visit to </a:t>
            </a:r>
            <a:r>
              <a:rPr lang="en-GB" sz="2800" dirty="0"/>
              <a:t>Suzhou, China </a:t>
            </a: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Motion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4.03: </a:t>
            </a: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 Future </a:t>
            </a: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Venues Motion</a:t>
            </a:r>
            <a:endParaRPr lang="en-US" sz="2800" dirty="0" smtClean="0">
              <a:latin typeface="Arial" panose="020B0604020202020204" pitchFamily="34" charset="0"/>
              <a:ea typeface="Arial Unicode MS" pitchFamily="34" charset="-128"/>
              <a:cs typeface="Arial" panose="020B0604020202020204" pitchFamily="34" charset="0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8.044 </a:t>
            </a: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Executive Secretary Report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8.06 </a:t>
            </a: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</a:t>
            </a:r>
            <a:r>
              <a:rPr lang="en-US" sz="2800" dirty="0"/>
              <a:t>Announcement of 802 EC Interim </a:t>
            </a:r>
            <a:r>
              <a:rPr lang="en-US" sz="2800" dirty="0" err="1"/>
              <a:t>Telecon</a:t>
            </a:r>
            <a:r>
              <a:rPr lang="en-US" sz="2800" dirty="0"/>
              <a:t> </a:t>
            </a:r>
            <a:endParaRPr lang="en-US" sz="28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/>
              <a:t>	(Tuesday 7 </a:t>
            </a:r>
            <a:r>
              <a:rPr lang="en-US" sz="2800" dirty="0" smtClean="0"/>
              <a:t>Jun </a:t>
            </a:r>
            <a:r>
              <a:rPr lang="en-US" sz="2800" dirty="0" smtClean="0"/>
              <a:t>2017 </a:t>
            </a:r>
            <a:r>
              <a:rPr lang="en-US" sz="2800" dirty="0"/>
              <a:t>1300-1500 </a:t>
            </a:r>
            <a:r>
              <a:rPr lang="en-US" sz="2800" dirty="0" smtClean="0"/>
              <a:t>ET)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 smtClean="0"/>
              <a:t>8.07  </a:t>
            </a:r>
            <a:r>
              <a:rPr lang="en-US" sz="2800" dirty="0"/>
              <a:t>II Call for Tutorials for </a:t>
            </a:r>
            <a:r>
              <a:rPr lang="en-US" sz="2800" dirty="0" smtClean="0"/>
              <a:t>March 2016 Plenary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	</a:t>
            </a:r>
            <a:r>
              <a:rPr lang="en-US" sz="2800" dirty="0" smtClean="0"/>
              <a:t>(</a:t>
            </a:r>
            <a:r>
              <a:rPr lang="en-US" sz="2800" dirty="0"/>
              <a:t>Monday </a:t>
            </a:r>
            <a:r>
              <a:rPr lang="en-US" sz="2800" dirty="0" smtClean="0"/>
              <a:t>March 13, 2016– Deadline – 27 January 2017)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2023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04814"/>
            <a:ext cx="8229600" cy="738187"/>
          </a:xfrm>
        </p:spPr>
        <p:txBody>
          <a:bodyPr/>
          <a:lstStyle/>
          <a:p>
            <a:r>
              <a:rPr lang="en-US" b="1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300" y="1371600"/>
            <a:ext cx="9677400" cy="5029199"/>
          </a:xfrm>
        </p:spPr>
        <p:txBody>
          <a:bodyPr/>
          <a:lstStyle/>
          <a:p>
            <a:r>
              <a:rPr lang="en-US" sz="2400" dirty="0"/>
              <a:t>Future 802 Plenary Sessions:</a:t>
            </a:r>
          </a:p>
          <a:p>
            <a:pPr lvl="1"/>
            <a:r>
              <a:rPr lang="en-US" sz="2400" dirty="0" smtClean="0"/>
              <a:t>July </a:t>
            </a:r>
            <a:r>
              <a:rPr lang="en-US" sz="2400" dirty="0"/>
              <a:t>2017       </a:t>
            </a:r>
            <a:r>
              <a:rPr lang="en-US" sz="2400" dirty="0" err="1"/>
              <a:t>Estrel</a:t>
            </a:r>
            <a:r>
              <a:rPr lang="en-US" sz="2400" dirty="0"/>
              <a:t> Hotel </a:t>
            </a:r>
            <a:r>
              <a:rPr lang="en-US" sz="2400" dirty="0" smtClean="0"/>
              <a:t>and Convention Center – </a:t>
            </a:r>
            <a:r>
              <a:rPr lang="en-US" sz="2400" dirty="0"/>
              <a:t>Berlin</a:t>
            </a:r>
          </a:p>
          <a:p>
            <a:pPr lvl="1"/>
            <a:r>
              <a:rPr lang="en-US" sz="2400" dirty="0"/>
              <a:t>Nov 2017       Caribe Hotel and Convention Center </a:t>
            </a:r>
            <a:r>
              <a:rPr lang="en-US" sz="2400" dirty="0"/>
              <a:t>– Orlando</a:t>
            </a:r>
            <a:endParaRPr lang="en-US" sz="2400" dirty="0"/>
          </a:p>
          <a:p>
            <a:pPr lvl="1"/>
            <a:r>
              <a:rPr lang="en-US" sz="2400" dirty="0"/>
              <a:t>March 2018   Hyatt Regency O’Hare – Rosemont, IL</a:t>
            </a:r>
          </a:p>
          <a:p>
            <a:pPr lvl="1"/>
            <a:r>
              <a:rPr lang="en-US" sz="2400" dirty="0"/>
              <a:t>July 2018       Manchester Grand Hyatt – San Diego</a:t>
            </a:r>
          </a:p>
          <a:p>
            <a:pPr lvl="1"/>
            <a:r>
              <a:rPr lang="en-US" sz="2400" dirty="0"/>
              <a:t>Nov 2018       Suzhou, China -  TBC</a:t>
            </a:r>
          </a:p>
          <a:p>
            <a:pPr lvl="1"/>
            <a:endParaRPr lang="en-US" sz="2400" dirty="0"/>
          </a:p>
          <a:p>
            <a:r>
              <a:rPr lang="en-US" sz="2800" dirty="0"/>
              <a:t>Contract Status doc 802 </a:t>
            </a:r>
            <a:r>
              <a:rPr lang="en-US" sz="2800" dirty="0" smtClean="0"/>
              <a:t>EC-16/66r1:</a:t>
            </a:r>
            <a:endParaRPr lang="en-US" sz="2800" dirty="0"/>
          </a:p>
          <a:p>
            <a:r>
              <a:rPr lang="en-US" sz="1400" dirty="0"/>
              <a:t>https://</a:t>
            </a:r>
            <a:r>
              <a:rPr lang="en-US" sz="1400" dirty="0" smtClean="0"/>
              <a:t>mentor.ieee.org/802-ec/dcn/16/ec-16-0066-01-00EC-802-plenary-future-venue-contract-status.xlsx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477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802 Plenary </a:t>
            </a:r>
            <a:r>
              <a:rPr lang="en-US" b="1" dirty="0" smtClean="0"/>
              <a:t>July 2017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41438"/>
            <a:ext cx="10287000" cy="4388894"/>
          </a:xfrm>
        </p:spPr>
        <p:txBody>
          <a:bodyPr>
            <a:normAutofit/>
          </a:bodyPr>
          <a:lstStyle/>
          <a:p>
            <a:r>
              <a:rPr lang="en-US" sz="3600" dirty="0"/>
              <a:t>Save the Date: </a:t>
            </a:r>
            <a:r>
              <a:rPr lang="en-US" sz="3600" dirty="0" smtClean="0"/>
              <a:t>9-14 July 2017</a:t>
            </a:r>
            <a:endParaRPr lang="en-US" sz="3600" dirty="0"/>
          </a:p>
          <a:p>
            <a:r>
              <a:rPr lang="en-US" sz="3600" dirty="0"/>
              <a:t>Registration target to </a:t>
            </a:r>
            <a:r>
              <a:rPr lang="en-US" sz="3600" dirty="0" smtClean="0"/>
              <a:t>open 15 April 2017</a:t>
            </a:r>
            <a:endParaRPr lang="en-US" sz="3600" dirty="0"/>
          </a:p>
          <a:p>
            <a:r>
              <a:rPr lang="en-US" sz="3600" dirty="0"/>
              <a:t>Hotel Information: </a:t>
            </a:r>
          </a:p>
          <a:p>
            <a:pPr lvl="1"/>
            <a:r>
              <a:rPr lang="en-GB" sz="3200" dirty="0" err="1"/>
              <a:t>Estrel</a:t>
            </a:r>
            <a:r>
              <a:rPr lang="en-GB" sz="3200" dirty="0"/>
              <a:t> Hotel and Convention </a:t>
            </a:r>
            <a:r>
              <a:rPr lang="en-GB" sz="3200" dirty="0" err="1"/>
              <a:t>Center</a:t>
            </a:r>
            <a:r>
              <a:rPr lang="en-GB" sz="3200" dirty="0"/>
              <a:t>, Berlin, Germany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834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449263">
              <a:buClr>
                <a:srgbClr val="000000"/>
              </a:buClr>
              <a:buSzPct val="100000"/>
              <a:defRPr/>
            </a:pPr>
            <a:r>
              <a:rPr lang="en-US" sz="2800" dirty="0"/>
              <a:t> *</a:t>
            </a:r>
            <a:r>
              <a:rPr lang="en-US" sz="3200" dirty="0"/>
              <a:t>F8.045</a:t>
            </a:r>
            <a:r>
              <a:rPr lang="en-US" sz="2800" b="1" dirty="0">
                <a:solidFill>
                  <a:srgbClr val="000000"/>
                </a:solidFill>
              </a:rPr>
              <a:t> Executive Secretary report</a:t>
            </a:r>
          </a:p>
          <a:p>
            <a:r>
              <a:rPr lang="en-US" sz="3200" dirty="0"/>
              <a:t>LMSC 802 – P&amp;P list of major duties: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1"/>
            <a:ext cx="9982200" cy="5103813"/>
          </a:xfrm>
        </p:spPr>
        <p:txBody>
          <a:bodyPr/>
          <a:lstStyle/>
          <a:p>
            <a:pPr marL="857250" lvl="1" indent="-457200">
              <a:buAutoNum type="arabicPeriod"/>
            </a:pPr>
            <a:r>
              <a:rPr lang="en-US" dirty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dirty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dirty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dirty="0"/>
              <a:t>Carry out Duties of Treasurer if Treasurer unavailable</a:t>
            </a:r>
          </a:p>
          <a:p>
            <a:pPr marL="457200" indent="-457200"/>
            <a:r>
              <a:rPr lang="en-US" dirty="0"/>
              <a:t>Chairs Guideline list of major duties:</a:t>
            </a:r>
          </a:p>
          <a:p>
            <a:pPr lvl="1"/>
            <a:r>
              <a:rPr lang="en-US" dirty="0"/>
              <a:t>1) 802 Meetings: Efficiency Improvement</a:t>
            </a:r>
          </a:p>
          <a:p>
            <a:pPr lvl="1"/>
            <a:r>
              <a:rPr lang="en-US" dirty="0"/>
              <a:t>2) 802 Plenary Sessions: Facilities and Services</a:t>
            </a:r>
          </a:p>
          <a:p>
            <a:pPr lvl="1"/>
            <a:r>
              <a:rPr lang="en-US" dirty="0"/>
              <a:t>3) IEEE 802 Registration Database</a:t>
            </a:r>
          </a:p>
          <a:p>
            <a:pPr lvl="1"/>
            <a:r>
              <a:rPr lang="en-US" dirty="0"/>
              <a:t>4) Assist IEEE 802 Treasurer</a:t>
            </a:r>
          </a:p>
        </p:txBody>
      </p:sp>
    </p:spTree>
    <p:extLst>
      <p:ext uri="{BB962C8B-B14F-4D97-AF65-F5344CB8AC3E}">
        <p14:creationId xmlns:p14="http://schemas.microsoft.com/office/powerpoint/2010/main" val="15443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698" y="343693"/>
            <a:ext cx="7772400" cy="914400"/>
          </a:xfrm>
        </p:spPr>
        <p:txBody>
          <a:bodyPr/>
          <a:lstStyle/>
          <a:p>
            <a:r>
              <a:rPr lang="en-US" sz="2400" b="1" dirty="0"/>
              <a:t>*F8.06 – Announcement of 802 EC Interim </a:t>
            </a:r>
            <a:r>
              <a:rPr lang="en-US" sz="2400" b="1" dirty="0" err="1"/>
              <a:t>Telecon</a:t>
            </a:r>
            <a:r>
              <a:rPr lang="en-US" sz="2400" b="1" dirty="0"/>
              <a:t> (Tuesday </a:t>
            </a:r>
            <a:r>
              <a:rPr lang="en-US" sz="2400" b="1" dirty="0" smtClean="0"/>
              <a:t>6 June </a:t>
            </a:r>
            <a:r>
              <a:rPr lang="en-US" sz="2400" b="1" dirty="0"/>
              <a:t>2017, 1-3pm ET)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9982200" cy="4953000"/>
          </a:xfrm>
        </p:spPr>
        <p:txBody>
          <a:bodyPr/>
          <a:lstStyle/>
          <a:p>
            <a:r>
              <a:rPr lang="en-US" dirty="0"/>
              <a:t>Agenda for Interim EC meeting </a:t>
            </a:r>
          </a:p>
          <a:p>
            <a:pPr marL="400050" lvl="1" indent="0">
              <a:buNone/>
            </a:pPr>
            <a:r>
              <a:rPr lang="en-US" sz="3200" dirty="0" smtClean="0"/>
              <a:t>– </a:t>
            </a:r>
            <a:r>
              <a:rPr lang="en-US" dirty="0"/>
              <a:t>Tuesday </a:t>
            </a:r>
            <a:r>
              <a:rPr lang="en-US" dirty="0" smtClean="0"/>
              <a:t>6 June </a:t>
            </a:r>
            <a:r>
              <a:rPr lang="en-US" dirty="0"/>
              <a:t>2017 1-3PM ET</a:t>
            </a:r>
          </a:p>
          <a:p>
            <a:r>
              <a:rPr lang="en-US" dirty="0"/>
              <a:t>Initial Proposed Draft Agenda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Welcome/Intro/Approve Agenda 	   </a:t>
            </a:r>
            <a:r>
              <a:rPr lang="en-US" sz="2000" dirty="0" smtClean="0"/>
              <a:t>      - </a:t>
            </a:r>
            <a:r>
              <a:rPr lang="en-US" sz="2000" dirty="0"/>
              <a:t>Nikolich 	  </a:t>
            </a:r>
            <a:r>
              <a:rPr lang="en-US" sz="2000" dirty="0" smtClean="0"/>
              <a:t>             5 </a:t>
            </a:r>
            <a:r>
              <a:rPr lang="en-US" sz="2000" dirty="0"/>
              <a:t>min 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Report: EC Action Item Summary         - </a:t>
            </a:r>
            <a:r>
              <a:rPr lang="en-US" sz="2000" dirty="0" err="1"/>
              <a:t>D’Ambrosia</a:t>
            </a:r>
            <a:r>
              <a:rPr lang="en-US" sz="2000" dirty="0"/>
              <a:t>	10 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Report: </a:t>
            </a:r>
            <a:r>
              <a:rPr lang="en-US" sz="2000" dirty="0" smtClean="0"/>
              <a:t>July </a:t>
            </a:r>
            <a:r>
              <a:rPr lang="en-US" sz="2000" dirty="0"/>
              <a:t>2017 Plenary Status   </a:t>
            </a:r>
            <a:r>
              <a:rPr lang="en-US" sz="2000" dirty="0"/>
              <a:t> </a:t>
            </a:r>
            <a:r>
              <a:rPr lang="en-US" sz="2000" dirty="0" smtClean="0"/>
              <a:t>      </a:t>
            </a:r>
            <a:r>
              <a:rPr lang="en-US" sz="2000" dirty="0" smtClean="0"/>
              <a:t>- </a:t>
            </a:r>
            <a:r>
              <a:rPr lang="en-US" sz="2000" dirty="0"/>
              <a:t>Rosdahl 	  </a:t>
            </a:r>
            <a:r>
              <a:rPr lang="en-US" sz="2000" dirty="0" smtClean="0"/>
              <a:t>             3 </a:t>
            </a:r>
            <a:r>
              <a:rPr lang="en-US" sz="2000" dirty="0"/>
              <a:t>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Report on 2018 Future Venue </a:t>
            </a:r>
            <a:r>
              <a:rPr lang="en-US" sz="2000" dirty="0" smtClean="0"/>
              <a:t>              - </a:t>
            </a:r>
            <a:r>
              <a:rPr lang="en-US" sz="2000" dirty="0" err="1" smtClean="0"/>
              <a:t>Heile</a:t>
            </a:r>
            <a:r>
              <a:rPr lang="en-US" sz="2000" dirty="0"/>
              <a:t>	  </a:t>
            </a:r>
            <a:r>
              <a:rPr lang="en-US" sz="2000" dirty="0" smtClean="0"/>
              <a:t>             3 </a:t>
            </a:r>
            <a:r>
              <a:rPr lang="en-US" sz="2000" dirty="0"/>
              <a:t>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Report on </a:t>
            </a:r>
            <a:r>
              <a:rPr lang="en-US" sz="2000" dirty="0" smtClean="0"/>
              <a:t>2019/2020 Future Venues    - </a:t>
            </a:r>
            <a:r>
              <a:rPr lang="en-US" sz="2000" dirty="0"/>
              <a:t>Rosdahl     </a:t>
            </a:r>
            <a:r>
              <a:rPr lang="en-US" sz="2000" dirty="0" smtClean="0"/>
              <a:t>            8 </a:t>
            </a:r>
            <a:r>
              <a:rPr lang="en-US" sz="2000" dirty="0"/>
              <a:t>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Other Reports from WG Chairs</a:t>
            </a:r>
          </a:p>
          <a:p>
            <a:pPr lvl="1"/>
            <a:endParaRPr lang="en-US" sz="1800" dirty="0"/>
          </a:p>
          <a:p>
            <a:r>
              <a:rPr lang="en-US" sz="2000" dirty="0"/>
              <a:t>Per Chairs Guideline – Confirm during the Closing EC Plenary.</a:t>
            </a:r>
          </a:p>
        </p:txBody>
      </p:sp>
    </p:spTree>
    <p:extLst>
      <p:ext uri="{BB962C8B-B14F-4D97-AF65-F5344CB8AC3E}">
        <p14:creationId xmlns:p14="http://schemas.microsoft.com/office/powerpoint/2010/main" val="71342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8506" y="304801"/>
            <a:ext cx="8229600" cy="979279"/>
          </a:xfrm>
        </p:spPr>
        <p:txBody>
          <a:bodyPr/>
          <a:lstStyle/>
          <a:p>
            <a:r>
              <a:rPr lang="en-US" sz="2800" dirty="0"/>
              <a:t>*F8.07 – Call for Tutorials for </a:t>
            </a:r>
            <a:r>
              <a:rPr lang="en-US" sz="2800" dirty="0" smtClean="0"/>
              <a:t>July 2017 </a:t>
            </a:r>
            <a:r>
              <a:rPr lang="en-US" sz="2800" dirty="0"/>
              <a:t>Plenary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298148"/>
            <a:ext cx="10363200" cy="5178852"/>
          </a:xfrm>
        </p:spPr>
        <p:txBody>
          <a:bodyPr/>
          <a:lstStyle/>
          <a:p>
            <a:r>
              <a:rPr lang="en-US" sz="2400" dirty="0"/>
              <a:t>Tutorials to be held Monday, </a:t>
            </a:r>
            <a:r>
              <a:rPr lang="en-US" sz="2400" dirty="0" smtClean="0"/>
              <a:t>10 July </a:t>
            </a:r>
            <a:r>
              <a:rPr lang="en-US" sz="2400" dirty="0"/>
              <a:t>2017</a:t>
            </a:r>
          </a:p>
          <a:p>
            <a:r>
              <a:rPr lang="en-US" sz="2400" dirty="0"/>
              <a:t>Tutorial Request form: </a:t>
            </a:r>
            <a:r>
              <a:rPr lang="en-US" sz="2000" dirty="0">
                <a:hlinkClick r:id="rId3"/>
              </a:rPr>
              <a:t>http://www.ieee802.org/802_tutorials/802_Tutorial_Request_Form.doc</a:t>
            </a:r>
            <a:endParaRPr lang="en-US" sz="2000" dirty="0"/>
          </a:p>
          <a:p>
            <a:endParaRPr lang="en-US" sz="2400" dirty="0"/>
          </a:p>
          <a:p>
            <a:r>
              <a:rPr lang="en-US" sz="2400" dirty="0"/>
              <a:t> As a reminder please refer to Chair's Guidelines section 2.5 Tutorials for the logistics for participating in sponsoring/presenting a Tutorial.</a:t>
            </a:r>
          </a:p>
          <a:p>
            <a:endParaRPr lang="en-US" sz="2400" dirty="0"/>
          </a:p>
          <a:p>
            <a:r>
              <a:rPr lang="en-US" sz="2400" dirty="0"/>
              <a:t>Note that Tutorial times are 80 minutes with 10 minutes to allow for presenters to setup and depart.</a:t>
            </a:r>
          </a:p>
          <a:p>
            <a:endParaRPr lang="en-US" sz="2400" dirty="0"/>
          </a:p>
          <a:p>
            <a:r>
              <a:rPr lang="en-US" sz="2400" dirty="0"/>
              <a:t>All requests for Tutorials must be made by </a:t>
            </a:r>
            <a:r>
              <a:rPr lang="en-US" sz="2400" dirty="0" smtClean="0"/>
              <a:t>26 May </a:t>
            </a:r>
            <a:r>
              <a:rPr lang="en-US" sz="2400" dirty="0"/>
              <a:t>2017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6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5.142 Current and Future Venue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IEEE 802 Top 10 – Thanks Face to Face Events</a:t>
            </a:r>
          </a:p>
          <a:p>
            <a:r>
              <a:rPr lang="en-US" dirty="0" smtClean="0"/>
              <a:t>2017 Plenary Venues</a:t>
            </a:r>
          </a:p>
          <a:p>
            <a:r>
              <a:rPr lang="en-US" dirty="0" smtClean="0"/>
              <a:t>2018 November Plenary</a:t>
            </a:r>
          </a:p>
          <a:p>
            <a:r>
              <a:rPr lang="en-US" dirty="0" smtClean="0"/>
              <a:t>2019/2020 Plenary Venue RFP report</a:t>
            </a:r>
          </a:p>
        </p:txBody>
      </p:sp>
    </p:spTree>
    <p:extLst>
      <p:ext uri="{BB962C8B-B14F-4D97-AF65-F5344CB8AC3E}">
        <p14:creationId xmlns:p14="http://schemas.microsoft.com/office/powerpoint/2010/main" val="126974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268761"/>
            <a:ext cx="9144000" cy="5400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1. Social Event: Wednesday 6:30pm - 8:30pm</a:t>
            </a:r>
          </a:p>
          <a:p>
            <a:pPr marL="0" indent="0">
              <a:buNone/>
            </a:pPr>
            <a:r>
              <a:rPr lang="en-US" sz="3000" b="1" dirty="0" smtClean="0"/>
              <a:t>IEEE </a:t>
            </a:r>
            <a:r>
              <a:rPr lang="en-US" sz="3000" b="1" dirty="0"/>
              <a:t>Steinmetz Award </a:t>
            </a:r>
            <a:r>
              <a:rPr lang="en-US" sz="3000" b="1" dirty="0" smtClean="0"/>
              <a:t>Presentation &amp; </a:t>
            </a:r>
            <a:r>
              <a:rPr lang="en-US" sz="3000" b="1" dirty="0"/>
              <a:t>Reception</a:t>
            </a:r>
          </a:p>
          <a:p>
            <a:r>
              <a:rPr lang="en-US" sz="2800" dirty="0" smtClean="0"/>
              <a:t>“</a:t>
            </a:r>
            <a:r>
              <a:rPr lang="en-US" sz="2800" dirty="0"/>
              <a:t>Welcome to </a:t>
            </a:r>
            <a:r>
              <a:rPr lang="en-US" sz="2800" dirty="0" smtClean="0"/>
              <a:t>Vancouver” Reception </a:t>
            </a:r>
            <a:r>
              <a:rPr lang="en-US" sz="2800" dirty="0"/>
              <a:t>&amp; Cash Bar</a:t>
            </a:r>
          </a:p>
          <a:p>
            <a:r>
              <a:rPr lang="en-US" sz="2800" dirty="0" smtClean="0"/>
              <a:t>1 </a:t>
            </a:r>
            <a:r>
              <a:rPr lang="en-US" sz="2800" dirty="0"/>
              <a:t>Drink Ticket per person</a:t>
            </a:r>
          </a:p>
          <a:p>
            <a:r>
              <a:rPr lang="en-US" sz="2800" dirty="0" smtClean="0"/>
              <a:t>Guest </a:t>
            </a:r>
            <a:r>
              <a:rPr lang="en-US" sz="2800" dirty="0"/>
              <a:t>drink ticket is available upon entrance to the reception. 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sz="2800" dirty="0"/>
              <a:t>The cost of the social event is included in the Plenary Session registration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Award ceremony at 7pm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182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340769"/>
            <a:ext cx="8892480" cy="532859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4400" b="1" dirty="0"/>
              <a:t>2. Registration &amp; Information </a:t>
            </a:r>
            <a:r>
              <a:rPr lang="en-US" sz="4400" b="1" dirty="0" smtClean="0"/>
              <a:t>Desk Hours</a:t>
            </a:r>
            <a:endParaRPr lang="en-US" sz="4400" b="1" dirty="0"/>
          </a:p>
          <a:p>
            <a:pPr>
              <a:buNone/>
            </a:pPr>
            <a:r>
              <a:rPr lang="en-CA" sz="4400" b="1" dirty="0"/>
              <a:t>	</a:t>
            </a:r>
            <a:r>
              <a:rPr lang="en-CA" sz="4400" dirty="0"/>
              <a:t>Monday </a:t>
            </a:r>
            <a:r>
              <a:rPr lang="en-CA" sz="4400" dirty="0" smtClean="0"/>
              <a:t>– Thursday </a:t>
            </a:r>
            <a:r>
              <a:rPr lang="en-CA" sz="4400" dirty="0"/>
              <a:t>	7:30 AM - 5 PM</a:t>
            </a:r>
          </a:p>
          <a:p>
            <a:pPr>
              <a:buNone/>
            </a:pPr>
            <a:r>
              <a:rPr lang="en-US" sz="4400" dirty="0"/>
              <a:t>	Friday </a:t>
            </a:r>
            <a:r>
              <a:rPr lang="en-US" sz="4400" dirty="0" smtClean="0"/>
              <a:t>                       7:30 </a:t>
            </a:r>
            <a:r>
              <a:rPr lang="en-US" sz="4400" dirty="0"/>
              <a:t>AM – 1:30 PM</a:t>
            </a:r>
          </a:p>
          <a:p>
            <a:pPr>
              <a:buNone/>
            </a:pPr>
            <a:endParaRPr lang="en-CA" sz="4400" dirty="0"/>
          </a:p>
          <a:p>
            <a:pPr>
              <a:buNone/>
            </a:pPr>
            <a:r>
              <a:rPr lang="en-US" sz="4400" b="1" dirty="0"/>
              <a:t>3.	 After Hours </a:t>
            </a:r>
            <a:r>
              <a:rPr lang="en-US" sz="4400" b="1" dirty="0" smtClean="0"/>
              <a:t>Contact (including </a:t>
            </a:r>
            <a:r>
              <a:rPr lang="en-US" sz="4400" b="1" dirty="0"/>
              <a:t>evenings)</a:t>
            </a:r>
            <a:endParaRPr lang="en-CA" sz="4400" dirty="0"/>
          </a:p>
          <a:p>
            <a:pPr>
              <a:buNone/>
            </a:pPr>
            <a:r>
              <a:rPr lang="en-CA" sz="4400" dirty="0"/>
              <a:t>	Please </a:t>
            </a:r>
            <a:r>
              <a:rPr lang="en-CA" sz="4400" dirty="0" smtClean="0"/>
              <a:t>text Dawn at</a:t>
            </a:r>
            <a:r>
              <a:rPr lang="en-CA" sz="4400" dirty="0"/>
              <a:t>:</a:t>
            </a:r>
          </a:p>
          <a:p>
            <a:pPr>
              <a:buNone/>
            </a:pPr>
            <a:r>
              <a:rPr lang="en-CA" sz="4400" dirty="0"/>
              <a:t>	</a:t>
            </a:r>
            <a:r>
              <a:rPr lang="en-CA" sz="4400" dirty="0"/>
              <a:t> </a:t>
            </a:r>
            <a:r>
              <a:rPr lang="en-CA" sz="4400" dirty="0" smtClean="0"/>
              <a:t>+</a:t>
            </a:r>
            <a:r>
              <a:rPr lang="en-US" sz="4400" dirty="0" smtClean="0"/>
              <a:t>1 (408</a:t>
            </a:r>
            <a:r>
              <a:rPr lang="en-US" sz="4400" dirty="0"/>
              <a:t>) </a:t>
            </a:r>
            <a:r>
              <a:rPr lang="en-US" sz="4400" dirty="0"/>
              <a:t>594-1342 </a:t>
            </a:r>
            <a:r>
              <a:rPr lang="en-CA" sz="4400" dirty="0" smtClean="0"/>
              <a:t>and </a:t>
            </a:r>
            <a:r>
              <a:rPr lang="en-CA" sz="4400" dirty="0"/>
              <a:t>if no </a:t>
            </a:r>
            <a:r>
              <a:rPr lang="en-CA" sz="4400" dirty="0" smtClean="0"/>
              <a:t>reply, please </a:t>
            </a:r>
            <a:r>
              <a:rPr lang="en-CA" sz="4400" dirty="0"/>
              <a:t>call</a:t>
            </a:r>
            <a:r>
              <a:rPr lang="en-CA" sz="4400" dirty="0" smtClean="0"/>
              <a:t>!!</a:t>
            </a:r>
          </a:p>
          <a:p>
            <a:pPr>
              <a:buNone/>
            </a:pPr>
            <a:endParaRPr lang="en-CA" sz="4400" dirty="0" smtClean="0"/>
          </a:p>
          <a:p>
            <a:pPr>
              <a:buNone/>
            </a:pPr>
            <a:r>
              <a:rPr lang="en-US" sz="4400" b="1" dirty="0"/>
              <a:t>4. Meeting Space Requests or Issues</a:t>
            </a:r>
          </a:p>
          <a:p>
            <a:pPr>
              <a:buNone/>
            </a:pPr>
            <a:r>
              <a:rPr lang="en-CA" sz="4400" b="1" dirty="0"/>
              <a:t>	</a:t>
            </a:r>
            <a:r>
              <a:rPr lang="en-CA" sz="3800" b="1" dirty="0"/>
              <a:t>Contact </a:t>
            </a:r>
            <a:r>
              <a:rPr lang="en-US" sz="3800" b="1" dirty="0"/>
              <a:t>DAWN </a:t>
            </a:r>
            <a:r>
              <a:rPr lang="en-US" sz="3800" b="1" dirty="0"/>
              <a:t>SLYKHOUSE</a:t>
            </a:r>
          </a:p>
          <a:p>
            <a:pPr lvl="2"/>
            <a:r>
              <a:rPr lang="en-US" sz="3600" dirty="0"/>
              <a:t>Mobile #: 1 (408) 594-1342</a:t>
            </a:r>
          </a:p>
          <a:p>
            <a:pPr lvl="2"/>
            <a:r>
              <a:rPr lang="en-US" sz="3600" dirty="0"/>
              <a:t>Skype ID: </a:t>
            </a:r>
            <a:r>
              <a:rPr lang="en-US" sz="3600" dirty="0" err="1"/>
              <a:t>dslykhouse</a:t>
            </a:r>
            <a:endParaRPr lang="en-US" sz="3600" dirty="0"/>
          </a:p>
          <a:p>
            <a:pPr lvl="2"/>
            <a:r>
              <a:rPr lang="en-US" sz="3600" dirty="0"/>
              <a:t>Email: dawns@facetoface-events.com</a:t>
            </a:r>
            <a:endParaRPr lang="en-US" sz="12000" b="1" dirty="0"/>
          </a:p>
        </p:txBody>
      </p:sp>
    </p:spTree>
    <p:extLst>
      <p:ext uri="{BB962C8B-B14F-4D97-AF65-F5344CB8AC3E}">
        <p14:creationId xmlns:p14="http://schemas.microsoft.com/office/powerpoint/2010/main" val="375113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371600"/>
            <a:ext cx="8892480" cy="52437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5. AV Issues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sz="2800" dirty="0" smtClean="0"/>
              <a:t>Contact Dawn.</a:t>
            </a:r>
            <a:endParaRPr lang="en-US" sz="2800" dirty="0" smtClean="0"/>
          </a:p>
          <a:p>
            <a:pPr lvl="1"/>
            <a:r>
              <a:rPr lang="en-US" sz="2400" dirty="0" smtClean="0"/>
              <a:t>AV MANAGEMENT (SCREENS, MICROPHONES ETC) by </a:t>
            </a:r>
            <a:r>
              <a:rPr lang="en-US" sz="2400" dirty="0" err="1" smtClean="0"/>
              <a:t>Freeeman</a:t>
            </a:r>
            <a:r>
              <a:rPr lang="en-US" sz="2400" dirty="0" smtClean="0"/>
              <a:t> at HRV and PSAV at FHV.</a:t>
            </a:r>
          </a:p>
          <a:p>
            <a:pPr lvl="1"/>
            <a:r>
              <a:rPr lang="en-US" sz="2400" dirty="0" smtClean="0"/>
              <a:t>Please report any disruption of AV equipment such as screens, microphones etc., to FTF Events staff.</a:t>
            </a:r>
          </a:p>
          <a:p>
            <a:pPr>
              <a:buNone/>
            </a:pPr>
            <a:r>
              <a:rPr lang="en-US" b="1" dirty="0" smtClean="0"/>
              <a:t>6. Network Issues</a:t>
            </a:r>
          </a:p>
          <a:p>
            <a:pPr>
              <a:buNone/>
            </a:pPr>
            <a:r>
              <a:rPr lang="en-US" sz="2800" b="1" dirty="0" smtClean="0"/>
              <a:t>	</a:t>
            </a:r>
            <a:r>
              <a:rPr lang="en-US" sz="2800" dirty="0" smtClean="0"/>
              <a:t>Contact </a:t>
            </a:r>
            <a:r>
              <a:rPr lang="en-US" sz="2800" dirty="0" err="1" smtClean="0"/>
              <a:t>Verilan</a:t>
            </a:r>
            <a:r>
              <a:rPr lang="en-US" sz="2800" dirty="0" smtClean="0"/>
              <a:t> helpdesk </a:t>
            </a:r>
            <a:br>
              <a:rPr lang="en-US" sz="2800" dirty="0" smtClean="0"/>
            </a:br>
            <a:r>
              <a:rPr lang="en-US" sz="2800" dirty="0" smtClean="0"/>
              <a:t>(also send email to Jon -- jrosdahl@ieee.org).</a:t>
            </a:r>
          </a:p>
        </p:txBody>
      </p:sp>
    </p:spTree>
    <p:extLst>
      <p:ext uri="{BB962C8B-B14F-4D97-AF65-F5344CB8AC3E}">
        <p14:creationId xmlns:p14="http://schemas.microsoft.com/office/powerpoint/2010/main" val="428081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371600"/>
            <a:ext cx="9332980" cy="5181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7. Food &amp; Beverage Hours</a:t>
            </a:r>
          </a:p>
          <a:p>
            <a:pPr lvl="2"/>
            <a:r>
              <a:rPr lang="en-US" b="1" dirty="0" smtClean="0"/>
              <a:t>Registered </a:t>
            </a:r>
            <a:r>
              <a:rPr lang="en-US" b="1" dirty="0"/>
              <a:t>Attendees </a:t>
            </a:r>
            <a:r>
              <a:rPr lang="en-US" b="1" dirty="0" smtClean="0"/>
              <a:t>Only </a:t>
            </a:r>
          </a:p>
          <a:p>
            <a:pPr marL="914400" lvl="2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– Please Wear Badge at all times</a:t>
            </a:r>
            <a:endParaRPr lang="en-US" b="1" dirty="0"/>
          </a:p>
          <a:p>
            <a:pPr lvl="2"/>
            <a:r>
              <a:rPr lang="en-US" b="1" dirty="0"/>
              <a:t>HRV - Regency Foyer</a:t>
            </a:r>
          </a:p>
          <a:p>
            <a:pPr lvl="2"/>
            <a:r>
              <a:rPr lang="en-US" b="1" dirty="0"/>
              <a:t>FHV – British Columbia Foyer*</a:t>
            </a:r>
          </a:p>
          <a:p>
            <a:pPr lvl="3"/>
            <a:r>
              <a:rPr lang="en-US" b="1" dirty="0"/>
              <a:t>*</a:t>
            </a:r>
            <a:r>
              <a:rPr lang="en-US" dirty="0"/>
              <a:t>No food &amp; beverage at FHV </a:t>
            </a:r>
            <a:r>
              <a:rPr lang="en-US" dirty="0" smtClean="0"/>
              <a:t>on Friday.</a:t>
            </a:r>
          </a:p>
          <a:p>
            <a:pPr lvl="3"/>
            <a:endParaRPr lang="en-US" dirty="0"/>
          </a:p>
          <a:p>
            <a:pPr lvl="2"/>
            <a:r>
              <a:rPr lang="en-US" b="1" dirty="0"/>
              <a:t>Continental Breakfast</a:t>
            </a:r>
          </a:p>
          <a:p>
            <a:pPr lvl="3"/>
            <a:r>
              <a:rPr lang="en-US" sz="2400" dirty="0"/>
              <a:t>7:30am to 9am</a:t>
            </a:r>
          </a:p>
          <a:p>
            <a:pPr lvl="2"/>
            <a:r>
              <a:rPr lang="en-US" b="1" dirty="0"/>
              <a:t>Coffee/Tea Breaks</a:t>
            </a:r>
          </a:p>
          <a:p>
            <a:pPr lvl="3"/>
            <a:r>
              <a:rPr lang="en-US" sz="2400" dirty="0"/>
              <a:t>9am to 11am</a:t>
            </a:r>
          </a:p>
          <a:p>
            <a:pPr lvl="3"/>
            <a:r>
              <a:rPr lang="en-US" sz="2400" dirty="0"/>
              <a:t>2pm to 4pm (snacks at </a:t>
            </a:r>
            <a:r>
              <a:rPr lang="en-US" sz="2400" dirty="0" smtClean="0"/>
              <a:t>3pm)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10508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600202"/>
            <a:ext cx="88924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8. Hotel Outlets: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dirty="0" smtClean="0"/>
              <a:t>More </a:t>
            </a:r>
            <a:r>
              <a:rPr lang="en-US" dirty="0" smtClean="0"/>
              <a:t>info and options available at Meeting Information &amp; posted on meeting boards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9. </a:t>
            </a:r>
            <a:r>
              <a:rPr lang="en-US" b="1" dirty="0"/>
              <a:t>Updates to WG Voter List –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please </a:t>
            </a:r>
            <a:r>
              <a:rPr lang="en-US" b="1" dirty="0"/>
              <a:t>email updates to both Dawn and Lisa </a:t>
            </a:r>
          </a:p>
        </p:txBody>
      </p:sp>
    </p:spTree>
    <p:extLst>
      <p:ext uri="{BB962C8B-B14F-4D97-AF65-F5344CB8AC3E}">
        <p14:creationId xmlns:p14="http://schemas.microsoft.com/office/powerpoint/2010/main" val="338751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Century Gothic" pitchFamily="34" charset="0"/>
              </a:rPr>
              <a:t>IEEE 802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10591800" cy="4495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 smtClean="0"/>
              <a:t>10. </a:t>
            </a:r>
            <a:r>
              <a:rPr lang="en-US" b="1" dirty="0" smtClean="0"/>
              <a:t>OFFICES</a:t>
            </a:r>
            <a:r>
              <a:rPr lang="en-US" b="1" dirty="0" smtClean="0"/>
              <a:t>:</a:t>
            </a:r>
          </a:p>
          <a:p>
            <a:r>
              <a:rPr lang="en-US" b="1" dirty="0"/>
              <a:t>MEETING PLANNER </a:t>
            </a:r>
            <a:r>
              <a:rPr lang="en-US" b="1" dirty="0" smtClean="0"/>
              <a:t>OFFICE </a:t>
            </a:r>
            <a:r>
              <a:rPr lang="en-US" dirty="0" smtClean="0"/>
              <a:t>– Face to Face Events</a:t>
            </a:r>
            <a:endParaRPr lang="en-US" dirty="0"/>
          </a:p>
          <a:p>
            <a:pPr lvl="2"/>
            <a:r>
              <a:rPr lang="en-US" b="1" dirty="0"/>
              <a:t>HRV - Prince of Wales</a:t>
            </a:r>
          </a:p>
          <a:p>
            <a:pPr lvl="2"/>
            <a:r>
              <a:rPr lang="en-US" b="1" dirty="0"/>
              <a:t>FHV – </a:t>
            </a:r>
            <a:r>
              <a:rPr lang="en-US" b="1" dirty="0" err="1"/>
              <a:t>Burrard</a:t>
            </a:r>
            <a:r>
              <a:rPr lang="en-US" b="1" dirty="0"/>
              <a:t> </a:t>
            </a:r>
            <a:r>
              <a:rPr lang="en-US" b="1" dirty="0" smtClean="0"/>
              <a:t>Room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NOC </a:t>
            </a:r>
            <a:r>
              <a:rPr lang="en-US" b="1" dirty="0"/>
              <a:t>(</a:t>
            </a:r>
            <a:r>
              <a:rPr lang="en-US" b="1" dirty="0" err="1" smtClean="0"/>
              <a:t>Verilan</a:t>
            </a:r>
            <a:r>
              <a:rPr lang="en-US" b="1" dirty="0" smtClean="0"/>
              <a:t>) </a:t>
            </a:r>
            <a:r>
              <a:rPr lang="en-US" b="1" dirty="0"/>
              <a:t>– </a:t>
            </a:r>
          </a:p>
          <a:p>
            <a:pPr lvl="2"/>
            <a:r>
              <a:rPr lang="en-US" b="1" dirty="0"/>
              <a:t>HRV - Prince of Wales</a:t>
            </a:r>
          </a:p>
          <a:p>
            <a:pPr lvl="2"/>
            <a:r>
              <a:rPr lang="en-US" b="1" dirty="0"/>
              <a:t>FHV – Lions Room</a:t>
            </a:r>
          </a:p>
          <a:p>
            <a:pPr lvl="1"/>
            <a:endParaRPr lang="en-US" b="1" dirty="0"/>
          </a:p>
          <a:p>
            <a:r>
              <a:rPr lang="en-US" b="1" dirty="0"/>
              <a:t>WG CHAIR WORKING OFFICE</a:t>
            </a:r>
          </a:p>
          <a:p>
            <a:pPr lvl="2"/>
            <a:r>
              <a:rPr lang="en-US" b="1" dirty="0"/>
              <a:t>HRV - Windsor </a:t>
            </a:r>
            <a:r>
              <a:rPr lang="en-US" dirty="0"/>
              <a:t>Sunday – Friday</a:t>
            </a:r>
          </a:p>
          <a:p>
            <a:pPr lvl="2"/>
            <a:r>
              <a:rPr lang="en-US" dirty="0"/>
              <a:t>Contact </a:t>
            </a:r>
            <a:r>
              <a:rPr lang="en-US" dirty="0" smtClean="0"/>
              <a:t>Lisa if </a:t>
            </a:r>
            <a:r>
              <a:rPr lang="en-US" dirty="0"/>
              <a:t>you require </a:t>
            </a:r>
            <a:r>
              <a:rPr lang="en-US" dirty="0" smtClean="0"/>
              <a:t>access before </a:t>
            </a:r>
            <a:r>
              <a:rPr lang="en-US" dirty="0"/>
              <a:t>7am or after 8pm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b="1" dirty="0"/>
              <a:t>EXECUTIVE </a:t>
            </a:r>
            <a:r>
              <a:rPr lang="en-US" b="1" dirty="0" smtClean="0"/>
              <a:t>SUBCOMITTEES MEETING ROOM </a:t>
            </a:r>
            <a:r>
              <a:rPr lang="en-US" dirty="0" smtClean="0"/>
              <a:t>- </a:t>
            </a:r>
            <a:r>
              <a:rPr lang="en-US" b="1" dirty="0" smtClean="0"/>
              <a:t>Oxford</a:t>
            </a:r>
            <a:endParaRPr lang="en-US" b="1" dirty="0"/>
          </a:p>
          <a:p>
            <a:pPr lvl="2"/>
            <a:r>
              <a:rPr lang="en-US" dirty="0"/>
              <a:t>Executive Sub Committee </a:t>
            </a:r>
            <a:r>
              <a:rPr lang="en-US" dirty="0" smtClean="0"/>
              <a:t>Meeting Schedule with Paul </a:t>
            </a:r>
            <a:r>
              <a:rPr lang="en-US" dirty="0" err="1" smtClean="0"/>
              <a:t>Nikolich</a:t>
            </a:r>
            <a:r>
              <a:rPr lang="en-US" dirty="0" smtClean="0"/>
              <a:t>.</a:t>
            </a:r>
            <a:endParaRPr lang="en-US" b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543800" y="5715000"/>
            <a:ext cx="3886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14350" indent="-514350"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7200" b="1" dirty="0" smtClean="0">
                <a:latin typeface="Freestyle Script" pitchFamily="66" charset="0"/>
              </a:rPr>
              <a:t>Thank </a:t>
            </a:r>
            <a:r>
              <a:rPr lang="en-US" sz="7200" b="1" dirty="0">
                <a:latin typeface="Freestyle Script" pitchFamily="66" charset="0"/>
              </a:rPr>
              <a:t>you! </a:t>
            </a:r>
            <a:endParaRPr lang="en-US" sz="7200" dirty="0">
              <a:latin typeface="Freestyle Script" pitchFamily="66" charset="0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US" sz="3200" dirty="0">
              <a:latin typeface="+mn-lt"/>
              <a:ea typeface="+mn-ea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US" sz="3200" b="1" dirty="0">
              <a:latin typeface="+mn-lt"/>
              <a:ea typeface="+mn-ea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CA" sz="3200" u="sng" dirty="0">
              <a:latin typeface="+mn-lt"/>
              <a:ea typeface="+mn-ea"/>
              <a:hlinkClick r:id="rId3"/>
            </a:endParaRPr>
          </a:p>
          <a:p>
            <a:pPr marL="342900" indent="-34290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CA" sz="3200" dirty="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4836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6068</TotalTime>
  <Words>1559</Words>
  <Application>Microsoft Office PowerPoint</Application>
  <PresentationFormat>Widescreen</PresentationFormat>
  <Paragraphs>405</Paragraphs>
  <Slides>27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 Unicode MS</vt:lpstr>
      <vt:lpstr>MS PGothic</vt:lpstr>
      <vt:lpstr>Arial</vt:lpstr>
      <vt:lpstr>Calibri</vt:lpstr>
      <vt:lpstr>Century Gothic</vt:lpstr>
      <vt:lpstr>Freestyle Script</vt:lpstr>
      <vt:lpstr>Times New Roman</vt:lpstr>
      <vt:lpstr>Title slide</vt:lpstr>
      <vt:lpstr>Executive Secretary Agenda Items  March 2017 Plenary</vt:lpstr>
      <vt:lpstr>802 Exec Sec Agenda Items</vt:lpstr>
      <vt:lpstr>5.142 Current and Future Venue Report</vt:lpstr>
      <vt:lpstr>IEEE 802 Top 10</vt:lpstr>
      <vt:lpstr>IEEE 802 Top 10</vt:lpstr>
      <vt:lpstr>IEEE 802 Top 10</vt:lpstr>
      <vt:lpstr>IEEE 802 Top 10</vt:lpstr>
      <vt:lpstr>IEEE 802 Top 10</vt:lpstr>
      <vt:lpstr>IEEE 802 Top 10</vt:lpstr>
      <vt:lpstr>Network and Wired Cafe </vt:lpstr>
      <vt:lpstr>2017 Future Venues</vt:lpstr>
      <vt:lpstr>2018 November – Suzhou, China </vt:lpstr>
      <vt:lpstr>2019/2020 Future Venue RFP Report</vt:lpstr>
      <vt:lpstr>2019 March Responses</vt:lpstr>
      <vt:lpstr>2019 March Response – Option 1</vt:lpstr>
      <vt:lpstr>2019 March Response – Option 2</vt:lpstr>
      <vt:lpstr>2019 March Response – Option 3</vt:lpstr>
      <vt:lpstr>2020 March Responses</vt:lpstr>
      <vt:lpstr>2020 July Responses</vt:lpstr>
      <vt:lpstr>2020 November Responses</vt:lpstr>
      <vt:lpstr>Thursday AdHoc Meetings</vt:lpstr>
      <vt:lpstr>Friday Closing EC Plenary</vt:lpstr>
      <vt:lpstr>Future Venue Insight</vt:lpstr>
      <vt:lpstr>802 Plenary July 2017</vt:lpstr>
      <vt:lpstr> *F8.045 Executive Secretary report LMSC 802 – P&amp;P list of major duties:</vt:lpstr>
      <vt:lpstr>*F8.06 – Announcement of 802 EC Interim Telecon (Tuesday 6 June 2017, 1-3pm ET)</vt:lpstr>
      <vt:lpstr>*F8.07 – Call for Tutorials for July 2017 Plenary</vt:lpstr>
    </vt:vector>
  </TitlesOfParts>
  <Company>CSR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Agenda Items March 2017 Plenary</dc:title>
  <dc:subject>IEEE 802 March Plenary 2017</dc:subject>
  <dc:creator>Jon Rosdahl</dc:creator>
  <dc:description>Jon Rosdahl (Qualcomm)</dc:description>
  <cp:lastModifiedBy>Jon Rosdahl</cp:lastModifiedBy>
  <cp:revision>102</cp:revision>
  <dcterms:created xsi:type="dcterms:W3CDTF">2015-11-09T04:21:45Z</dcterms:created>
  <dcterms:modified xsi:type="dcterms:W3CDTF">2017-03-13T07:24:25Z</dcterms:modified>
</cp:coreProperties>
</file>