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4"/>
  </p:notesMasterIdLst>
  <p:handoutMasterIdLst>
    <p:handoutMasterId r:id="rId25"/>
  </p:handoutMasterIdLst>
  <p:sldIdLst>
    <p:sldId id="278" r:id="rId2"/>
    <p:sldId id="344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65" r:id="rId13"/>
    <p:sldId id="349" r:id="rId14"/>
    <p:sldId id="352" r:id="rId15"/>
    <p:sldId id="354" r:id="rId16"/>
    <p:sldId id="381" r:id="rId17"/>
    <p:sldId id="355" r:id="rId18"/>
    <p:sldId id="379" r:id="rId19"/>
    <p:sldId id="380" r:id="rId20"/>
    <p:sldId id="357" r:id="rId21"/>
    <p:sldId id="358" r:id="rId22"/>
    <p:sldId id="359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  <a:srgbClr val="0066FF"/>
    <a:srgbClr val="33CCFF"/>
    <a:srgbClr val="99FF99"/>
    <a:srgbClr val="FFFF00"/>
    <a:srgbClr val="FFCC00"/>
    <a:srgbClr val="DDDDDD"/>
    <a:srgbClr val="2FB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0" autoAdjust="0"/>
    <p:restoredTop sz="93818" autoAdjust="0"/>
  </p:normalViewPr>
  <p:slideViewPr>
    <p:cSldViewPr>
      <p:cViewPr varScale="1">
        <p:scale>
          <a:sx n="53" d="100"/>
          <a:sy n="53" d="100"/>
        </p:scale>
        <p:origin x="114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1" d="100"/>
          <a:sy n="61" d="100"/>
        </p:scale>
        <p:origin x="17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F71A4CD-0D87-4A45-B658-1EB64FE0D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1370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85DBE2-7BE2-4311-BFEF-2C4DE6568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2531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802world.org/plenary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ieee802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1C200997-BC96-452E-9D07-4FA388D50BB0}" type="slidenum">
              <a:rPr lang="en-US" altLang="en-US" sz="1200"/>
              <a:pPr/>
              <a:t>1</a:t>
            </a:fld>
            <a:endParaRPr lang="en-US" altLang="en-US" sz="12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 November 2016 Plenary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771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85DBE2-7BE2-4311-BFEF-2C4DE65685A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787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5763" y="701675"/>
            <a:ext cx="61610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All official tutorial request forms must be submitted no later than 45 days in advance of the Plenary Session.  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Approved Tutorial Requests will be assigned a time slot based on the order in which they were received. The Final Tutorial Schedule will be posted at </a:t>
            </a:r>
            <a:r>
              <a:rPr lang="en-US" sz="1200" u="sng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3"/>
              </a:rPr>
              <a:t>http://802world.org/plenary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and </a:t>
            </a:r>
            <a:r>
              <a:rPr lang="en-US" sz="1200" u="sng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  <a:hlinkClick r:id="rId4"/>
              </a:rPr>
              <a:t>http://ieee802.org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no less than 14 days in advance of the Plenary Session.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 EC-15/0056r2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IEEE 802 November 2016 Plenary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7A478400-C302-40FF-A836-EC3AD3B263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4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1" y="6597650"/>
            <a:ext cx="12172949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34" y="3175"/>
            <a:ext cx="12181417" cy="260350"/>
          </a:xfrm>
          <a:prstGeom prst="rect">
            <a:avLst/>
          </a:prstGeom>
          <a:solidFill>
            <a:srgbClr val="2FAD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10851" y="6589714"/>
            <a:ext cx="153458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Page </a:t>
            </a:r>
            <a:fld id="{D270FFEB-A996-435C-AE88-AB0EB3CE66AF}" type="slidenum">
              <a:rPr 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1089218" y="5876926"/>
            <a:ext cx="1058333" cy="709613"/>
            <a:chOff x="3288" y="3482"/>
            <a:chExt cx="500" cy="447"/>
          </a:xfrm>
        </p:grpSpPr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97" y="3482"/>
              <a:ext cx="367" cy="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b="1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3307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07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6" name="Text Box 8"/>
          <p:cNvSpPr txBox="1">
            <a:spLocks noChangeArrowheads="1"/>
          </p:cNvSpPr>
          <p:nvPr userDrawn="1"/>
        </p:nvSpPr>
        <p:spPr bwMode="auto">
          <a:xfrm>
            <a:off x="0" y="6589714"/>
            <a:ext cx="64472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Report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 userDrawn="1"/>
        </p:nvSpPr>
        <p:spPr bwMode="auto">
          <a:xfrm>
            <a:off x="0" y="6591723"/>
            <a:ext cx="1219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IEEE 802 </a:t>
            </a:r>
            <a:r>
              <a:rPr lang="en-US" sz="1200" dirty="0" smtClean="0">
                <a:solidFill>
                  <a:schemeClr val="bg1"/>
                </a:solidFill>
              </a:rPr>
              <a:t>November 2016 Plenary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3601" y="17305"/>
            <a:ext cx="217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doc:802</a:t>
            </a:r>
            <a:r>
              <a:rPr lang="en-US" sz="1000" b="1" baseline="0" dirty="0" smtClean="0">
                <a:solidFill>
                  <a:schemeClr val="bg1"/>
                </a:solidFill>
              </a:rPr>
              <a:t> EC-16/0177r0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975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93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71467" y="404814"/>
            <a:ext cx="2810933" cy="5462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4434" y="404814"/>
            <a:ext cx="8233833" cy="5462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0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238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3" y="13414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22433" y="13414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6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1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19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3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713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0" y="6604000"/>
            <a:ext cx="12185651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B1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4234" y="3175"/>
            <a:ext cx="12181417" cy="260350"/>
          </a:xfrm>
          <a:prstGeom prst="rect">
            <a:avLst/>
          </a:prstGeom>
          <a:solidFill>
            <a:srgbClr val="2FB1DF"/>
          </a:solidFill>
          <a:ln w="9525">
            <a:solidFill>
              <a:srgbClr val="2FADD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>
              <a:defRPr/>
            </a:pPr>
            <a:endParaRPr lang="en-US" sz="2400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04813"/>
            <a:ext cx="10972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3" y="13414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527051" y="1268413"/>
            <a:ext cx="11137900" cy="0"/>
          </a:xfrm>
          <a:prstGeom prst="line">
            <a:avLst/>
          </a:prstGeom>
          <a:noFill/>
          <a:ln w="9525">
            <a:solidFill>
              <a:srgbClr val="2FADD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2400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10610851" y="6589714"/>
            <a:ext cx="153458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Page </a:t>
            </a:r>
            <a:fld id="{D3216283-4E45-4288-8E07-8B1A41FF8132}" type="slidenum">
              <a:rPr lang="en-US" sz="1200">
                <a:solidFill>
                  <a:schemeClr val="bg1"/>
                </a:solidFill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0" y="6589714"/>
            <a:ext cx="64472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Report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0" y="6591723"/>
            <a:ext cx="1219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bg1"/>
                </a:solidFill>
              </a:rPr>
              <a:t>IEEE 802 </a:t>
            </a:r>
            <a:r>
              <a:rPr lang="en-US" sz="1200" dirty="0" smtClean="0">
                <a:solidFill>
                  <a:schemeClr val="bg1"/>
                </a:solidFill>
              </a:rPr>
              <a:t>November 2016 Plenary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34" name="Group 20"/>
          <p:cNvGrpSpPr>
            <a:grpSpLocks/>
          </p:cNvGrpSpPr>
          <p:nvPr/>
        </p:nvGrpSpPr>
        <p:grpSpPr bwMode="auto">
          <a:xfrm>
            <a:off x="11089218" y="5876926"/>
            <a:ext cx="1058333" cy="709613"/>
            <a:chOff x="3288" y="3482"/>
            <a:chExt cx="500" cy="447"/>
          </a:xfrm>
        </p:grpSpPr>
        <p:sp>
          <p:nvSpPr>
            <p:cNvPr id="329746" name="Rectangle 18"/>
            <p:cNvSpPr>
              <a:spLocks noChangeArrowheads="1"/>
            </p:cNvSpPr>
            <p:nvPr/>
          </p:nvSpPr>
          <p:spPr bwMode="auto">
            <a:xfrm>
              <a:off x="3288" y="3521"/>
              <a:ext cx="454" cy="363"/>
            </a:xfrm>
            <a:prstGeom prst="rect">
              <a:avLst/>
            </a:prstGeom>
            <a:solidFill>
              <a:srgbClr val="2FB1D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9743" name="Text Box 15"/>
            <p:cNvSpPr txBox="1">
              <a:spLocks noChangeArrowheads="1"/>
            </p:cNvSpPr>
            <p:nvPr/>
          </p:nvSpPr>
          <p:spPr bwMode="auto">
            <a:xfrm>
              <a:off x="3297" y="3482"/>
              <a:ext cx="367" cy="28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300" b="1">
                  <a:solidFill>
                    <a:schemeClr val="bg1"/>
                  </a:solidFill>
                </a:rPr>
                <a:t>EEE</a:t>
              </a:r>
            </a:p>
          </p:txBody>
        </p:sp>
        <p:sp>
          <p:nvSpPr>
            <p:cNvPr id="329745" name="Line 17"/>
            <p:cNvSpPr>
              <a:spLocks noChangeShapeType="1"/>
            </p:cNvSpPr>
            <p:nvPr/>
          </p:nvSpPr>
          <p:spPr bwMode="auto">
            <a:xfrm>
              <a:off x="3331" y="3542"/>
              <a:ext cx="0" cy="31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sz="2400"/>
            </a:p>
          </p:txBody>
        </p:sp>
        <p:sp>
          <p:nvSpPr>
            <p:cNvPr id="329747" name="Text Box 19"/>
            <p:cNvSpPr txBox="1">
              <a:spLocks noChangeArrowheads="1"/>
            </p:cNvSpPr>
            <p:nvPr/>
          </p:nvSpPr>
          <p:spPr bwMode="auto">
            <a:xfrm>
              <a:off x="3303" y="3641"/>
              <a:ext cx="48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>
                <a:defRPr/>
              </a:pPr>
              <a:r>
                <a:rPr lang="en-US" sz="2400" b="1">
                  <a:solidFill>
                    <a:schemeClr val="bg1"/>
                  </a:solidFill>
                </a:rPr>
                <a:t>802</a:t>
              </a:r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9753601" y="17305"/>
            <a:ext cx="217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doc:802</a:t>
            </a:r>
            <a:r>
              <a:rPr lang="en-US" sz="1000" b="1" baseline="0" dirty="0" smtClean="0">
                <a:solidFill>
                  <a:schemeClr val="bg1"/>
                </a:solidFill>
              </a:rPr>
              <a:t> EC-16/0177r2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802_tutorials/802_Tutorial_Request_Form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nicallyfunny.com/" TargetMode="External"/><Relationship Id="rId2" Type="http://schemas.openxmlformats.org/officeDocument/2006/relationships/hyperlink" Target="mailto:darcel@facetoface-events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callyfunny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Executive Secretary Agenda Items November 2016 Plenary</a:t>
            </a:r>
            <a:endParaRPr lang="en-US" altLang="en-US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Jon Rosdahl</a:t>
            </a:r>
            <a:br>
              <a:rPr lang="en-US" altLang="en-US" dirty="0" smtClean="0"/>
            </a:br>
            <a:r>
              <a:rPr lang="en-US" altLang="en-US" dirty="0" smtClean="0"/>
              <a:t>IEEE 802 Executive Secretary</a:t>
            </a:r>
            <a:br>
              <a:rPr lang="en-US" altLang="en-US" dirty="0" smtClean="0"/>
            </a:br>
            <a:r>
              <a:rPr lang="en-US" altLang="en-US" dirty="0" smtClean="0"/>
              <a:t>jrosdahl@ieee.org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uth Chris Happy Hour Speci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7732" y="-387424"/>
            <a:ext cx="5598119" cy="7245424"/>
          </a:xfrm>
        </p:spPr>
      </p:pic>
    </p:spTree>
    <p:extLst>
      <p:ext uri="{BB962C8B-B14F-4D97-AF65-F5344CB8AC3E}">
        <p14:creationId xmlns:p14="http://schemas.microsoft.com/office/powerpoint/2010/main" val="21393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1430778"/>
            <a:ext cx="9144000" cy="19982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9. OFFICES:</a:t>
            </a:r>
          </a:p>
          <a:p>
            <a:pPr marL="914400" lvl="1" indent="-514350">
              <a:buAutoNum type="alphaLcParenR"/>
            </a:pPr>
            <a:r>
              <a:rPr lang="en-US" b="1" dirty="0" smtClean="0"/>
              <a:t>EVENT (FTF) - Crockett C  (ext. 6115) </a:t>
            </a:r>
          </a:p>
          <a:p>
            <a:pPr marL="914400" lvl="1" indent="-514350">
              <a:buAutoNum type="alphaLcParenR"/>
            </a:pPr>
            <a:r>
              <a:rPr lang="en-US" b="1" dirty="0" smtClean="0"/>
              <a:t>NOC (</a:t>
            </a:r>
            <a:r>
              <a:rPr lang="en-US" b="1" dirty="0" err="1" smtClean="0"/>
              <a:t>VeriLAN</a:t>
            </a:r>
            <a:r>
              <a:rPr lang="en-US" b="1" dirty="0" smtClean="0"/>
              <a:t>) - Crockett 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1" y="3429000"/>
            <a:ext cx="9143999" cy="28083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AutoNum type="arabicPeriod" startAt="10"/>
              <a:defRPr/>
            </a:pPr>
            <a:r>
              <a:rPr lang="en-US" sz="3200" b="1" dirty="0"/>
              <a:t>Updates to WG Voter List – please email updates to both Dawn and Darcel </a:t>
            </a:r>
          </a:p>
          <a:p>
            <a:pPr marL="514350" indent="-51435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</a:endParaRPr>
          </a:p>
          <a:p>
            <a:pPr marL="514350" indent="-514350" algn="ctr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7200" b="1" dirty="0">
                <a:latin typeface="Freestyle Script" pitchFamily="66" charset="0"/>
              </a:rPr>
              <a:t>Thank you! </a:t>
            </a:r>
            <a:endParaRPr lang="en-US" sz="7200" dirty="0">
              <a:latin typeface="Freestyle Script" pitchFamily="66" charset="0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CA" sz="3200" u="sng" dirty="0">
              <a:latin typeface="+mn-lt"/>
              <a:ea typeface="+mn-ea"/>
              <a:hlinkClick r:id="rId2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endParaRPr lang="en-CA" sz="3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483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Network and Wired Cafe 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WIRED CAFÉ</a:t>
            </a:r>
            <a:endParaRPr lang="en-US" sz="2400" dirty="0"/>
          </a:p>
          <a:p>
            <a:r>
              <a:rPr lang="en-US" sz="2400" dirty="0"/>
              <a:t>A wired café is situated in the Texas Ballroom Foyer. Please report any disruption of service in the café to </a:t>
            </a:r>
            <a:r>
              <a:rPr lang="en-US" sz="2400" dirty="0" err="1"/>
              <a:t>VeriLAN</a:t>
            </a:r>
            <a:r>
              <a:rPr lang="en-US" sz="2400" dirty="0"/>
              <a:t> staff.</a:t>
            </a:r>
          </a:p>
          <a:p>
            <a:endParaRPr lang="en-US" sz="2400" dirty="0"/>
          </a:p>
          <a:p>
            <a:r>
              <a:rPr lang="en-US" sz="2400" b="1" dirty="0"/>
              <a:t>NETWORK HELP DESK</a:t>
            </a:r>
            <a:endParaRPr lang="en-US" sz="2400" dirty="0"/>
          </a:p>
          <a:p>
            <a:r>
              <a:rPr lang="en-US" sz="2400" dirty="0"/>
              <a:t>For attendees experiencing difficulties accessing the meeting network a Help Desk will be located in Texas Ballroom Foyer.</a:t>
            </a:r>
          </a:p>
        </p:txBody>
      </p:sp>
    </p:spTree>
    <p:extLst>
      <p:ext uri="{BB962C8B-B14F-4D97-AF65-F5344CB8AC3E}">
        <p14:creationId xmlns:p14="http://schemas.microsoft.com/office/powerpoint/2010/main" val="9750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826" y="404813"/>
            <a:ext cx="8512175" cy="792162"/>
          </a:xfrm>
        </p:spPr>
        <p:txBody>
          <a:bodyPr/>
          <a:lstStyle/>
          <a:p>
            <a:r>
              <a:rPr lang="en-US" dirty="0"/>
              <a:t>5.142 Current and Future Venue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341438"/>
            <a:ext cx="8229600" cy="4983162"/>
          </a:xfrm>
        </p:spPr>
        <p:txBody>
          <a:bodyPr/>
          <a:lstStyle/>
          <a:p>
            <a:r>
              <a:rPr lang="en-US" dirty="0" smtClean="0"/>
              <a:t>2017 – Vancouver, BC Canada</a:t>
            </a:r>
          </a:p>
          <a:p>
            <a:pPr lvl="1"/>
            <a:r>
              <a:rPr lang="en-US" dirty="0" smtClean="0"/>
              <a:t>Hyatt Regency and Fairmont Hotel</a:t>
            </a:r>
          </a:p>
          <a:p>
            <a:r>
              <a:rPr lang="en-US" dirty="0" smtClean="0"/>
              <a:t>2018 – Asia Venue</a:t>
            </a:r>
          </a:p>
          <a:p>
            <a:pPr lvl="1"/>
            <a:r>
              <a:rPr lang="en-US" dirty="0" smtClean="0"/>
              <a:t>Bob </a:t>
            </a:r>
            <a:r>
              <a:rPr lang="en-US" dirty="0" err="1" smtClean="0"/>
              <a:t>Heile</a:t>
            </a:r>
            <a:r>
              <a:rPr lang="en-US" dirty="0" smtClean="0"/>
              <a:t> is assigned to help</a:t>
            </a:r>
          </a:p>
          <a:p>
            <a:pPr lvl="1"/>
            <a:r>
              <a:rPr lang="en-US" dirty="0" smtClean="0"/>
              <a:t>Report from Bob </a:t>
            </a:r>
          </a:p>
        </p:txBody>
      </p:sp>
    </p:spTree>
    <p:extLst>
      <p:ext uri="{BB962C8B-B14F-4D97-AF65-F5344CB8AC3E}">
        <p14:creationId xmlns:p14="http://schemas.microsoft.com/office/powerpoint/2010/main" val="109031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13757" y="457199"/>
            <a:ext cx="8000999" cy="762001"/>
          </a:xfrm>
        </p:spPr>
        <p:txBody>
          <a:bodyPr/>
          <a:lstStyle/>
          <a:p>
            <a:r>
              <a:rPr lang="en-US" sz="3600" dirty="0"/>
              <a:t>Friday Closing EC Plenary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32656" y="1676400"/>
            <a:ext cx="10363200" cy="3886200"/>
          </a:xfrm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4.02: MI </a:t>
            </a:r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Future Venues </a:t>
            </a:r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– November 2018 Venue motion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4.03: MI Motion Network Services RFP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8.044 </a:t>
            </a:r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II Executive Secretary Report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8.06 </a:t>
            </a:r>
            <a:r>
              <a:rPr lang="en-US" sz="2800" dirty="0"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II </a:t>
            </a:r>
            <a:r>
              <a:rPr lang="en-US" sz="2800" dirty="0"/>
              <a:t>Announcement of 802 EC Interim </a:t>
            </a:r>
            <a:r>
              <a:rPr lang="en-US" sz="2800" dirty="0" err="1"/>
              <a:t>Telecon</a:t>
            </a:r>
            <a:r>
              <a:rPr lang="en-US" sz="2800" dirty="0"/>
              <a:t> </a:t>
            </a:r>
            <a:endParaRPr lang="en-US" sz="2800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/>
              <a:t>	(Tuesday 7 Feb 2017 </a:t>
            </a:r>
            <a:r>
              <a:rPr lang="en-US" sz="2800" dirty="0"/>
              <a:t>1300-1500 </a:t>
            </a:r>
            <a:r>
              <a:rPr lang="en-US" sz="2800" dirty="0" smtClean="0"/>
              <a:t>ET)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 smtClean="0"/>
              <a:t>8.07  </a:t>
            </a:r>
            <a:r>
              <a:rPr lang="en-US" sz="2800" dirty="0"/>
              <a:t>II Call for Tutorials for </a:t>
            </a:r>
            <a:r>
              <a:rPr lang="en-US" sz="2800" dirty="0" smtClean="0"/>
              <a:t>March 2016 Plenary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dirty="0"/>
              <a:t>	</a:t>
            </a:r>
            <a:r>
              <a:rPr lang="en-US" sz="2800" dirty="0" smtClean="0"/>
              <a:t>(</a:t>
            </a:r>
            <a:r>
              <a:rPr lang="en-US" sz="2800" dirty="0"/>
              <a:t>Monday </a:t>
            </a:r>
            <a:r>
              <a:rPr lang="en-US" sz="2800" dirty="0" smtClean="0"/>
              <a:t>March 13, 2016– Deadline – 27 January 2017)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02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4814"/>
            <a:ext cx="8229600" cy="738187"/>
          </a:xfrm>
        </p:spPr>
        <p:txBody>
          <a:bodyPr/>
          <a:lstStyle/>
          <a:p>
            <a:r>
              <a:rPr lang="en-US" b="1" dirty="0"/>
              <a:t>Future Venue Insight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371600"/>
            <a:ext cx="9677400" cy="5029199"/>
          </a:xfrm>
        </p:spPr>
        <p:txBody>
          <a:bodyPr/>
          <a:lstStyle/>
          <a:p>
            <a:r>
              <a:rPr lang="en-US" sz="2400" dirty="0"/>
              <a:t>Future 802 Plenary Sessions:</a:t>
            </a:r>
          </a:p>
          <a:p>
            <a:pPr lvl="1"/>
            <a:r>
              <a:rPr lang="en-US" sz="2400" dirty="0"/>
              <a:t>March 2017   Hyatt Regency/Fairmont – Vancouver</a:t>
            </a:r>
          </a:p>
          <a:p>
            <a:pPr lvl="1"/>
            <a:r>
              <a:rPr lang="en-US" sz="2400" dirty="0"/>
              <a:t>July 2017       </a:t>
            </a:r>
            <a:r>
              <a:rPr lang="en-US" sz="2400" dirty="0" err="1"/>
              <a:t>Estrel</a:t>
            </a:r>
            <a:r>
              <a:rPr lang="en-US" sz="2400" dirty="0"/>
              <a:t> Hotel – Berlin</a:t>
            </a:r>
          </a:p>
          <a:p>
            <a:pPr lvl="1"/>
            <a:r>
              <a:rPr lang="en-US" sz="2400" dirty="0"/>
              <a:t>Nov 2017       Caribe Hotel and Convention Center - Orlando</a:t>
            </a:r>
          </a:p>
          <a:p>
            <a:pPr lvl="1"/>
            <a:r>
              <a:rPr lang="en-US" sz="2400" dirty="0"/>
              <a:t>March 2018   Hyatt Regency O’Hare – Rosemont, IL</a:t>
            </a:r>
          </a:p>
          <a:p>
            <a:pPr lvl="1"/>
            <a:r>
              <a:rPr lang="en-US" sz="2400" dirty="0"/>
              <a:t>July 2018       Manchester Grand Hyatt – San Diego</a:t>
            </a:r>
          </a:p>
          <a:p>
            <a:pPr lvl="1"/>
            <a:r>
              <a:rPr lang="en-US" sz="2400" dirty="0"/>
              <a:t>Nov 2018       Suzhou, China -  TBC</a:t>
            </a:r>
          </a:p>
          <a:p>
            <a:pPr lvl="1"/>
            <a:endParaRPr lang="en-US" sz="2400" dirty="0"/>
          </a:p>
          <a:p>
            <a:r>
              <a:rPr lang="en-US" sz="2800" dirty="0"/>
              <a:t>Contract Status doc 802 EC-16/66r0:</a:t>
            </a:r>
          </a:p>
          <a:p>
            <a:r>
              <a:rPr lang="en-US" sz="1400" dirty="0"/>
              <a:t>https://mentor.ieee.org/802-ec/dcn/16/ec-16-0066-00-00EC-802-plenary-future-venue-contract-status.xlsx</a:t>
            </a:r>
          </a:p>
          <a:p>
            <a:pPr marL="1371600" lvl="3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5477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Motion to approve Venue Nov 2018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Approve </a:t>
            </a:r>
            <a:r>
              <a:rPr lang="en-US" dirty="0" smtClean="0"/>
              <a:t>the Suzhou </a:t>
            </a:r>
            <a:r>
              <a:rPr lang="en-US" dirty="0"/>
              <a:t>Convention </a:t>
            </a:r>
            <a:r>
              <a:rPr lang="en-US" dirty="0" smtClean="0"/>
              <a:t>Center, Suzhou, China, </a:t>
            </a:r>
            <a:r>
              <a:rPr lang="en-US" dirty="0"/>
              <a:t>as the site for the IEEE 802 Plenary Session </a:t>
            </a:r>
            <a:r>
              <a:rPr lang="en-US" dirty="0" smtClean="0"/>
              <a:t>Nov 11-16, 2018.</a:t>
            </a:r>
            <a:endParaRPr lang="en-US" dirty="0"/>
          </a:p>
          <a:p>
            <a:endParaRPr lang="en-US" dirty="0"/>
          </a:p>
          <a:p>
            <a:r>
              <a:rPr lang="en-US" dirty="0"/>
              <a:t>Moved: Jon Rosdahl     </a:t>
            </a:r>
            <a:endParaRPr lang="en-US" dirty="0" smtClean="0"/>
          </a:p>
          <a:p>
            <a:r>
              <a:rPr lang="en-US" dirty="0" smtClean="0"/>
              <a:t>2nd</a:t>
            </a:r>
            <a:r>
              <a:rPr lang="en-US" dirty="0"/>
              <a:t>: Clint </a:t>
            </a:r>
            <a:r>
              <a:rPr lang="en-US" dirty="0" smtClean="0"/>
              <a:t>Chaplin</a:t>
            </a:r>
          </a:p>
          <a:p>
            <a:r>
              <a:rPr lang="en-US" dirty="0" smtClean="0"/>
              <a:t>Results: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802 Plenary March 2017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41438"/>
            <a:ext cx="10287000" cy="4388894"/>
          </a:xfrm>
        </p:spPr>
        <p:txBody>
          <a:bodyPr>
            <a:normAutofit/>
          </a:bodyPr>
          <a:lstStyle/>
          <a:p>
            <a:r>
              <a:rPr lang="en-US" sz="3600" dirty="0"/>
              <a:t>Save the Date: 13-17 March 2017</a:t>
            </a:r>
          </a:p>
          <a:p>
            <a:r>
              <a:rPr lang="en-US" sz="3600" dirty="0"/>
              <a:t>Registration target to open 9 December 2017</a:t>
            </a:r>
          </a:p>
          <a:p>
            <a:r>
              <a:rPr lang="en-US" sz="3600" dirty="0"/>
              <a:t>Hotel Information: </a:t>
            </a:r>
          </a:p>
          <a:p>
            <a:pPr lvl="1"/>
            <a:r>
              <a:rPr lang="en-GB" sz="3200" dirty="0" smtClean="0"/>
              <a:t>Hyatt Regency Vancouver/Fairmont </a:t>
            </a:r>
            <a:r>
              <a:rPr lang="en-GB" sz="3200" dirty="0"/>
              <a:t>Hotel, Vancouver, Canada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8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Network Services RFP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9677400" cy="4525962"/>
          </a:xfrm>
        </p:spPr>
        <p:txBody>
          <a:bodyPr/>
          <a:lstStyle/>
          <a:p>
            <a:r>
              <a:rPr lang="en-US" dirty="0"/>
              <a:t>To ensure uninterrupted network services</a:t>
            </a:r>
          </a:p>
          <a:p>
            <a:r>
              <a:rPr lang="en-US" dirty="0"/>
              <a:t>Request to issue the RFP for 2017-2018.</a:t>
            </a:r>
          </a:p>
          <a:p>
            <a:r>
              <a:rPr lang="en-US" dirty="0"/>
              <a:t>Expected to issue Nov 16, 2016</a:t>
            </a:r>
          </a:p>
          <a:p>
            <a:r>
              <a:rPr lang="en-US" dirty="0"/>
              <a:t>Will send to 5 Vendors</a:t>
            </a:r>
          </a:p>
          <a:p>
            <a:r>
              <a:rPr lang="en-US" dirty="0"/>
              <a:t>Return deadline Dec 16</a:t>
            </a:r>
          </a:p>
          <a:p>
            <a:r>
              <a:rPr lang="en-US" dirty="0"/>
              <a:t>Announce vendor selection 6 January 2017</a:t>
            </a:r>
          </a:p>
          <a:p>
            <a:r>
              <a:rPr lang="en-US" dirty="0"/>
              <a:t>Motion to approve issuing the RFP today</a:t>
            </a:r>
          </a:p>
        </p:txBody>
      </p:sp>
    </p:spTree>
    <p:extLst>
      <p:ext uri="{BB962C8B-B14F-4D97-AF65-F5344CB8AC3E}">
        <p14:creationId xmlns:p14="http://schemas.microsoft.com/office/powerpoint/2010/main" val="32471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Motion to Issue Network Services RFP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Move to Issue a Network Services RFP no later than 17 November 2016.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Moved: Jon Rosdahl</a:t>
            </a:r>
          </a:p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: Clint Chaplin</a:t>
            </a:r>
          </a:p>
          <a:p>
            <a:r>
              <a:rPr lang="en-US" sz="3600" dirty="0" smtClean="0"/>
              <a:t>Results: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586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 Exec Sec Agenda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825" y="1341438"/>
            <a:ext cx="8588375" cy="4525962"/>
          </a:xfrm>
        </p:spPr>
        <p:txBody>
          <a:bodyPr/>
          <a:lstStyle/>
          <a:p>
            <a:r>
              <a:rPr lang="en-US" dirty="0" smtClean="0"/>
              <a:t>5.142  II  Current and Future Venue Report</a:t>
            </a:r>
          </a:p>
        </p:txBody>
      </p:sp>
    </p:spTree>
    <p:extLst>
      <p:ext uri="{BB962C8B-B14F-4D97-AF65-F5344CB8AC3E}">
        <p14:creationId xmlns:p14="http://schemas.microsoft.com/office/powerpoint/2010/main" val="35010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449263">
              <a:buClr>
                <a:srgbClr val="000000"/>
              </a:buClr>
              <a:buSzPct val="100000"/>
              <a:defRPr/>
            </a:pPr>
            <a:r>
              <a:rPr lang="en-US" sz="2800" dirty="0"/>
              <a:t> *</a:t>
            </a:r>
            <a:r>
              <a:rPr lang="en-US" sz="3200" dirty="0"/>
              <a:t>F8.045</a:t>
            </a:r>
            <a:r>
              <a:rPr lang="en-US" sz="2800" b="1" dirty="0">
                <a:solidFill>
                  <a:srgbClr val="000000"/>
                </a:solidFill>
              </a:rPr>
              <a:t> Executive Secretary report</a:t>
            </a:r>
          </a:p>
          <a:p>
            <a:r>
              <a:rPr lang="en-US" sz="3200" dirty="0"/>
              <a:t>LMSC 802 – P&amp;P list of major duties: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1"/>
            <a:ext cx="9982200" cy="5103813"/>
          </a:xfrm>
        </p:spPr>
        <p:txBody>
          <a:bodyPr/>
          <a:lstStyle/>
          <a:p>
            <a:pPr marL="857250" lvl="1" indent="-457200">
              <a:buAutoNum type="arabicPeriod"/>
            </a:pPr>
            <a:r>
              <a:rPr lang="en-US" dirty="0"/>
              <a:t>Oversee Venue selection –</a:t>
            </a:r>
          </a:p>
          <a:p>
            <a:pPr marL="857250" lvl="1" indent="-457200">
              <a:buFont typeface="Times New Roman" pitchFamily="16" charset="0"/>
              <a:buAutoNum type="arabicPeriod"/>
            </a:pPr>
            <a:r>
              <a:rPr lang="en-US" dirty="0"/>
              <a:t>Present summaries of venue options.</a:t>
            </a:r>
          </a:p>
          <a:p>
            <a:pPr marL="857250" lvl="1" indent="-457200">
              <a:buAutoNum type="arabicPeriod"/>
            </a:pPr>
            <a:r>
              <a:rPr lang="en-US" dirty="0"/>
              <a:t>Oversee activities related to facilities and services</a:t>
            </a:r>
          </a:p>
          <a:p>
            <a:pPr marL="857250" lvl="1" indent="-457200">
              <a:buAutoNum type="arabicPeriod"/>
            </a:pPr>
            <a:r>
              <a:rPr lang="en-US" dirty="0"/>
              <a:t>Carry out Duties of Treasurer if Treasurer unavailable</a:t>
            </a:r>
          </a:p>
          <a:p>
            <a:pPr marL="457200" indent="-457200"/>
            <a:r>
              <a:rPr lang="en-US" dirty="0"/>
              <a:t>Chairs Guideline list of major duties:</a:t>
            </a:r>
          </a:p>
          <a:p>
            <a:pPr lvl="1"/>
            <a:r>
              <a:rPr lang="en-US" dirty="0"/>
              <a:t>1) 802 Meetings: Efficiency Improvement</a:t>
            </a:r>
          </a:p>
          <a:p>
            <a:pPr lvl="1"/>
            <a:r>
              <a:rPr lang="en-US" dirty="0"/>
              <a:t>2) 802 Plenary Sessions: Facilities and Services</a:t>
            </a:r>
          </a:p>
          <a:p>
            <a:pPr lvl="1"/>
            <a:r>
              <a:rPr lang="en-US" dirty="0"/>
              <a:t>3) IEEE 802 Registration Database</a:t>
            </a:r>
          </a:p>
          <a:p>
            <a:pPr lvl="1"/>
            <a:r>
              <a:rPr lang="en-US" dirty="0"/>
              <a:t>4) Assist IEEE 802 Treasurer</a:t>
            </a:r>
          </a:p>
        </p:txBody>
      </p:sp>
    </p:spTree>
    <p:extLst>
      <p:ext uri="{BB962C8B-B14F-4D97-AF65-F5344CB8AC3E}">
        <p14:creationId xmlns:p14="http://schemas.microsoft.com/office/powerpoint/2010/main" val="15443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8698" y="343693"/>
            <a:ext cx="7772400" cy="914400"/>
          </a:xfrm>
        </p:spPr>
        <p:txBody>
          <a:bodyPr/>
          <a:lstStyle/>
          <a:p>
            <a:r>
              <a:rPr lang="en-US" sz="2400" b="1" dirty="0"/>
              <a:t>*F8.06 – Announcement of 802 EC Interim </a:t>
            </a:r>
            <a:r>
              <a:rPr lang="en-US" sz="2400" b="1" dirty="0" err="1"/>
              <a:t>Telecon</a:t>
            </a:r>
            <a:r>
              <a:rPr lang="en-US" sz="2400" b="1" dirty="0"/>
              <a:t> (Tuesday </a:t>
            </a:r>
            <a:r>
              <a:rPr lang="en-US" sz="2400" b="1" dirty="0" smtClean="0"/>
              <a:t>7 </a:t>
            </a:r>
            <a:r>
              <a:rPr lang="en-US" sz="2400" b="1" dirty="0"/>
              <a:t>February 2017, 1-3pm ET)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9982200" cy="4953000"/>
          </a:xfrm>
        </p:spPr>
        <p:txBody>
          <a:bodyPr/>
          <a:lstStyle/>
          <a:p>
            <a:r>
              <a:rPr lang="en-US" dirty="0"/>
              <a:t>Agenda for Interim EC meeting </a:t>
            </a:r>
          </a:p>
          <a:p>
            <a:pPr marL="400050" lvl="1" indent="0">
              <a:buNone/>
            </a:pPr>
            <a:r>
              <a:rPr lang="en-US" sz="3200" dirty="0" smtClean="0"/>
              <a:t>– </a:t>
            </a:r>
            <a:r>
              <a:rPr lang="en-US" dirty="0"/>
              <a:t>Tuesday </a:t>
            </a:r>
            <a:r>
              <a:rPr lang="en-US" dirty="0" smtClean="0"/>
              <a:t>7 February </a:t>
            </a:r>
            <a:r>
              <a:rPr lang="en-US" dirty="0"/>
              <a:t>2017 1-3PM ET</a:t>
            </a:r>
          </a:p>
          <a:p>
            <a:r>
              <a:rPr lang="en-US" dirty="0"/>
              <a:t>Initial Proposed Draft Agenda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Welcome/Intro/Approve Agenda 	   - Nikolich 	  5 min 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Report: EC Action Item Summary         - </a:t>
            </a:r>
            <a:r>
              <a:rPr lang="en-US" sz="2000" dirty="0" err="1"/>
              <a:t>D’Ambrosia</a:t>
            </a:r>
            <a:r>
              <a:rPr lang="en-US" sz="2000" dirty="0"/>
              <a:t>	10 min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Report: March 2017 Plenary Status   	   - Rosdahl 	  3 min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Report on 2018 Future Venue options  - Rosdahl/</a:t>
            </a:r>
            <a:r>
              <a:rPr lang="en-US" sz="2000" dirty="0" err="1"/>
              <a:t>Heile</a:t>
            </a:r>
            <a:r>
              <a:rPr lang="en-US" sz="2000" dirty="0"/>
              <a:t>	  5 min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Report on 2016 Network Service RFP  - Rosdahl             5 min</a:t>
            </a:r>
          </a:p>
          <a:p>
            <a:pPr marL="800100" lvl="1" indent="-342900">
              <a:buAutoNum type="arabicPeriod"/>
            </a:pPr>
            <a:r>
              <a:rPr lang="en-US" sz="2000" dirty="0"/>
              <a:t>Other Reports from WG Chairs</a:t>
            </a:r>
          </a:p>
          <a:p>
            <a:pPr lvl="1"/>
            <a:endParaRPr lang="en-US" sz="1800" dirty="0"/>
          </a:p>
          <a:p>
            <a:r>
              <a:rPr lang="en-US" sz="2000" dirty="0"/>
              <a:t>Per Chairs Guideline – Confirm during the Closing EC Plenary.</a:t>
            </a:r>
          </a:p>
        </p:txBody>
      </p:sp>
    </p:spTree>
    <p:extLst>
      <p:ext uri="{BB962C8B-B14F-4D97-AF65-F5344CB8AC3E}">
        <p14:creationId xmlns:p14="http://schemas.microsoft.com/office/powerpoint/2010/main" val="71342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506" y="304801"/>
            <a:ext cx="8229600" cy="979279"/>
          </a:xfrm>
        </p:spPr>
        <p:txBody>
          <a:bodyPr/>
          <a:lstStyle/>
          <a:p>
            <a:r>
              <a:rPr lang="en-US" sz="2800" dirty="0"/>
              <a:t>*F8.07 – Call for Tutorials for Nov 2016 Plenary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1298148"/>
            <a:ext cx="10363200" cy="5178852"/>
          </a:xfrm>
        </p:spPr>
        <p:txBody>
          <a:bodyPr/>
          <a:lstStyle/>
          <a:p>
            <a:r>
              <a:rPr lang="en-US" sz="2400" dirty="0"/>
              <a:t>Tutorials to be held Monday, 13 March 2017</a:t>
            </a:r>
          </a:p>
          <a:p>
            <a:r>
              <a:rPr lang="en-US" sz="2400" dirty="0"/>
              <a:t>Tutorial Request form: </a:t>
            </a:r>
            <a:r>
              <a:rPr lang="en-US" sz="2000" dirty="0">
                <a:hlinkClick r:id="rId3"/>
              </a:rPr>
              <a:t>http://www.ieee802.org/802_tutorials/802_Tutorial_Request_Form.doc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 As a reminder please refer to Chair's Guidelines section 2.5 Tutorials for the logistics for participating in sponsoring/presenting a Tutorial.</a:t>
            </a:r>
          </a:p>
          <a:p>
            <a:endParaRPr lang="en-US" sz="2400" dirty="0"/>
          </a:p>
          <a:p>
            <a:r>
              <a:rPr lang="en-US" sz="2400" dirty="0"/>
              <a:t>Note that Tutorial times are 80 minutes with 10 minutes to allow for presenters to setup and depart.</a:t>
            </a:r>
          </a:p>
          <a:p>
            <a:endParaRPr lang="en-US" sz="2400" dirty="0"/>
          </a:p>
          <a:p>
            <a:r>
              <a:rPr lang="en-US" sz="2400" dirty="0"/>
              <a:t>All requests for Tutorials must be made by 27 January 2017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6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cialFl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571" y="429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8761"/>
            <a:ext cx="9144000" cy="5400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Social tickets are included with meeting registration for all paid IEEE 802 participants and their guests </a:t>
            </a:r>
          </a:p>
          <a:p>
            <a:pPr marL="514350" indent="-514350">
              <a:buNone/>
            </a:pPr>
            <a:r>
              <a:rPr lang="en-US" b="1" dirty="0" smtClean="0"/>
              <a:t>	What?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*networking 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1</a:t>
            </a:r>
            <a:r>
              <a:rPr lang="en-US" dirty="0"/>
              <a:t> </a:t>
            </a:r>
            <a:r>
              <a:rPr lang="en-US" dirty="0" smtClean="0"/>
              <a:t>complimentary drink +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* entertainment &amp; a view of the River Walk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514350" indent="-514350">
              <a:buNone/>
            </a:pPr>
            <a:r>
              <a:rPr lang="en-US" b="1" dirty="0"/>
              <a:t>	</a:t>
            </a:r>
            <a:r>
              <a:rPr lang="en-US" b="1" dirty="0" smtClean="0"/>
              <a:t>Guest drink ticket is available upon entrance to the reception. </a:t>
            </a:r>
            <a:r>
              <a:rPr lang="en-US" dirty="0"/>
              <a:t>	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18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1" y="1340769"/>
            <a:ext cx="8892480" cy="532859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5800" b="1" dirty="0"/>
              <a:t>2. Registration &amp; Information Hours</a:t>
            </a:r>
          </a:p>
          <a:p>
            <a:pPr>
              <a:buNone/>
            </a:pPr>
            <a:r>
              <a:rPr lang="en-CA" sz="5800" b="1" dirty="0"/>
              <a:t>	</a:t>
            </a:r>
            <a:r>
              <a:rPr lang="en-CA" sz="5800" dirty="0"/>
              <a:t>Monday - Thursday</a:t>
            </a:r>
          </a:p>
          <a:p>
            <a:pPr>
              <a:buNone/>
            </a:pPr>
            <a:r>
              <a:rPr lang="en-CA" sz="5800" dirty="0"/>
              <a:t>	7:30 AM - 5 PM</a:t>
            </a:r>
          </a:p>
          <a:p>
            <a:pPr>
              <a:buNone/>
            </a:pPr>
            <a:endParaRPr lang="en-CA" sz="5800" dirty="0"/>
          </a:p>
          <a:p>
            <a:pPr>
              <a:buNone/>
            </a:pPr>
            <a:r>
              <a:rPr lang="en-US" sz="5800" dirty="0"/>
              <a:t>	Friday 7:30 AM – 1:30 PM</a:t>
            </a:r>
          </a:p>
          <a:p>
            <a:pPr>
              <a:buNone/>
            </a:pPr>
            <a:endParaRPr lang="en-CA" sz="5800" dirty="0"/>
          </a:p>
          <a:p>
            <a:pPr>
              <a:buNone/>
            </a:pPr>
            <a:r>
              <a:rPr lang="en-US" sz="5800" b="1" dirty="0"/>
              <a:t>3.	 After Hours (including evenings)</a:t>
            </a:r>
            <a:endParaRPr lang="en-CA" sz="5800" dirty="0"/>
          </a:p>
          <a:p>
            <a:pPr>
              <a:buNone/>
            </a:pPr>
            <a:r>
              <a:rPr lang="en-CA" sz="5800" dirty="0"/>
              <a:t>	Please text Darcel at:</a:t>
            </a:r>
          </a:p>
          <a:p>
            <a:pPr>
              <a:buNone/>
            </a:pPr>
            <a:r>
              <a:rPr lang="en-CA" sz="5800" dirty="0"/>
              <a:t>	 +1 (604)808-9624 and if no reply,</a:t>
            </a:r>
          </a:p>
          <a:p>
            <a:pPr>
              <a:buNone/>
            </a:pPr>
            <a:r>
              <a:rPr lang="en-CA" sz="5800" dirty="0"/>
              <a:t>	please call!!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1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1" y="1371600"/>
            <a:ext cx="8892480" cy="52437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100" b="1" dirty="0"/>
              <a:t>4. Meeting Space Requests or Issues</a:t>
            </a:r>
          </a:p>
          <a:p>
            <a:pPr>
              <a:buNone/>
            </a:pPr>
            <a:r>
              <a:rPr lang="en-CA" sz="3100" b="1" dirty="0"/>
              <a:t>	</a:t>
            </a:r>
            <a:r>
              <a:rPr lang="en-CA" sz="3100" dirty="0"/>
              <a:t>Contact Darcel </a:t>
            </a:r>
          </a:p>
          <a:p>
            <a:pPr>
              <a:buNone/>
            </a:pPr>
            <a:r>
              <a:rPr lang="en-US" sz="3100" dirty="0"/>
              <a:t>	</a:t>
            </a:r>
            <a:r>
              <a:rPr lang="en-CA" sz="3100" dirty="0"/>
              <a:t> Text or Call: +1604-808-9624	</a:t>
            </a:r>
          </a:p>
          <a:p>
            <a:pPr lvl="2">
              <a:buNone/>
            </a:pPr>
            <a:r>
              <a:rPr lang="en-CA" sz="3100" dirty="0">
                <a:hlinkClick r:id="rId2"/>
              </a:rPr>
              <a:t>darcel@facetoface-events.com</a:t>
            </a:r>
            <a:endParaRPr lang="en-CA" sz="3100" dirty="0"/>
          </a:p>
          <a:p>
            <a:pPr>
              <a:buNone/>
            </a:pPr>
            <a:r>
              <a:rPr lang="en-CA" sz="3100" dirty="0"/>
              <a:t>	Skype: </a:t>
            </a:r>
            <a:r>
              <a:rPr lang="en-CA" sz="3100" dirty="0" err="1"/>
              <a:t>darcelmoro</a:t>
            </a:r>
            <a:endParaRPr lang="en-CA" sz="3100" dirty="0"/>
          </a:p>
          <a:p>
            <a:pPr>
              <a:buNone/>
            </a:pPr>
            <a:endParaRPr lang="en-US" sz="3100" b="1" dirty="0"/>
          </a:p>
          <a:p>
            <a:pPr>
              <a:buNone/>
            </a:pPr>
            <a:r>
              <a:rPr lang="en-US" sz="3100" b="1" dirty="0"/>
              <a:t>5. AV Issues</a:t>
            </a:r>
          </a:p>
          <a:p>
            <a:pPr>
              <a:buNone/>
            </a:pPr>
            <a:r>
              <a:rPr lang="en-US" sz="3100" b="1" dirty="0"/>
              <a:t>	</a:t>
            </a:r>
            <a:r>
              <a:rPr lang="en-US" sz="3100" dirty="0"/>
              <a:t>Contact </a:t>
            </a:r>
            <a:r>
              <a:rPr lang="en-US" sz="3100" dirty="0" err="1"/>
              <a:t>Darcel</a:t>
            </a:r>
            <a:r>
              <a:rPr lang="en-US" sz="3100" dirty="0"/>
              <a:t>.</a:t>
            </a:r>
          </a:p>
          <a:p>
            <a:pPr>
              <a:buNone/>
            </a:pPr>
            <a:r>
              <a:rPr lang="en-US" sz="3100" dirty="0"/>
              <a:t>	Note: The default input for every meeting projector is VGA.  Presenters without a video output on their computer are responsible to supply their own VGA dongle.</a:t>
            </a:r>
          </a:p>
          <a:p>
            <a:pPr>
              <a:buNone/>
            </a:pPr>
            <a:endParaRPr lang="en-US" sz="3100" dirty="0"/>
          </a:p>
          <a:p>
            <a:pPr>
              <a:buNone/>
            </a:pPr>
            <a:r>
              <a:rPr lang="en-US" sz="3100" b="1" dirty="0"/>
              <a:t>6. Network Issues</a:t>
            </a:r>
          </a:p>
          <a:p>
            <a:pPr>
              <a:buNone/>
            </a:pPr>
            <a:r>
              <a:rPr lang="en-US" sz="3100" b="1" dirty="0"/>
              <a:t>	</a:t>
            </a:r>
            <a:r>
              <a:rPr lang="en-US" sz="3100" dirty="0"/>
              <a:t>Contact </a:t>
            </a:r>
            <a:r>
              <a:rPr lang="en-US" sz="3100" dirty="0" err="1"/>
              <a:t>Darcel</a:t>
            </a:r>
            <a:r>
              <a:rPr lang="en-US" sz="3100" dirty="0"/>
              <a:t>, she will inform Verilan.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3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081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1" y="1600202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7. Food &amp; Beverage Hours</a:t>
            </a:r>
          </a:p>
          <a:p>
            <a:pPr>
              <a:buNone/>
            </a:pPr>
            <a:r>
              <a:rPr lang="en-CA" b="1" dirty="0" smtClean="0"/>
              <a:t>	</a:t>
            </a:r>
            <a:r>
              <a:rPr lang="en-CA" dirty="0" smtClean="0"/>
              <a:t>Continental Breakfast 7:30 – 9 AM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Morning Coffee 9 – 11 AM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Afternoon Coffee &amp; Tea 2 – 4pm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Afternoon Snacks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802.3 &amp; 802.1  at 3 PM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u="sng" dirty="0" smtClean="0">
                <a:solidFill>
                  <a:srgbClr val="FF0000"/>
                </a:solidFill>
              </a:rPr>
              <a:t>Wireless Groups at 3:30 PM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508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Century Gothic" pitchFamily="34" charset="0"/>
              </a:rPr>
              <a:t>IEEE 802 Top 10</a:t>
            </a:r>
            <a:endParaRPr lang="en-CA" b="1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1" y="1600202"/>
            <a:ext cx="88924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8. Hotel Outlets:</a:t>
            </a:r>
          </a:p>
          <a:p>
            <a:pPr>
              <a:buNone/>
            </a:pPr>
            <a:r>
              <a:rPr lang="en-US" b="1" dirty="0" smtClean="0"/>
              <a:t>	</a:t>
            </a:r>
            <a:r>
              <a:rPr lang="en-CA" b="1" dirty="0" smtClean="0"/>
              <a:t>PERKS</a:t>
            </a:r>
            <a:r>
              <a:rPr lang="en-CA" dirty="0" smtClean="0"/>
              <a:t> is open 24 hours – coffee, drinks, pizzas, salad, and many more options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	More info and options available at Meeting Information &amp; posted on meeting boards.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CA" u="sng" dirty="0">
              <a:hlinkClick r:id="rId2"/>
            </a:endParaRP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875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ar Rojo Specia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3720" y="-76379"/>
            <a:ext cx="5358384" cy="6934379"/>
          </a:xfrm>
        </p:spPr>
      </p:pic>
    </p:spTree>
    <p:extLst>
      <p:ext uri="{BB962C8B-B14F-4D97-AF65-F5344CB8AC3E}">
        <p14:creationId xmlns:p14="http://schemas.microsoft.com/office/powerpoint/2010/main" val="15413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5336</TotalTime>
  <Words>680</Words>
  <Application>Microsoft Office PowerPoint</Application>
  <PresentationFormat>Widescreen</PresentationFormat>
  <Paragraphs>168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Unicode MS</vt:lpstr>
      <vt:lpstr>MS PGothic</vt:lpstr>
      <vt:lpstr>Arial</vt:lpstr>
      <vt:lpstr>Century Gothic</vt:lpstr>
      <vt:lpstr>Freestyle Script</vt:lpstr>
      <vt:lpstr>Times New Roman</vt:lpstr>
      <vt:lpstr>Title slide</vt:lpstr>
      <vt:lpstr>Executive Secretary Agenda Items November 2016 Plenary</vt:lpstr>
      <vt:lpstr>802 Exec Sec Agenda Items</vt:lpstr>
      <vt:lpstr>PowerPoint Presentation</vt:lpstr>
      <vt:lpstr>IEEE 802 Top 10</vt:lpstr>
      <vt:lpstr>IEEE 802 Top 10</vt:lpstr>
      <vt:lpstr>IEEE 802 Top 10</vt:lpstr>
      <vt:lpstr>IEEE 802 Top 10</vt:lpstr>
      <vt:lpstr>IEEE 802 Top 10</vt:lpstr>
      <vt:lpstr>PowerPoint Presentation</vt:lpstr>
      <vt:lpstr>PowerPoint Presentation</vt:lpstr>
      <vt:lpstr>IEEE 802 Top 10</vt:lpstr>
      <vt:lpstr>Network and Wired Cafe </vt:lpstr>
      <vt:lpstr>5.142 Current and Future Venue Report</vt:lpstr>
      <vt:lpstr>Friday Closing EC Plenary</vt:lpstr>
      <vt:lpstr>Future Venue Insight</vt:lpstr>
      <vt:lpstr>Motion to approve Venue Nov 2018</vt:lpstr>
      <vt:lpstr>802 Plenary March 2017</vt:lpstr>
      <vt:lpstr>Network Services RFP</vt:lpstr>
      <vt:lpstr>Motion to Issue Network Services RFP</vt:lpstr>
      <vt:lpstr> *F8.045 Executive Secretary report LMSC 802 – P&amp;P list of major duties:</vt:lpstr>
      <vt:lpstr>*F8.06 – Announcement of 802 EC Interim Telecon (Tuesday 7 February 2017, 1-3pm ET)</vt:lpstr>
      <vt:lpstr>*F8.07 – Call for Tutorials for Nov 2016 Plenary</vt:lpstr>
    </vt:vector>
  </TitlesOfParts>
  <Company>CSR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Executive Secretary Agenda Items November 2016 Plenary</dc:title>
  <dc:subject>IEEE 802 November Plenary 2016</dc:subject>
  <dc:creator>Jon Rosdahl</dc:creator>
  <dc:description>Jon Rosdahl (Qualcomm)</dc:description>
  <cp:lastModifiedBy>Rosdahl, Jon</cp:lastModifiedBy>
  <cp:revision>79</cp:revision>
  <dcterms:created xsi:type="dcterms:W3CDTF">2015-11-09T04:21:45Z</dcterms:created>
  <dcterms:modified xsi:type="dcterms:W3CDTF">2016-11-13T00:10:54Z</dcterms:modified>
</cp:coreProperties>
</file>