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1"/>
  </p:notesMasterIdLst>
  <p:handoutMasterIdLst>
    <p:handoutMasterId r:id="rId22"/>
  </p:handoutMasterIdLst>
  <p:sldIdLst>
    <p:sldId id="278" r:id="rId2"/>
    <p:sldId id="344" r:id="rId3"/>
    <p:sldId id="370" r:id="rId4"/>
    <p:sldId id="371" r:id="rId5"/>
    <p:sldId id="372" r:id="rId6"/>
    <p:sldId id="373" r:id="rId7"/>
    <p:sldId id="374" r:id="rId8"/>
    <p:sldId id="375" r:id="rId9"/>
    <p:sldId id="376" r:id="rId10"/>
    <p:sldId id="377" r:id="rId11"/>
    <p:sldId id="378" r:id="rId12"/>
    <p:sldId id="365" r:id="rId13"/>
    <p:sldId id="349" r:id="rId14"/>
    <p:sldId id="352" r:id="rId15"/>
    <p:sldId id="354" r:id="rId16"/>
    <p:sldId id="355" r:id="rId17"/>
    <p:sldId id="357" r:id="rId18"/>
    <p:sldId id="358" r:id="rId19"/>
    <p:sldId id="359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BE28"/>
    <a:srgbClr val="0066FF"/>
    <a:srgbClr val="33CCFF"/>
    <a:srgbClr val="99FF99"/>
    <a:srgbClr val="FFFF00"/>
    <a:srgbClr val="FFCC00"/>
    <a:srgbClr val="DDDDDD"/>
    <a:srgbClr val="2FB1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00" autoAdjust="0"/>
    <p:restoredTop sz="93818" autoAdjust="0"/>
  </p:normalViewPr>
  <p:slideViewPr>
    <p:cSldViewPr>
      <p:cViewPr varScale="1">
        <p:scale>
          <a:sx n="76" d="100"/>
          <a:sy n="76" d="100"/>
        </p:scale>
        <p:origin x="19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1" d="100"/>
          <a:sy n="61" d="100"/>
        </p:scale>
        <p:origin x="178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59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5959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r>
              <a:rPr lang="en-US" smtClean="0"/>
              <a:t>IEEE 802 November 2016 Plenary</a:t>
            </a:r>
            <a:endParaRPr lang="en-US"/>
          </a:p>
        </p:txBody>
      </p:sp>
      <p:sp>
        <p:nvSpPr>
          <p:cNvPr id="5959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8F71A4CD-0D87-4A45-B658-1EB64FE0D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213700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r>
              <a:rPr lang="en-US" smtClean="0"/>
              <a:t>IEEE 802 November 2016 Plenary</a:t>
            </a:r>
            <a:endParaRPr lang="en-US"/>
          </a:p>
        </p:txBody>
      </p:sp>
      <p:sp>
        <p:nvSpPr>
          <p:cNvPr id="1075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C085DBE2-7BE2-4311-BFEF-2C4DE65685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025314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802world.org/plenary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ieee802.org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1C200997-BC96-452E-9D07-4FA388D50BB0}" type="slidenum">
              <a:rPr lang="en-US" altLang="en-US" sz="1200"/>
              <a:pPr/>
              <a:t>1</a:t>
            </a:fld>
            <a:endParaRPr lang="en-US" altLang="en-US" sz="1200" dirty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IEEE 802 November 2016 Plenary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771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All official tutorial request forms must be submitted no later than 45 days in advance of the Plenary Session.  </a:t>
            </a: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Approved Tutorial Requests will be assigned a time slot based on the order in which they were received. The Final Tutorial Schedule will be posted at </a:t>
            </a:r>
            <a:r>
              <a:rPr lang="en-US" sz="1200" u="sng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  <a:hlinkClick r:id="rId3"/>
              </a:rPr>
              <a:t>http://802world.org/plenary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and </a:t>
            </a:r>
            <a:r>
              <a:rPr lang="en-US" sz="1200" u="sng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  <a:hlinkClick r:id="rId4"/>
              </a:rPr>
              <a:t>http://ieee802.org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no less than 14 days in advance of the Plenary Session.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 EC-15/0056r2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IEEE 802 November 2016 Plenary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7A478400-C302-40FF-A836-EC3AD3B263C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840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288" y="6597650"/>
            <a:ext cx="9129712" cy="260350"/>
          </a:xfrm>
          <a:prstGeom prst="rect">
            <a:avLst/>
          </a:prstGeom>
          <a:solidFill>
            <a:srgbClr val="2FADDF"/>
          </a:solidFill>
          <a:ln w="9525">
            <a:solidFill>
              <a:srgbClr val="2FADD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175" y="3175"/>
            <a:ext cx="9136063" cy="260350"/>
          </a:xfrm>
          <a:prstGeom prst="rect">
            <a:avLst/>
          </a:prstGeom>
          <a:solidFill>
            <a:srgbClr val="2FADDF"/>
          </a:solidFill>
          <a:ln w="9525">
            <a:solidFill>
              <a:srgbClr val="2FADD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958138" y="6589713"/>
            <a:ext cx="1150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bg1"/>
                </a:solidFill>
              </a:rPr>
              <a:t>Page </a:t>
            </a:r>
            <a:fld id="{D270FFEB-A996-435C-AE88-AB0EB3CE66AF}" type="slidenum">
              <a:rPr lang="en-US" sz="1200">
                <a:solidFill>
                  <a:schemeClr val="bg1"/>
                </a:solidFill>
              </a:rPr>
              <a:pPr algn="r" eaLnBrk="1" hangingPunct="1">
                <a:spcBef>
                  <a:spcPct val="50000"/>
                </a:spcBef>
                <a:defRPr/>
              </a:pPr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8316913" y="5876925"/>
            <a:ext cx="793750" cy="709613"/>
            <a:chOff x="3288" y="3482"/>
            <a:chExt cx="500" cy="447"/>
          </a:xfrm>
        </p:grpSpPr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3288" y="3521"/>
              <a:ext cx="454" cy="363"/>
            </a:xfrm>
            <a:prstGeom prst="rect">
              <a:avLst/>
            </a:prstGeom>
            <a:solidFill>
              <a:srgbClr val="2FB1D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3297" y="3482"/>
              <a:ext cx="485" cy="27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300" b="1">
                  <a:solidFill>
                    <a:schemeClr val="bg1"/>
                  </a:solidFill>
                </a:rPr>
                <a:t>EEE</a:t>
              </a:r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3331" y="3542"/>
              <a:ext cx="0" cy="31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3303" y="3641"/>
              <a:ext cx="485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>
                <a:defRPr/>
              </a:pPr>
              <a:r>
                <a:rPr lang="en-US" b="1">
                  <a:solidFill>
                    <a:schemeClr val="bg1"/>
                  </a:solidFill>
                </a:rPr>
                <a:t>802</a:t>
              </a:r>
            </a:p>
          </p:txBody>
        </p:sp>
      </p:grpSp>
      <p:sp>
        <p:nvSpPr>
          <p:cNvPr id="3307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3075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6" name="Text Box 8"/>
          <p:cNvSpPr txBox="1">
            <a:spLocks noChangeArrowheads="1"/>
          </p:cNvSpPr>
          <p:nvPr userDrawn="1"/>
        </p:nvSpPr>
        <p:spPr bwMode="auto">
          <a:xfrm>
            <a:off x="0" y="6589713"/>
            <a:ext cx="644728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Report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 userDrawn="1"/>
        </p:nvSpPr>
        <p:spPr bwMode="auto">
          <a:xfrm>
            <a:off x="0" y="6591723"/>
            <a:ext cx="914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200" dirty="0">
                <a:solidFill>
                  <a:schemeClr val="bg1"/>
                </a:solidFill>
              </a:rPr>
              <a:t>IEEE 802 </a:t>
            </a:r>
            <a:r>
              <a:rPr lang="en-US" sz="1200" dirty="0" smtClean="0">
                <a:solidFill>
                  <a:schemeClr val="bg1"/>
                </a:solidFill>
              </a:rPr>
              <a:t>November </a:t>
            </a:r>
            <a:r>
              <a:rPr lang="en-US" sz="1200" dirty="0" smtClean="0">
                <a:solidFill>
                  <a:schemeClr val="bg1"/>
                </a:solidFill>
              </a:rPr>
              <a:t>2016 Plenary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7315200" y="17304"/>
            <a:ext cx="16335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doc:802</a:t>
            </a:r>
            <a:r>
              <a:rPr lang="en-US" sz="1000" b="1" baseline="0" dirty="0" smtClean="0">
                <a:solidFill>
                  <a:schemeClr val="bg1"/>
                </a:solidFill>
              </a:rPr>
              <a:t> </a:t>
            </a:r>
            <a:r>
              <a:rPr lang="en-US" sz="1000" b="1" baseline="0" dirty="0" smtClean="0">
                <a:solidFill>
                  <a:schemeClr val="bg1"/>
                </a:solidFill>
              </a:rPr>
              <a:t>EC-16/0177r0</a:t>
            </a:r>
            <a:endParaRPr lang="en-US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975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393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404813"/>
            <a:ext cx="2108200" cy="54625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404813"/>
            <a:ext cx="6175375" cy="54625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705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512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1238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41825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068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51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819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83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0324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7135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ChangeArrowheads="1"/>
          </p:cNvSpPr>
          <p:nvPr/>
        </p:nvSpPr>
        <p:spPr bwMode="auto">
          <a:xfrm>
            <a:off x="0" y="6604000"/>
            <a:ext cx="9139238" cy="260350"/>
          </a:xfrm>
          <a:prstGeom prst="rect">
            <a:avLst/>
          </a:prstGeom>
          <a:solidFill>
            <a:srgbClr val="2FB1DF"/>
          </a:solidFill>
          <a:ln w="9525">
            <a:solidFill>
              <a:srgbClr val="2FB1D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9731" name="Rectangle 3"/>
          <p:cNvSpPr>
            <a:spLocks noChangeArrowheads="1"/>
          </p:cNvSpPr>
          <p:nvPr/>
        </p:nvSpPr>
        <p:spPr bwMode="auto">
          <a:xfrm>
            <a:off x="3175" y="3175"/>
            <a:ext cx="9136063" cy="260350"/>
          </a:xfrm>
          <a:prstGeom prst="rect">
            <a:avLst/>
          </a:prstGeom>
          <a:solidFill>
            <a:srgbClr val="2FB1DF"/>
          </a:solidFill>
          <a:ln w="9525">
            <a:solidFill>
              <a:srgbClr val="2FADD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>
              <a:defRPr/>
            </a:pPr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04813"/>
            <a:ext cx="8229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3414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29734" name="Line 6"/>
          <p:cNvSpPr>
            <a:spLocks noChangeShapeType="1"/>
          </p:cNvSpPr>
          <p:nvPr/>
        </p:nvSpPr>
        <p:spPr bwMode="auto">
          <a:xfrm>
            <a:off x="395288" y="1268413"/>
            <a:ext cx="8353425" cy="0"/>
          </a:xfrm>
          <a:prstGeom prst="line">
            <a:avLst/>
          </a:prstGeom>
          <a:noFill/>
          <a:ln w="9525">
            <a:solidFill>
              <a:srgbClr val="2FADD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29735" name="Text Box 7"/>
          <p:cNvSpPr txBox="1">
            <a:spLocks noChangeArrowheads="1"/>
          </p:cNvSpPr>
          <p:nvPr/>
        </p:nvSpPr>
        <p:spPr bwMode="auto">
          <a:xfrm>
            <a:off x="7958138" y="6589713"/>
            <a:ext cx="1150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bg1"/>
                </a:solidFill>
              </a:rPr>
              <a:t>Page </a:t>
            </a:r>
            <a:fld id="{D3216283-4E45-4288-8E07-8B1A41FF8132}" type="slidenum">
              <a:rPr lang="en-US" sz="1200">
                <a:solidFill>
                  <a:schemeClr val="bg1"/>
                </a:solidFill>
              </a:rPr>
              <a:pPr algn="r" eaLnBrk="1" hangingPunct="1">
                <a:spcBef>
                  <a:spcPct val="50000"/>
                </a:spcBef>
                <a:defRPr/>
              </a:pPr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29736" name="Text Box 8"/>
          <p:cNvSpPr txBox="1">
            <a:spLocks noChangeArrowheads="1"/>
          </p:cNvSpPr>
          <p:nvPr/>
        </p:nvSpPr>
        <p:spPr bwMode="auto">
          <a:xfrm>
            <a:off x="0" y="6589713"/>
            <a:ext cx="644728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Report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29737" name="Text Box 9"/>
          <p:cNvSpPr txBox="1">
            <a:spLocks noChangeArrowheads="1"/>
          </p:cNvSpPr>
          <p:nvPr/>
        </p:nvSpPr>
        <p:spPr bwMode="auto">
          <a:xfrm>
            <a:off x="0" y="6591723"/>
            <a:ext cx="914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200" dirty="0">
                <a:solidFill>
                  <a:schemeClr val="bg1"/>
                </a:solidFill>
              </a:rPr>
              <a:t>IEEE 802 </a:t>
            </a:r>
            <a:r>
              <a:rPr lang="en-US" sz="1200" dirty="0" smtClean="0">
                <a:solidFill>
                  <a:schemeClr val="bg1"/>
                </a:solidFill>
              </a:rPr>
              <a:t>November </a:t>
            </a:r>
            <a:r>
              <a:rPr lang="en-US" sz="1200" dirty="0" smtClean="0">
                <a:solidFill>
                  <a:schemeClr val="bg1"/>
                </a:solidFill>
              </a:rPr>
              <a:t>2016 Plenary</a:t>
            </a:r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1034" name="Group 20"/>
          <p:cNvGrpSpPr>
            <a:grpSpLocks/>
          </p:cNvGrpSpPr>
          <p:nvPr/>
        </p:nvGrpSpPr>
        <p:grpSpPr bwMode="auto">
          <a:xfrm>
            <a:off x="8316913" y="5876925"/>
            <a:ext cx="793750" cy="709613"/>
            <a:chOff x="3288" y="3482"/>
            <a:chExt cx="500" cy="447"/>
          </a:xfrm>
        </p:grpSpPr>
        <p:sp>
          <p:nvSpPr>
            <p:cNvPr id="329746" name="Rectangle 18"/>
            <p:cNvSpPr>
              <a:spLocks noChangeArrowheads="1"/>
            </p:cNvSpPr>
            <p:nvPr/>
          </p:nvSpPr>
          <p:spPr bwMode="auto">
            <a:xfrm>
              <a:off x="3288" y="3521"/>
              <a:ext cx="454" cy="363"/>
            </a:xfrm>
            <a:prstGeom prst="rect">
              <a:avLst/>
            </a:prstGeom>
            <a:solidFill>
              <a:srgbClr val="2FB1D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9743" name="Text Box 15"/>
            <p:cNvSpPr txBox="1">
              <a:spLocks noChangeArrowheads="1"/>
            </p:cNvSpPr>
            <p:nvPr/>
          </p:nvSpPr>
          <p:spPr bwMode="auto">
            <a:xfrm>
              <a:off x="3297" y="3482"/>
              <a:ext cx="485" cy="27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300" b="1">
                  <a:solidFill>
                    <a:schemeClr val="bg1"/>
                  </a:solidFill>
                </a:rPr>
                <a:t>EEE</a:t>
              </a:r>
            </a:p>
          </p:txBody>
        </p:sp>
        <p:sp>
          <p:nvSpPr>
            <p:cNvPr id="329745" name="Line 17"/>
            <p:cNvSpPr>
              <a:spLocks noChangeShapeType="1"/>
            </p:cNvSpPr>
            <p:nvPr/>
          </p:nvSpPr>
          <p:spPr bwMode="auto">
            <a:xfrm>
              <a:off x="3331" y="3542"/>
              <a:ext cx="0" cy="31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9747" name="Text Box 19"/>
            <p:cNvSpPr txBox="1">
              <a:spLocks noChangeArrowheads="1"/>
            </p:cNvSpPr>
            <p:nvPr/>
          </p:nvSpPr>
          <p:spPr bwMode="auto">
            <a:xfrm>
              <a:off x="3303" y="3641"/>
              <a:ext cx="485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>
                <a:defRPr/>
              </a:pPr>
              <a:r>
                <a:rPr lang="en-US" b="1">
                  <a:solidFill>
                    <a:schemeClr val="bg1"/>
                  </a:solidFill>
                </a:rPr>
                <a:t>802</a:t>
              </a:r>
            </a:p>
          </p:txBody>
        </p:sp>
      </p:grpSp>
      <p:sp>
        <p:nvSpPr>
          <p:cNvPr id="2" name="TextBox 1"/>
          <p:cNvSpPr txBox="1"/>
          <p:nvPr userDrawn="1"/>
        </p:nvSpPr>
        <p:spPr>
          <a:xfrm>
            <a:off x="7315200" y="17304"/>
            <a:ext cx="16335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doc:802</a:t>
            </a:r>
            <a:r>
              <a:rPr lang="en-US" sz="1000" b="1" baseline="0" dirty="0" smtClean="0">
                <a:solidFill>
                  <a:schemeClr val="bg1"/>
                </a:solidFill>
              </a:rPr>
              <a:t> </a:t>
            </a:r>
            <a:r>
              <a:rPr lang="en-US" sz="1000" b="1" baseline="0" dirty="0" smtClean="0">
                <a:solidFill>
                  <a:schemeClr val="bg1"/>
                </a:solidFill>
              </a:rPr>
              <a:t>EC-16/0177r0</a:t>
            </a:r>
            <a:endParaRPr lang="en-US" sz="1000" b="1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chnicallyfunny.co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ee802.org/802_tutorials/802_Tutorial_Request_Form.doc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hnicallyfunny.com/" TargetMode="External"/><Relationship Id="rId2" Type="http://schemas.openxmlformats.org/officeDocument/2006/relationships/hyperlink" Target="mailto:darcel@facetoface-events.co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chnicallyfunny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chnicallyfunny.com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Executive Secretary Agenda Items </a:t>
            </a:r>
            <a:r>
              <a:rPr lang="en-US" dirty="0" smtClean="0"/>
              <a:t>November </a:t>
            </a:r>
            <a:r>
              <a:rPr lang="en-US" dirty="0" smtClean="0"/>
              <a:t>2016 Plenary</a:t>
            </a:r>
            <a:endParaRPr lang="en-US" altLang="en-US" dirty="0" smtClean="0"/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 smtClean="0"/>
              <a:t>Jon Rosdahl</a:t>
            </a:r>
            <a:br>
              <a:rPr lang="en-US" altLang="en-US" dirty="0" smtClean="0"/>
            </a:br>
            <a:r>
              <a:rPr lang="en-US" altLang="en-US" dirty="0" smtClean="0"/>
              <a:t>IEEE 802 Executive Secretary</a:t>
            </a:r>
            <a:br>
              <a:rPr lang="en-US" altLang="en-US" dirty="0" smtClean="0"/>
            </a:br>
            <a:r>
              <a:rPr lang="en-US" altLang="en-US" dirty="0" smtClean="0"/>
              <a:t>jrosdahl@ieee.org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uth Chris Happy Hour Special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33731" y="-387424"/>
            <a:ext cx="5598119" cy="7245424"/>
          </a:xfrm>
        </p:spPr>
      </p:pic>
    </p:spTree>
    <p:extLst>
      <p:ext uri="{BB962C8B-B14F-4D97-AF65-F5344CB8AC3E}">
        <p14:creationId xmlns:p14="http://schemas.microsoft.com/office/powerpoint/2010/main" val="213938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Century Gothic" pitchFamily="34" charset="0"/>
              </a:rPr>
              <a:t>IEEE 802 Top 10</a:t>
            </a:r>
            <a:endParaRPr lang="en-CA" b="1" dirty="0"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430778"/>
            <a:ext cx="9144000" cy="19982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9. OFFICES:</a:t>
            </a:r>
          </a:p>
          <a:p>
            <a:pPr marL="914400" lvl="1" indent="-514350">
              <a:buAutoNum type="alphaLcParenR"/>
            </a:pPr>
            <a:r>
              <a:rPr lang="en-US" b="1" dirty="0" smtClean="0"/>
              <a:t>EVENT (FTF) - Crockett C  (ext. 6115) </a:t>
            </a:r>
          </a:p>
          <a:p>
            <a:pPr marL="914400" lvl="1" indent="-514350">
              <a:buAutoNum type="alphaLcParenR"/>
            </a:pPr>
            <a:r>
              <a:rPr lang="en-US" b="1" dirty="0" smtClean="0"/>
              <a:t>NOC (</a:t>
            </a:r>
            <a:r>
              <a:rPr lang="en-US" b="1" dirty="0" err="1" smtClean="0"/>
              <a:t>VeriLAN</a:t>
            </a:r>
            <a:r>
              <a:rPr lang="en-US" b="1" dirty="0" smtClean="0"/>
              <a:t>) - Crockett D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CA" u="sng" dirty="0">
              <a:hlinkClick r:id="rId2"/>
            </a:endParaRPr>
          </a:p>
          <a:p>
            <a:pPr>
              <a:buNone/>
            </a:pPr>
            <a:endParaRPr lang="en-CA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3429000"/>
            <a:ext cx="9143999" cy="28083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 startAt="10"/>
              <a:tabLst/>
              <a:defRPr/>
            </a:pPr>
            <a:r>
              <a:rPr lang="en-US" sz="3200" b="1" dirty="0" smtClean="0"/>
              <a:t>Updates to WG Voter List – please email updates to both Dawn and Darcel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7200" b="1" dirty="0" smtClean="0">
                <a:latin typeface="Freestyle Script" pitchFamily="66" charset="0"/>
              </a:rPr>
              <a:t>Thank you! </a:t>
            </a:r>
            <a:endParaRPr kumimoji="0" lang="en-US" sz="7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eestyle Script" pitchFamily="66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CA" sz="32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hlinkClick r:id="rId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C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836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200" dirty="0" smtClean="0"/>
              <a:t>Network and Wired Cafe 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WIRED CAFÉ</a:t>
            </a:r>
            <a:endParaRPr lang="en-US" sz="2400" dirty="0"/>
          </a:p>
          <a:p>
            <a:r>
              <a:rPr lang="en-US" sz="2400" dirty="0"/>
              <a:t>A wired café is situated in the </a:t>
            </a:r>
            <a:r>
              <a:rPr lang="en-US" sz="2400" dirty="0" smtClean="0"/>
              <a:t>Texas Ballroom Foyer. </a:t>
            </a:r>
            <a:r>
              <a:rPr lang="en-US" sz="2400" dirty="0"/>
              <a:t>Please report any disruption of service in the café to </a:t>
            </a:r>
            <a:r>
              <a:rPr lang="en-US" sz="2400" dirty="0" err="1"/>
              <a:t>VeriLAN</a:t>
            </a:r>
            <a:r>
              <a:rPr lang="en-US" sz="2400" dirty="0"/>
              <a:t> staff.</a:t>
            </a:r>
          </a:p>
          <a:p>
            <a:endParaRPr lang="en-US" sz="2400" dirty="0"/>
          </a:p>
          <a:p>
            <a:r>
              <a:rPr lang="en-US" sz="2400" b="1" dirty="0" smtClean="0"/>
              <a:t>NETWORK </a:t>
            </a:r>
            <a:r>
              <a:rPr lang="en-US" sz="2400" b="1" dirty="0"/>
              <a:t>HELP DESK</a:t>
            </a:r>
            <a:endParaRPr lang="en-US" sz="2400" dirty="0"/>
          </a:p>
          <a:p>
            <a:r>
              <a:rPr lang="en-US" sz="2400" dirty="0"/>
              <a:t>For attendees experiencing difficulties accessing the meeting network a Help Desk will be located in </a:t>
            </a:r>
            <a:r>
              <a:rPr lang="en-US" sz="2400" dirty="0" smtClean="0"/>
              <a:t>Texas Ballroom </a:t>
            </a:r>
            <a:r>
              <a:rPr lang="en-US" sz="2400" dirty="0"/>
              <a:t>Foyer.</a:t>
            </a:r>
          </a:p>
        </p:txBody>
      </p:sp>
    </p:spTree>
    <p:extLst>
      <p:ext uri="{BB962C8B-B14F-4D97-AF65-F5344CB8AC3E}">
        <p14:creationId xmlns:p14="http://schemas.microsoft.com/office/powerpoint/2010/main" val="97502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404813"/>
            <a:ext cx="8512175" cy="792162"/>
          </a:xfrm>
        </p:spPr>
        <p:txBody>
          <a:bodyPr/>
          <a:lstStyle/>
          <a:p>
            <a:r>
              <a:rPr lang="en-US" dirty="0"/>
              <a:t>5.142 Current and Future Venue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341438"/>
            <a:ext cx="8229600" cy="4983162"/>
          </a:xfrm>
        </p:spPr>
        <p:txBody>
          <a:bodyPr/>
          <a:lstStyle/>
          <a:p>
            <a:r>
              <a:rPr lang="en-US" dirty="0" smtClean="0"/>
              <a:t>2017 – Vancouver, BC Canada</a:t>
            </a:r>
          </a:p>
          <a:p>
            <a:pPr lvl="1"/>
            <a:r>
              <a:rPr lang="en-US" dirty="0" smtClean="0"/>
              <a:t>Hyatt Regency and Fairmont Hotel</a:t>
            </a:r>
            <a:endParaRPr lang="en-US" dirty="0" smtClean="0"/>
          </a:p>
          <a:p>
            <a:r>
              <a:rPr lang="en-US" dirty="0" smtClean="0"/>
              <a:t>2018 </a:t>
            </a:r>
            <a:r>
              <a:rPr lang="en-US" dirty="0" smtClean="0"/>
              <a:t>– Asia Venue</a:t>
            </a:r>
          </a:p>
          <a:p>
            <a:pPr lvl="1"/>
            <a:r>
              <a:rPr lang="en-US" dirty="0" smtClean="0"/>
              <a:t>Bob </a:t>
            </a:r>
            <a:r>
              <a:rPr lang="en-US" dirty="0" err="1" smtClean="0"/>
              <a:t>Heile</a:t>
            </a:r>
            <a:r>
              <a:rPr lang="en-US" dirty="0" smtClean="0"/>
              <a:t> is assigned to help</a:t>
            </a:r>
          </a:p>
          <a:p>
            <a:pPr lvl="1"/>
            <a:r>
              <a:rPr lang="en-US" dirty="0" smtClean="0"/>
              <a:t>Report from Bob </a:t>
            </a:r>
          </a:p>
        </p:txBody>
      </p:sp>
    </p:spTree>
    <p:extLst>
      <p:ext uri="{BB962C8B-B14F-4D97-AF65-F5344CB8AC3E}">
        <p14:creationId xmlns:p14="http://schemas.microsoft.com/office/powerpoint/2010/main" val="109031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9756" y="304801"/>
            <a:ext cx="8000999" cy="914400"/>
          </a:xfrm>
        </p:spPr>
        <p:txBody>
          <a:bodyPr/>
          <a:lstStyle/>
          <a:p>
            <a:r>
              <a:rPr lang="en-US" dirty="0" smtClean="0"/>
              <a:t>Friday Closing EC Plenary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1371600"/>
            <a:ext cx="7735887" cy="2971800"/>
          </a:xfrm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4.xx: II </a:t>
            </a:r>
            <a:r>
              <a:rPr lang="en-US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Future Venues </a:t>
            </a:r>
            <a:r>
              <a:rPr lang="en-US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–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8.044 </a:t>
            </a:r>
            <a:r>
              <a:rPr lang="en-US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II Executive Secretary Report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8.06 </a:t>
            </a:r>
            <a:r>
              <a:rPr lang="en-US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II </a:t>
            </a:r>
            <a:r>
              <a:rPr lang="en-US" dirty="0"/>
              <a:t>Announcement of 802 EC Interim </a:t>
            </a:r>
            <a:r>
              <a:rPr lang="en-US" dirty="0" err="1"/>
              <a:t>Telecon</a:t>
            </a:r>
            <a:r>
              <a:rPr lang="en-US" dirty="0"/>
              <a:t> </a:t>
            </a:r>
            <a:endParaRPr lang="en-US" dirty="0" smtClean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/>
              <a:t>	(Tuesday 7 </a:t>
            </a:r>
            <a:r>
              <a:rPr lang="en-US" dirty="0" smtClean="0"/>
              <a:t>Feb 2017 </a:t>
            </a:r>
            <a:r>
              <a:rPr lang="en-US" dirty="0"/>
              <a:t>1300-1500 </a:t>
            </a:r>
            <a:r>
              <a:rPr lang="en-US" dirty="0" smtClean="0"/>
              <a:t>ET)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/>
              <a:t>8.07  </a:t>
            </a:r>
            <a:r>
              <a:rPr lang="en-US" dirty="0"/>
              <a:t>II Call for Tutorials for </a:t>
            </a:r>
            <a:r>
              <a:rPr lang="en-US" dirty="0" smtClean="0"/>
              <a:t>March </a:t>
            </a:r>
            <a:r>
              <a:rPr lang="en-US" dirty="0" smtClean="0"/>
              <a:t>2016 Plenary 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/>
              <a:t>	</a:t>
            </a:r>
            <a:r>
              <a:rPr lang="en-US" dirty="0" smtClean="0"/>
              <a:t>(</a:t>
            </a:r>
            <a:r>
              <a:rPr lang="en-US" dirty="0"/>
              <a:t>Monday </a:t>
            </a:r>
            <a:r>
              <a:rPr lang="en-US" dirty="0" smtClean="0"/>
              <a:t>March 13, </a:t>
            </a:r>
            <a:r>
              <a:rPr lang="en-US" dirty="0" smtClean="0"/>
              <a:t>2016– Deadline – </a:t>
            </a:r>
            <a:r>
              <a:rPr lang="en-US" dirty="0" smtClean="0"/>
              <a:t>27 </a:t>
            </a:r>
            <a:r>
              <a:rPr lang="en-US" dirty="0" smtClean="0"/>
              <a:t>January</a:t>
            </a:r>
            <a:r>
              <a:rPr lang="en-US" dirty="0" smtClean="0"/>
              <a:t> </a:t>
            </a:r>
            <a:r>
              <a:rPr lang="en-US" dirty="0" smtClean="0"/>
              <a:t>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23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738187"/>
          </a:xfrm>
        </p:spPr>
        <p:txBody>
          <a:bodyPr/>
          <a:lstStyle/>
          <a:p>
            <a:r>
              <a:rPr lang="en-US" sz="3200" dirty="0" smtClean="0"/>
              <a:t>Future Venue Insight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334000"/>
          </a:xfrm>
        </p:spPr>
        <p:txBody>
          <a:bodyPr/>
          <a:lstStyle/>
          <a:p>
            <a:r>
              <a:rPr lang="en-US" sz="2000" dirty="0" smtClean="0"/>
              <a:t>Future 802 Plenary Sessions:</a:t>
            </a:r>
          </a:p>
          <a:p>
            <a:pPr lvl="1"/>
            <a:r>
              <a:rPr lang="en-US" sz="2000" dirty="0" smtClean="0"/>
              <a:t>March </a:t>
            </a:r>
            <a:r>
              <a:rPr lang="en-US" sz="2000" dirty="0" smtClean="0"/>
              <a:t>2017   Hyatt Regency/Fairmont – Vancouver</a:t>
            </a:r>
          </a:p>
          <a:p>
            <a:pPr lvl="1"/>
            <a:r>
              <a:rPr lang="en-US" sz="2000" dirty="0" smtClean="0"/>
              <a:t>July 2017       </a:t>
            </a:r>
            <a:r>
              <a:rPr lang="en-US" sz="2000" dirty="0" err="1" smtClean="0"/>
              <a:t>Estrel</a:t>
            </a:r>
            <a:r>
              <a:rPr lang="en-US" sz="2000" dirty="0" smtClean="0"/>
              <a:t> </a:t>
            </a:r>
            <a:r>
              <a:rPr lang="en-US" sz="2000" dirty="0"/>
              <a:t>Hotel – Berlin</a:t>
            </a:r>
          </a:p>
          <a:p>
            <a:pPr lvl="1"/>
            <a:r>
              <a:rPr lang="en-US" sz="2000" dirty="0" smtClean="0"/>
              <a:t>Nov 2017       </a:t>
            </a:r>
            <a:r>
              <a:rPr lang="en-US" sz="2000" dirty="0"/>
              <a:t>Caribe Hotel and Convention Center - Orlando</a:t>
            </a:r>
          </a:p>
          <a:p>
            <a:pPr lvl="1"/>
            <a:r>
              <a:rPr lang="en-US" sz="2000" dirty="0" smtClean="0"/>
              <a:t>March 2018   Hyatt Regency O’Hare – Rosemont, IL</a:t>
            </a:r>
          </a:p>
          <a:p>
            <a:pPr lvl="1"/>
            <a:r>
              <a:rPr lang="en-US" sz="2000" dirty="0" smtClean="0"/>
              <a:t>July 2018   	 Manchester Grand Hyatt – San Diego</a:t>
            </a:r>
          </a:p>
          <a:p>
            <a:pPr lvl="1"/>
            <a:r>
              <a:rPr lang="en-US" sz="2000" dirty="0" smtClean="0"/>
              <a:t>Nov 2018	Suzhou, China -  TBC</a:t>
            </a:r>
          </a:p>
          <a:p>
            <a:pPr marL="1371600" lvl="3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4771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 Plenary </a:t>
            </a:r>
            <a:r>
              <a:rPr lang="en-US" dirty="0" smtClean="0"/>
              <a:t>March 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341438"/>
            <a:ext cx="8207375" cy="438889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Save the Date: </a:t>
            </a:r>
            <a:r>
              <a:rPr lang="en-US" sz="2400" dirty="0" smtClean="0"/>
              <a:t>13-17 March 2017</a:t>
            </a:r>
          </a:p>
          <a:p>
            <a:r>
              <a:rPr lang="en-US" sz="2400" dirty="0" smtClean="0"/>
              <a:t>Registration </a:t>
            </a:r>
            <a:r>
              <a:rPr lang="en-US" sz="2400" dirty="0" smtClean="0"/>
              <a:t>target to open </a:t>
            </a:r>
            <a:r>
              <a:rPr lang="en-US" sz="2400" dirty="0" smtClean="0"/>
              <a:t>9 December 2017</a:t>
            </a:r>
            <a:endParaRPr lang="en-US" sz="2400" dirty="0" smtClean="0"/>
          </a:p>
          <a:p>
            <a:r>
              <a:rPr lang="en-US" sz="2400" dirty="0" smtClean="0"/>
              <a:t>Hotel Information: </a:t>
            </a:r>
          </a:p>
          <a:p>
            <a:pPr lvl="1"/>
            <a:r>
              <a:rPr lang="en-GB" sz="2000" dirty="0" smtClean="0"/>
              <a:t>Hyatt Regency Vancouver/Fairmont Hotel, Vancouver, Canada</a:t>
            </a:r>
            <a:endParaRPr lang="en-GB" sz="2000" dirty="0"/>
          </a:p>
          <a:p>
            <a:pPr lvl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834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en-US" sz="2800" dirty="0" smtClean="0"/>
              <a:t> *F8.045</a:t>
            </a:r>
            <a:r>
              <a:rPr lang="en-US" sz="2400" b="1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Executive secretary report</a:t>
            </a:r>
          </a:p>
          <a:p>
            <a:r>
              <a:rPr lang="en-US" sz="2800" dirty="0" smtClean="0"/>
              <a:t>LMSC 802 – P&amp;P list of major duties: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774" y="1371600"/>
            <a:ext cx="8486426" cy="5103813"/>
          </a:xfrm>
        </p:spPr>
        <p:txBody>
          <a:bodyPr/>
          <a:lstStyle/>
          <a:p>
            <a:pPr marL="857250" lvl="1" indent="-457200">
              <a:buAutoNum type="arabicPeriod"/>
            </a:pPr>
            <a:r>
              <a:rPr lang="en-US" sz="2400" dirty="0" smtClean="0"/>
              <a:t>Oversee Venue selection –</a:t>
            </a:r>
          </a:p>
          <a:p>
            <a:pPr marL="857250" lvl="1" indent="-457200">
              <a:buFont typeface="Times New Roman" pitchFamily="16" charset="0"/>
              <a:buAutoNum type="arabicPeriod"/>
            </a:pPr>
            <a:r>
              <a:rPr lang="en-US" sz="2400" dirty="0" smtClean="0"/>
              <a:t>Present summaries of venue options.</a:t>
            </a:r>
          </a:p>
          <a:p>
            <a:pPr marL="857250" lvl="1" indent="-457200">
              <a:buAutoNum type="arabicPeriod"/>
            </a:pPr>
            <a:r>
              <a:rPr lang="en-US" sz="2400" dirty="0" smtClean="0"/>
              <a:t>Oversee activities related to facilities and services</a:t>
            </a:r>
          </a:p>
          <a:p>
            <a:pPr marL="857250" lvl="1" indent="-457200">
              <a:buAutoNum type="arabicPeriod"/>
            </a:pPr>
            <a:r>
              <a:rPr lang="en-US" sz="2400" dirty="0" smtClean="0"/>
              <a:t>Carry out Duties of Treasurer if Treasurer unavailable</a:t>
            </a:r>
          </a:p>
          <a:p>
            <a:pPr marL="457200" indent="-457200"/>
            <a:r>
              <a:rPr lang="en-US" sz="2800" dirty="0" smtClean="0"/>
              <a:t>Chairs Guideline list of major duties:</a:t>
            </a:r>
          </a:p>
          <a:p>
            <a:pPr lvl="1"/>
            <a:r>
              <a:rPr lang="en-US" sz="2400" dirty="0" smtClean="0"/>
              <a:t>1) 802 Meetings: Efficiency Improvement</a:t>
            </a:r>
          </a:p>
          <a:p>
            <a:pPr lvl="1"/>
            <a:r>
              <a:rPr lang="en-US" sz="2400" dirty="0" smtClean="0"/>
              <a:t>2) 802 Plenary Sessions: Facilities and Services</a:t>
            </a:r>
          </a:p>
          <a:p>
            <a:pPr lvl="1"/>
            <a:r>
              <a:rPr lang="en-US" sz="2400" dirty="0" smtClean="0"/>
              <a:t>3) IEEE 802 Registration Database</a:t>
            </a:r>
          </a:p>
          <a:p>
            <a:pPr lvl="1"/>
            <a:r>
              <a:rPr lang="en-US" sz="2400" dirty="0" smtClean="0"/>
              <a:t>4) Assist IEEE 802 Treasurer</a:t>
            </a:r>
          </a:p>
        </p:txBody>
      </p:sp>
    </p:spTree>
    <p:extLst>
      <p:ext uri="{BB962C8B-B14F-4D97-AF65-F5344CB8AC3E}">
        <p14:creationId xmlns:p14="http://schemas.microsoft.com/office/powerpoint/2010/main" val="154430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698" y="343693"/>
            <a:ext cx="7772400" cy="914400"/>
          </a:xfrm>
        </p:spPr>
        <p:txBody>
          <a:bodyPr/>
          <a:lstStyle/>
          <a:p>
            <a:r>
              <a:rPr lang="en-US" sz="2400" dirty="0" smtClean="0"/>
              <a:t>*F8.06 </a:t>
            </a:r>
            <a:r>
              <a:rPr lang="en-US" sz="2400" dirty="0"/>
              <a:t>– Announcement of 802 EC Interim </a:t>
            </a:r>
            <a:r>
              <a:rPr lang="en-US" sz="2400" dirty="0" err="1"/>
              <a:t>Telecon</a:t>
            </a:r>
            <a:r>
              <a:rPr lang="en-US" sz="2400" dirty="0"/>
              <a:t> </a:t>
            </a:r>
            <a:r>
              <a:rPr lang="en-US" sz="2400" dirty="0" smtClean="0"/>
              <a:t>(Tuesday </a:t>
            </a:r>
            <a:r>
              <a:rPr lang="en-US" sz="2400" dirty="0" smtClean="0"/>
              <a:t>4 February 2017, </a:t>
            </a:r>
            <a:r>
              <a:rPr lang="en-US" sz="2400" dirty="0"/>
              <a:t>1-3pm ET)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696200" cy="4648200"/>
          </a:xfrm>
        </p:spPr>
        <p:txBody>
          <a:bodyPr/>
          <a:lstStyle/>
          <a:p>
            <a:r>
              <a:rPr lang="en-US" dirty="0" smtClean="0"/>
              <a:t>Agenda for Interim EC meeting </a:t>
            </a:r>
          </a:p>
          <a:p>
            <a:r>
              <a:rPr lang="en-US" dirty="0" smtClean="0"/>
              <a:t>	– </a:t>
            </a:r>
            <a:r>
              <a:rPr lang="en-US" sz="2800" dirty="0" smtClean="0"/>
              <a:t>Tuesday 4 </a:t>
            </a:r>
            <a:r>
              <a:rPr lang="en-US" sz="2800" dirty="0" smtClean="0"/>
              <a:t>February 2017 1-3PM </a:t>
            </a:r>
            <a:r>
              <a:rPr lang="en-US" sz="2800" dirty="0" smtClean="0"/>
              <a:t>ET</a:t>
            </a:r>
          </a:p>
          <a:p>
            <a:r>
              <a:rPr lang="en-US" dirty="0" smtClean="0"/>
              <a:t>Initial Proposed Draft Agenda</a:t>
            </a:r>
          </a:p>
          <a:p>
            <a:pPr marL="800100" lvl="1" indent="-342900">
              <a:buAutoNum type="arabicPeriod"/>
            </a:pPr>
            <a:r>
              <a:rPr lang="en-US" sz="1800" dirty="0" smtClean="0"/>
              <a:t>Welcome/Intro/Approve Agenda 	</a:t>
            </a:r>
            <a:r>
              <a:rPr lang="en-US" sz="1800" dirty="0"/>
              <a:t> </a:t>
            </a:r>
            <a:r>
              <a:rPr lang="en-US" sz="1800" dirty="0" smtClean="0"/>
              <a:t>  - Nikolich 	5 min </a:t>
            </a:r>
          </a:p>
          <a:p>
            <a:pPr marL="800100" lvl="1" indent="-342900">
              <a:buAutoNum type="arabicPeriod"/>
            </a:pPr>
            <a:r>
              <a:rPr lang="en-US" sz="1800" dirty="0" smtClean="0"/>
              <a:t>Report: EC Action Item Summary         - </a:t>
            </a:r>
            <a:r>
              <a:rPr lang="en-US" sz="1800" dirty="0" err="1" smtClean="0"/>
              <a:t>D’Ambrosia</a:t>
            </a:r>
            <a:r>
              <a:rPr lang="en-US" sz="1800" dirty="0" smtClean="0"/>
              <a:t>	10 min</a:t>
            </a:r>
          </a:p>
          <a:p>
            <a:pPr marL="800100" lvl="1" indent="-342900">
              <a:buAutoNum type="arabicPeriod"/>
            </a:pPr>
            <a:r>
              <a:rPr lang="en-US" sz="1800" dirty="0" smtClean="0"/>
              <a:t>Report: </a:t>
            </a:r>
            <a:r>
              <a:rPr lang="en-US" sz="1800" dirty="0" smtClean="0"/>
              <a:t>March 2017 </a:t>
            </a:r>
            <a:r>
              <a:rPr lang="en-US" sz="1800" dirty="0" smtClean="0"/>
              <a:t>Plenary Status   	   - Rosdahl 	3 min</a:t>
            </a:r>
          </a:p>
          <a:p>
            <a:pPr marL="800100" lvl="1" indent="-342900">
              <a:buAutoNum type="arabicPeriod"/>
            </a:pPr>
            <a:r>
              <a:rPr lang="en-US" sz="1800" dirty="0" smtClean="0"/>
              <a:t>Report on 2018 Future Venue options  - Rosdahl/</a:t>
            </a:r>
            <a:r>
              <a:rPr lang="en-US" sz="1800" dirty="0" err="1" smtClean="0"/>
              <a:t>Heile</a:t>
            </a:r>
            <a:r>
              <a:rPr lang="en-US" sz="1800" dirty="0" smtClean="0"/>
              <a:t>	5 min</a:t>
            </a:r>
          </a:p>
          <a:p>
            <a:pPr marL="800100" lvl="1" indent="-342900">
              <a:buAutoNum type="arabicPeriod"/>
            </a:pPr>
            <a:r>
              <a:rPr lang="en-US" sz="1800" dirty="0" smtClean="0"/>
              <a:t>Other Reports from WG Chairs</a:t>
            </a:r>
          </a:p>
          <a:p>
            <a:pPr lvl="1"/>
            <a:endParaRPr lang="en-US" sz="1800" dirty="0" smtClean="0"/>
          </a:p>
          <a:p>
            <a:r>
              <a:rPr lang="en-US" sz="2000" dirty="0" smtClean="0"/>
              <a:t>Per Chairs Guideline – Confirm during the Closing EC Plenary.</a:t>
            </a:r>
          </a:p>
        </p:txBody>
      </p:sp>
    </p:spTree>
    <p:extLst>
      <p:ext uri="{BB962C8B-B14F-4D97-AF65-F5344CB8AC3E}">
        <p14:creationId xmlns:p14="http://schemas.microsoft.com/office/powerpoint/2010/main" val="71342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506" y="304800"/>
            <a:ext cx="8229600" cy="979279"/>
          </a:xfrm>
        </p:spPr>
        <p:txBody>
          <a:bodyPr/>
          <a:lstStyle/>
          <a:p>
            <a:r>
              <a:rPr lang="en-US" sz="2800" dirty="0" smtClean="0"/>
              <a:t>*F8.07 </a:t>
            </a:r>
            <a:r>
              <a:rPr lang="en-US" sz="2800" dirty="0"/>
              <a:t>– Call for Tutorials for </a:t>
            </a:r>
            <a:r>
              <a:rPr lang="en-US" sz="2800" dirty="0" smtClean="0"/>
              <a:t>Nov 2016 Plenary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67688" y="1298147"/>
            <a:ext cx="8356418" cy="4874053"/>
          </a:xfrm>
        </p:spPr>
        <p:txBody>
          <a:bodyPr/>
          <a:lstStyle/>
          <a:p>
            <a:r>
              <a:rPr lang="en-US" sz="2000" dirty="0"/>
              <a:t>Tutorials to be held Monday, </a:t>
            </a:r>
            <a:r>
              <a:rPr lang="en-US" sz="2000" dirty="0" smtClean="0"/>
              <a:t>13 March 2017</a:t>
            </a:r>
            <a:endParaRPr lang="en-US" sz="2000" dirty="0" smtClean="0"/>
          </a:p>
          <a:p>
            <a:r>
              <a:rPr lang="en-US" sz="2000" dirty="0" smtClean="0"/>
              <a:t>Tutorial </a:t>
            </a:r>
            <a:r>
              <a:rPr lang="en-US" sz="2000" dirty="0"/>
              <a:t>Request form: </a:t>
            </a:r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www.ieee802.org/802_tutorials/802_Tutorial_Request_Form.doc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/>
              <a:t> </a:t>
            </a:r>
            <a:r>
              <a:rPr lang="en-US" sz="2000" dirty="0" smtClean="0"/>
              <a:t>As </a:t>
            </a:r>
            <a:r>
              <a:rPr lang="en-US" sz="2000" dirty="0"/>
              <a:t>a reminder please refer to Chair's Guidelines section 2.5 Tutorials for the logistics for participating in sponsoring/presenting a Tutorial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 smtClean="0"/>
              <a:t>Note that Tutorial times are 80 minutes with 10 minutes to allow for presenters to setup and depart.</a:t>
            </a:r>
          </a:p>
          <a:p>
            <a:endParaRPr lang="en-US" sz="2000" dirty="0"/>
          </a:p>
          <a:p>
            <a:r>
              <a:rPr lang="en-US" sz="2000" dirty="0"/>
              <a:t>All requests for Tutorials must be made by </a:t>
            </a:r>
            <a:r>
              <a:rPr lang="en-US" sz="2000" dirty="0" smtClean="0"/>
              <a:t>27 January 2017</a:t>
            </a:r>
            <a:endParaRPr lang="en-US" sz="20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866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 Exec Sec Agenda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341438"/>
            <a:ext cx="8588375" cy="4525962"/>
          </a:xfrm>
        </p:spPr>
        <p:txBody>
          <a:bodyPr/>
          <a:lstStyle/>
          <a:p>
            <a:r>
              <a:rPr lang="en-US" dirty="0" smtClean="0"/>
              <a:t>5.142  II  Current and Future Venue Report</a:t>
            </a:r>
          </a:p>
        </p:txBody>
      </p:sp>
    </p:spTree>
    <p:extLst>
      <p:ext uri="{BB962C8B-B14F-4D97-AF65-F5344CB8AC3E}">
        <p14:creationId xmlns:p14="http://schemas.microsoft.com/office/powerpoint/2010/main" val="350102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ocialFly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49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Century Gothic" pitchFamily="34" charset="0"/>
              </a:rPr>
              <a:t>IEEE 802 Top 10</a:t>
            </a:r>
            <a:endParaRPr lang="en-CA" b="1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1"/>
            <a:ext cx="9144000" cy="540060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b="1" dirty="0" smtClean="0"/>
              <a:t>Social tickets are included with meeting registration for all paid IEEE 802 participants and their guests </a:t>
            </a:r>
          </a:p>
          <a:p>
            <a:pPr marL="514350" indent="-514350">
              <a:buNone/>
            </a:pPr>
            <a:r>
              <a:rPr lang="en-US" b="1" dirty="0" smtClean="0"/>
              <a:t>	What?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*networking +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* 1</a:t>
            </a:r>
            <a:r>
              <a:rPr lang="en-US" dirty="0"/>
              <a:t> </a:t>
            </a:r>
            <a:r>
              <a:rPr lang="en-US" dirty="0" smtClean="0"/>
              <a:t>complimentary drink +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* entertainment &amp; a view of the River Walk</a:t>
            </a:r>
          </a:p>
          <a:p>
            <a:pPr marL="514350" indent="-51435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514350" indent="-514350">
              <a:buNone/>
            </a:pPr>
            <a:r>
              <a:rPr lang="en-US" b="1" dirty="0"/>
              <a:t>	</a:t>
            </a:r>
            <a:r>
              <a:rPr lang="en-US" b="1" dirty="0" smtClean="0"/>
              <a:t>Guest drink ticket is available upon entrance to the reception. </a:t>
            </a:r>
            <a:r>
              <a:rPr lang="en-US" dirty="0"/>
              <a:t>	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7182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smtClean="0">
                <a:solidFill>
                  <a:srgbClr val="0070C0"/>
                </a:solidFill>
                <a:latin typeface="Century Gothic" pitchFamily="34" charset="0"/>
              </a:rPr>
              <a:t>IEEE 802 Top 10</a:t>
            </a:r>
            <a:endParaRPr lang="en-CA" b="1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021" y="1340769"/>
            <a:ext cx="8892480" cy="532859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sz="5800" b="1" dirty="0" smtClean="0"/>
              <a:t>2. Registration &amp; Information Hours</a:t>
            </a:r>
          </a:p>
          <a:p>
            <a:pPr>
              <a:buNone/>
            </a:pPr>
            <a:r>
              <a:rPr lang="en-CA" sz="5800" b="1" dirty="0" smtClean="0"/>
              <a:t>	</a:t>
            </a:r>
            <a:r>
              <a:rPr lang="en-CA" sz="5800" dirty="0" smtClean="0"/>
              <a:t>Monday - Thursday</a:t>
            </a:r>
            <a:endParaRPr lang="en-CA" sz="5800" dirty="0" smtClean="0"/>
          </a:p>
          <a:p>
            <a:pPr>
              <a:buNone/>
            </a:pPr>
            <a:r>
              <a:rPr lang="en-CA" sz="5800" dirty="0" smtClean="0"/>
              <a:t>	7:30 AM - 5 PM</a:t>
            </a:r>
          </a:p>
          <a:p>
            <a:pPr>
              <a:buNone/>
            </a:pPr>
            <a:endParaRPr lang="en-CA" sz="5800" dirty="0" smtClean="0"/>
          </a:p>
          <a:p>
            <a:pPr>
              <a:buNone/>
            </a:pPr>
            <a:r>
              <a:rPr lang="en-US" sz="5800" dirty="0" smtClean="0"/>
              <a:t>	Friday 7:30 AM – 1:30 PM</a:t>
            </a:r>
          </a:p>
          <a:p>
            <a:pPr>
              <a:buNone/>
            </a:pPr>
            <a:endParaRPr lang="en-CA" sz="5800" dirty="0" smtClean="0"/>
          </a:p>
          <a:p>
            <a:pPr>
              <a:buNone/>
            </a:pPr>
            <a:r>
              <a:rPr lang="en-US" sz="5800" b="1" dirty="0" smtClean="0"/>
              <a:t>3.	 After Hours (including evenings)</a:t>
            </a:r>
            <a:endParaRPr lang="en-CA" sz="5800" dirty="0" smtClean="0"/>
          </a:p>
          <a:p>
            <a:pPr>
              <a:buNone/>
            </a:pPr>
            <a:r>
              <a:rPr lang="en-CA" sz="5800" dirty="0" smtClean="0"/>
              <a:t>	Please text Darcel at:</a:t>
            </a:r>
          </a:p>
          <a:p>
            <a:pPr>
              <a:buNone/>
            </a:pPr>
            <a:r>
              <a:rPr lang="en-CA" sz="5800" dirty="0" smtClean="0"/>
              <a:t>	 +1 (604)808-9624 and if no reply,</a:t>
            </a:r>
          </a:p>
          <a:p>
            <a:pPr>
              <a:buNone/>
            </a:pPr>
            <a:r>
              <a:rPr lang="en-CA" sz="5800" dirty="0" smtClean="0"/>
              <a:t>	please call!!</a:t>
            </a:r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5113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Century Gothic" pitchFamily="34" charset="0"/>
              </a:rPr>
              <a:t>IEEE 802 Top 10</a:t>
            </a:r>
            <a:endParaRPr lang="en-CA" b="1" dirty="0"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021" y="1371599"/>
            <a:ext cx="8892480" cy="524375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3100" b="1" dirty="0" smtClean="0"/>
              <a:t>4. Meeting Space Requests or Issues</a:t>
            </a:r>
          </a:p>
          <a:p>
            <a:pPr>
              <a:buNone/>
            </a:pPr>
            <a:r>
              <a:rPr lang="en-CA" sz="3100" b="1" dirty="0" smtClean="0"/>
              <a:t>	</a:t>
            </a:r>
            <a:r>
              <a:rPr lang="en-CA" sz="3100" dirty="0" smtClean="0"/>
              <a:t>Contact Darcel </a:t>
            </a:r>
          </a:p>
          <a:p>
            <a:pPr>
              <a:buNone/>
            </a:pPr>
            <a:r>
              <a:rPr lang="en-US" sz="3100" dirty="0"/>
              <a:t>	</a:t>
            </a:r>
            <a:r>
              <a:rPr lang="en-CA" sz="3100" dirty="0"/>
              <a:t> </a:t>
            </a:r>
            <a:r>
              <a:rPr lang="en-CA" sz="3100" dirty="0" smtClean="0"/>
              <a:t>Text or Call: +</a:t>
            </a:r>
            <a:r>
              <a:rPr lang="en-CA" sz="3100" dirty="0" smtClean="0"/>
              <a:t>1604-808-9624	</a:t>
            </a:r>
          </a:p>
          <a:p>
            <a:pPr lvl="2">
              <a:buNone/>
            </a:pPr>
            <a:r>
              <a:rPr lang="en-CA" sz="3100" dirty="0" smtClean="0">
                <a:hlinkClick r:id="rId2"/>
              </a:rPr>
              <a:t>darcel@facetoface-events.com</a:t>
            </a:r>
            <a:endParaRPr lang="en-CA" sz="3100" dirty="0" smtClean="0"/>
          </a:p>
          <a:p>
            <a:pPr>
              <a:buNone/>
            </a:pPr>
            <a:r>
              <a:rPr lang="en-CA" sz="3100" dirty="0"/>
              <a:t>	</a:t>
            </a:r>
            <a:r>
              <a:rPr lang="en-CA" sz="3100" dirty="0" smtClean="0"/>
              <a:t>Skype</a:t>
            </a:r>
            <a:r>
              <a:rPr lang="en-CA" sz="3100" dirty="0"/>
              <a:t>: </a:t>
            </a:r>
            <a:r>
              <a:rPr lang="en-CA" sz="3100" dirty="0" err="1" smtClean="0"/>
              <a:t>darcelmoro</a:t>
            </a:r>
            <a:endParaRPr lang="en-CA" sz="3100" dirty="0" smtClean="0"/>
          </a:p>
          <a:p>
            <a:pPr>
              <a:buNone/>
            </a:pPr>
            <a:endParaRPr lang="en-US" sz="3100" b="1" dirty="0" smtClean="0"/>
          </a:p>
          <a:p>
            <a:pPr>
              <a:buNone/>
            </a:pPr>
            <a:r>
              <a:rPr lang="en-US" sz="3100" b="1" dirty="0" smtClean="0"/>
              <a:t>5. AV Issues</a:t>
            </a:r>
          </a:p>
          <a:p>
            <a:pPr>
              <a:buNone/>
            </a:pPr>
            <a:r>
              <a:rPr lang="en-US" sz="3100" b="1" dirty="0"/>
              <a:t>	</a:t>
            </a:r>
            <a:r>
              <a:rPr lang="en-US" sz="3100" dirty="0" smtClean="0"/>
              <a:t>Contact </a:t>
            </a:r>
            <a:r>
              <a:rPr lang="en-US" sz="3100" dirty="0" err="1" smtClean="0"/>
              <a:t>Darcel</a:t>
            </a:r>
            <a:r>
              <a:rPr lang="en-US" sz="3100" dirty="0" smtClean="0"/>
              <a:t>.</a:t>
            </a:r>
          </a:p>
          <a:p>
            <a:pPr>
              <a:buNone/>
            </a:pPr>
            <a:r>
              <a:rPr lang="en-US" sz="3100" dirty="0"/>
              <a:t>	</a:t>
            </a:r>
            <a:r>
              <a:rPr lang="en-US" sz="3100" dirty="0" smtClean="0"/>
              <a:t>Note: The default input for every meeting projector is VGA.  Presenters without a video output on their computer are responsible to supply their own VGA dongle.</a:t>
            </a:r>
          </a:p>
          <a:p>
            <a:pPr>
              <a:buNone/>
            </a:pPr>
            <a:endParaRPr lang="en-US" sz="3100" dirty="0" smtClean="0"/>
          </a:p>
          <a:p>
            <a:pPr>
              <a:buNone/>
            </a:pPr>
            <a:r>
              <a:rPr lang="en-US" sz="3100" b="1" dirty="0" smtClean="0"/>
              <a:t>6. Network Issues</a:t>
            </a:r>
          </a:p>
          <a:p>
            <a:pPr>
              <a:buNone/>
            </a:pPr>
            <a:r>
              <a:rPr lang="en-US" sz="3100" b="1" dirty="0" smtClean="0"/>
              <a:t>	</a:t>
            </a:r>
            <a:r>
              <a:rPr lang="en-US" sz="3100" dirty="0" smtClean="0"/>
              <a:t>Contact </a:t>
            </a:r>
            <a:r>
              <a:rPr lang="en-US" sz="3100" dirty="0" err="1" smtClean="0"/>
              <a:t>Darcel</a:t>
            </a:r>
            <a:r>
              <a:rPr lang="en-US" sz="3100" dirty="0" smtClean="0"/>
              <a:t>, she will inform Verilan.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CA" u="sng" dirty="0">
              <a:hlinkClick r:id="rId3"/>
            </a:endParaRPr>
          </a:p>
          <a:p>
            <a:pPr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8081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Century Gothic" pitchFamily="34" charset="0"/>
              </a:rPr>
              <a:t>IEEE 802 Top 10</a:t>
            </a:r>
            <a:endParaRPr lang="en-CA" b="1" dirty="0"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021" y="1600201"/>
            <a:ext cx="889248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7. Food &amp; Beverage Hours</a:t>
            </a:r>
          </a:p>
          <a:p>
            <a:pPr>
              <a:buNone/>
            </a:pPr>
            <a:r>
              <a:rPr lang="en-CA" b="1" dirty="0" smtClean="0"/>
              <a:t>	</a:t>
            </a:r>
            <a:r>
              <a:rPr lang="en-CA" dirty="0" smtClean="0"/>
              <a:t>Continental Breakfast 7:30 – 9 AM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Morning Coffee 9 – 11 AM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Afternoon Coffee &amp; Tea 2 – 4pm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Afternoon Snacks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b="1" u="sng" dirty="0" smtClean="0">
                <a:solidFill>
                  <a:srgbClr val="FF0000"/>
                </a:solidFill>
              </a:rPr>
              <a:t>802.3 </a:t>
            </a:r>
            <a:r>
              <a:rPr lang="en-US" b="1" u="sng" dirty="0" smtClean="0">
                <a:solidFill>
                  <a:srgbClr val="FF0000"/>
                </a:solidFill>
              </a:rPr>
              <a:t>&amp; 802.1  at 3 PM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b="1" u="sng" dirty="0" smtClean="0">
                <a:solidFill>
                  <a:srgbClr val="FF0000"/>
                </a:solidFill>
              </a:rPr>
              <a:t>Wireless </a:t>
            </a:r>
            <a:r>
              <a:rPr lang="en-US" b="1" u="sng" dirty="0" smtClean="0">
                <a:solidFill>
                  <a:srgbClr val="FF0000"/>
                </a:solidFill>
              </a:rPr>
              <a:t>Groups at 3:30 PM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CA" u="sng" dirty="0">
              <a:hlinkClick r:id="rId2"/>
            </a:endParaRPr>
          </a:p>
          <a:p>
            <a:pPr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0508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Century Gothic" pitchFamily="34" charset="0"/>
              </a:rPr>
              <a:t>IEEE 802 Top 10</a:t>
            </a:r>
            <a:endParaRPr lang="en-CA" b="1" dirty="0"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021" y="1600201"/>
            <a:ext cx="889248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8. Hotel Outlets:</a:t>
            </a:r>
          </a:p>
          <a:p>
            <a:pPr>
              <a:buNone/>
            </a:pPr>
            <a:r>
              <a:rPr lang="en-US" b="1" dirty="0" smtClean="0"/>
              <a:t>	</a:t>
            </a:r>
            <a:r>
              <a:rPr lang="en-CA" b="1" dirty="0" smtClean="0"/>
              <a:t>PERKS</a:t>
            </a:r>
            <a:r>
              <a:rPr lang="en-CA" dirty="0" smtClean="0"/>
              <a:t> is open 24 hours – coffee, drinks, pizzas, salad, and many more options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	More info and options available at Meeting Information &amp; posted on meeting boards.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CA" u="sng" dirty="0">
              <a:hlinkClick r:id="rId2"/>
            </a:endParaRPr>
          </a:p>
          <a:p>
            <a:pPr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8751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ar Rojo Special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89720" y="-76379"/>
            <a:ext cx="5358384" cy="6934379"/>
          </a:xfrm>
        </p:spPr>
      </p:pic>
    </p:spTree>
    <p:extLst>
      <p:ext uri="{BB962C8B-B14F-4D97-AF65-F5344CB8AC3E}">
        <p14:creationId xmlns:p14="http://schemas.microsoft.com/office/powerpoint/2010/main" val="154135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Title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lnDef>
  </a:objectDefaults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2402</TotalTime>
  <Words>511</Words>
  <Application>Microsoft Office PowerPoint</Application>
  <PresentationFormat>On-screen Show (4:3)</PresentationFormat>
  <Paragraphs>139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 Unicode MS</vt:lpstr>
      <vt:lpstr>MS PGothic</vt:lpstr>
      <vt:lpstr>Arial</vt:lpstr>
      <vt:lpstr>Century Gothic</vt:lpstr>
      <vt:lpstr>Freestyle Script</vt:lpstr>
      <vt:lpstr>Times New Roman</vt:lpstr>
      <vt:lpstr>Title slide</vt:lpstr>
      <vt:lpstr>Executive Secretary Agenda Items November 2016 Plenary</vt:lpstr>
      <vt:lpstr>802 Exec Sec Agenda Items</vt:lpstr>
      <vt:lpstr>PowerPoint Presentation</vt:lpstr>
      <vt:lpstr>IEEE 802 Top 10</vt:lpstr>
      <vt:lpstr>IEEE 802 Top 10</vt:lpstr>
      <vt:lpstr>IEEE 802 Top 10</vt:lpstr>
      <vt:lpstr>IEEE 802 Top 10</vt:lpstr>
      <vt:lpstr>IEEE 802 Top 10</vt:lpstr>
      <vt:lpstr>PowerPoint Presentation</vt:lpstr>
      <vt:lpstr>PowerPoint Presentation</vt:lpstr>
      <vt:lpstr>IEEE 802 Top 10</vt:lpstr>
      <vt:lpstr>Network and Wired Cafe </vt:lpstr>
      <vt:lpstr>5.142 Current and Future Venue Report</vt:lpstr>
      <vt:lpstr>Friday Closing EC Plenary</vt:lpstr>
      <vt:lpstr>Future Venue Insight</vt:lpstr>
      <vt:lpstr>802 Plenary March 2017</vt:lpstr>
      <vt:lpstr> *F8.045 Executive secretary report LMSC 802 – P&amp;P list of major duties:</vt:lpstr>
      <vt:lpstr>*F8.06 – Announcement of 802 EC Interim Telecon (Tuesday 4 February 2017, 1-3pm ET)</vt:lpstr>
      <vt:lpstr>*F8.07 – Call for Tutorials for Nov 2016 Plenary</vt:lpstr>
    </vt:vector>
  </TitlesOfParts>
  <Company>CSR plc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Executive Secretary Agenda Items November 2016 Plenary</dc:title>
  <dc:subject>IEEE 802 November Plenary 2016</dc:subject>
  <dc:creator>Jon Rosdahl</dc:creator>
  <dc:description>Jon Rosdahl (Qualcomm)</dc:description>
  <cp:lastModifiedBy>Rosdahl, Jon</cp:lastModifiedBy>
  <cp:revision>64</cp:revision>
  <dcterms:created xsi:type="dcterms:W3CDTF">2015-11-09T04:21:45Z</dcterms:created>
  <dcterms:modified xsi:type="dcterms:W3CDTF">2016-11-07T07:57:52Z</dcterms:modified>
</cp:coreProperties>
</file>