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4"/>
  </p:notesMasterIdLst>
  <p:handoutMasterIdLst>
    <p:handoutMasterId r:id="rId35"/>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46" r:id="rId15"/>
    <p:sldId id="347" r:id="rId16"/>
    <p:sldId id="348" r:id="rId17"/>
    <p:sldId id="349" r:id="rId18"/>
    <p:sldId id="351" r:id="rId19"/>
    <p:sldId id="353" r:id="rId20"/>
    <p:sldId id="352" r:id="rId21"/>
    <p:sldId id="354" r:id="rId22"/>
    <p:sldId id="356" r:id="rId23"/>
    <p:sldId id="355" r:id="rId24"/>
    <p:sldId id="357" r:id="rId25"/>
    <p:sldId id="361" r:id="rId26"/>
    <p:sldId id="362" r:id="rId27"/>
    <p:sldId id="363" r:id="rId28"/>
    <p:sldId id="364" r:id="rId29"/>
    <p:sldId id="365" r:id="rId30"/>
    <p:sldId id="360" r:id="rId31"/>
    <p:sldId id="350" r:id="rId32"/>
    <p:sldId id="369"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31" autoAdjust="0"/>
    <p:restoredTop sz="96879" autoAdjust="0"/>
  </p:normalViewPr>
  <p:slideViewPr>
    <p:cSldViewPr showGuides="1">
      <p:cViewPr varScale="1">
        <p:scale>
          <a:sx n="60" d="100"/>
          <a:sy n="60" d="100"/>
        </p:scale>
        <p:origin x="892" y="56"/>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ec-16-0170-01</a:t>
            </a:r>
            <a:endParaRPr lang="en-US" altLang="en-US" sz="1200" dirty="0">
              <a:solidFill>
                <a:schemeClr val="bg1"/>
              </a:solidFill>
            </a:endParaRP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ec-16-0170-01</a:t>
            </a:r>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mbrosia@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a:t>Motion Template</a:t>
            </a:r>
            <a:endParaRPr lang="en-US" altLang="en-US" sz="4400" dirty="0"/>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a:t>John D’Ambrosia</a:t>
            </a:r>
          </a:p>
          <a:p>
            <a:pPr>
              <a:lnSpc>
                <a:spcPct val="80000"/>
              </a:lnSpc>
            </a:pPr>
            <a:r>
              <a:rPr lang="en-US" altLang="en-US" sz="2800" dirty="0"/>
              <a:t>Recording Secretary, IEEE 802 LMSC</a:t>
            </a:r>
          </a:p>
          <a:p>
            <a:pPr>
              <a:lnSpc>
                <a:spcPct val="80000"/>
              </a:lnSpc>
            </a:pPr>
            <a:r>
              <a:rPr lang="en-US" altLang="en-US" sz="2800" dirty="0">
                <a:hlinkClick r:id="rId3"/>
              </a:rPr>
              <a:t>jdambrosia@ieee.org</a:t>
            </a:r>
            <a:r>
              <a:rPr lang="en-US" altLang="en-US" sz="2800" dirty="0"/>
              <a:t> </a:t>
            </a:r>
            <a:br>
              <a:rPr lang="en-US" altLang="en-US" sz="2800" dirty="0"/>
            </a:b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type="body" idx="1"/>
          </p:nvPr>
        </p:nvSpPr>
        <p:spPr>
          <a:xfrm>
            <a:off x="250825" y="1265238"/>
            <a:ext cx="8229600" cy="4525962"/>
          </a:xfrm>
        </p:spPr>
        <p:txBody>
          <a:bodyPr/>
          <a:lstStyle/>
          <a:p>
            <a:pPr>
              <a:spcBef>
                <a:spcPts val="0"/>
              </a:spcBef>
              <a:buFont typeface="+mj-lt"/>
              <a:buAutoNum type="arabicPeriod"/>
            </a:pPr>
            <a:r>
              <a:rPr lang="en-GB" sz="1600" dirty="0"/>
              <a:t>Accepting a report</a:t>
            </a:r>
            <a:endParaRPr lang="en-US" sz="1600" dirty="0"/>
          </a:p>
          <a:p>
            <a:pPr>
              <a:spcBef>
                <a:spcPts val="0"/>
              </a:spcBef>
              <a:buFont typeface="+mj-lt"/>
              <a:buAutoNum type="arabicPeriod"/>
            </a:pPr>
            <a:r>
              <a:rPr lang="en-GB" sz="1600" dirty="0"/>
              <a:t>Adoption of standards under PSDO agreement</a:t>
            </a:r>
            <a:endParaRPr lang="en-US" sz="1600" dirty="0"/>
          </a:p>
          <a:p>
            <a:pPr lvl="0">
              <a:spcBef>
                <a:spcPts val="0"/>
              </a:spcBef>
              <a:buFont typeface="+mj-lt"/>
              <a:buAutoNum type="arabicPeriod"/>
            </a:pPr>
            <a:r>
              <a:rPr lang="en-GB" sz="1600" dirty="0"/>
              <a:t>Approval of PAR and CSD (non-maintenance)</a:t>
            </a:r>
            <a:endParaRPr lang="en-US" sz="1600" dirty="0"/>
          </a:p>
          <a:p>
            <a:pPr lvl="0">
              <a:spcBef>
                <a:spcPts val="0"/>
              </a:spcBef>
              <a:buFont typeface="+mj-lt"/>
              <a:buAutoNum type="arabicPeriod"/>
            </a:pPr>
            <a:r>
              <a:rPr lang="en-GB" sz="1600" dirty="0"/>
              <a:t>Approval of PAR and CSD (maintenance)</a:t>
            </a:r>
            <a:endParaRPr lang="en-US" sz="1600" dirty="0"/>
          </a:p>
          <a:p>
            <a:pPr lvl="0">
              <a:spcBef>
                <a:spcPts val="0"/>
              </a:spcBef>
              <a:buFont typeface="+mj-lt"/>
              <a:buAutoNum type="arabicPeriod"/>
            </a:pPr>
            <a:r>
              <a:rPr lang="en-GB" sz="1600" dirty="0"/>
              <a:t>Approval of updated WG P&amp;P</a:t>
            </a:r>
            <a:endParaRPr lang="en-US" sz="1600" dirty="0"/>
          </a:p>
          <a:p>
            <a:pPr lvl="0">
              <a:spcBef>
                <a:spcPts val="0"/>
              </a:spcBef>
              <a:buFont typeface="+mj-lt"/>
              <a:buAutoNum type="arabicPeriod"/>
            </a:pPr>
            <a:r>
              <a:rPr lang="en-GB" sz="1600" dirty="0"/>
              <a:t>Approval of updated LMSC OM</a:t>
            </a:r>
            <a:endParaRPr lang="en-US" sz="1600" dirty="0"/>
          </a:p>
          <a:p>
            <a:pPr lvl="0">
              <a:spcBef>
                <a:spcPts val="0"/>
              </a:spcBef>
              <a:buFont typeface="+mj-lt"/>
              <a:buAutoNum type="arabicPeriod"/>
            </a:pPr>
            <a:r>
              <a:rPr lang="en-GB" sz="1600" dirty="0"/>
              <a:t>Approval of updated Chair’s Guidelines</a:t>
            </a:r>
            <a:endParaRPr lang="en-US" sz="1600" dirty="0"/>
          </a:p>
          <a:p>
            <a:pPr>
              <a:spcBef>
                <a:spcPts val="0"/>
              </a:spcBef>
              <a:buFont typeface="+mj-lt"/>
              <a:buAutoNum type="arabicPeriod"/>
            </a:pPr>
            <a:r>
              <a:rPr lang="en-GB" sz="1600" dirty="0"/>
              <a:t>Approval to send a draft to </a:t>
            </a:r>
            <a:r>
              <a:rPr lang="en-GB" sz="1600" dirty="0" err="1"/>
              <a:t>RevCom</a:t>
            </a:r>
            <a:endParaRPr lang="en-US" sz="1600" dirty="0"/>
          </a:p>
          <a:p>
            <a:pPr lvl="0">
              <a:spcBef>
                <a:spcPts val="0"/>
              </a:spcBef>
              <a:buFont typeface="+mj-lt"/>
              <a:buAutoNum type="arabicPeriod"/>
            </a:pPr>
            <a:r>
              <a:rPr lang="en-GB" sz="1600" dirty="0"/>
              <a:t>Approval to start sponsor ballot</a:t>
            </a:r>
            <a:endParaRPr lang="en-US" sz="1600" dirty="0"/>
          </a:p>
          <a:p>
            <a:pPr lvl="0">
              <a:spcBef>
                <a:spcPts val="0"/>
              </a:spcBef>
              <a:buFont typeface="+mj-lt"/>
              <a:buAutoNum type="arabicPeriod"/>
            </a:pPr>
            <a:r>
              <a:rPr lang="en-GB" sz="1600" dirty="0"/>
              <a:t>Conditional approval to start sponsor ballot</a:t>
            </a:r>
            <a:endParaRPr lang="en-US" sz="1600" dirty="0"/>
          </a:p>
          <a:p>
            <a:pPr lvl="0">
              <a:spcBef>
                <a:spcPts val="0"/>
              </a:spcBef>
              <a:buFont typeface="+mj-lt"/>
              <a:buAutoNum type="arabicPeriod"/>
            </a:pPr>
            <a:r>
              <a:rPr lang="en-GB" sz="1600" dirty="0"/>
              <a:t>Conditional approval to send a draft to </a:t>
            </a:r>
            <a:r>
              <a:rPr lang="en-GB" sz="1600" dirty="0" err="1"/>
              <a:t>RevCom</a:t>
            </a:r>
            <a:endParaRPr lang="en-GB" sz="1600" dirty="0"/>
          </a:p>
          <a:p>
            <a:pPr lvl="0">
              <a:spcBef>
                <a:spcPts val="0"/>
              </a:spcBef>
              <a:buFont typeface="+mj-lt"/>
              <a:buAutoNum type="arabicPeriod"/>
            </a:pPr>
            <a:r>
              <a:rPr lang="en-GB" sz="1600" dirty="0"/>
              <a:t>Confirm elected WG and TAG officers</a:t>
            </a:r>
            <a:endParaRPr lang="en-US" sz="1600" dirty="0"/>
          </a:p>
          <a:p>
            <a:pPr lvl="0">
              <a:spcBef>
                <a:spcPts val="0"/>
              </a:spcBef>
              <a:buFont typeface="+mj-lt"/>
              <a:buAutoNum type="arabicPeriod"/>
            </a:pPr>
            <a:r>
              <a:rPr lang="en-GB" sz="1600" dirty="0"/>
              <a:t>Confirm appointed WG and TAG chair</a:t>
            </a:r>
            <a:endParaRPr lang="en-US" sz="1600" dirty="0"/>
          </a:p>
          <a:p>
            <a:pPr lvl="0">
              <a:spcBef>
                <a:spcPts val="0"/>
              </a:spcBef>
              <a:buFont typeface="+mj-lt"/>
              <a:buAutoNum type="arabicPeriod"/>
            </a:pPr>
            <a:r>
              <a:rPr lang="en-GB" sz="1600" dirty="0"/>
              <a:t>Confirm EC appointed positions</a:t>
            </a:r>
            <a:endParaRPr lang="en-US" sz="1600" dirty="0"/>
          </a:p>
          <a:p>
            <a:pPr lvl="0">
              <a:spcBef>
                <a:spcPts val="0"/>
              </a:spcBef>
              <a:buFont typeface="+mj-lt"/>
              <a:buAutoNum type="arabicPeriod"/>
            </a:pPr>
            <a:r>
              <a:rPr lang="en-GB" sz="1600" dirty="0"/>
              <a:t>Confirm appointed WG and TAG chair</a:t>
            </a:r>
            <a:endParaRPr lang="en-US" sz="1600" dirty="0"/>
          </a:p>
          <a:p>
            <a:pPr lvl="0">
              <a:spcBef>
                <a:spcPts val="0"/>
              </a:spcBef>
              <a:buFont typeface="+mj-lt"/>
              <a:buAutoNum type="arabicPeriod"/>
            </a:pPr>
            <a:r>
              <a:rPr lang="en-GB" sz="1600" dirty="0"/>
              <a:t>Confirm EC appointed positions</a:t>
            </a:r>
            <a:endParaRPr lang="en-US" sz="1600" dirty="0"/>
          </a:p>
          <a:p>
            <a:pPr lvl="0">
              <a:spcBef>
                <a:spcPts val="0"/>
              </a:spcBef>
              <a:buFont typeface="+mj-lt"/>
              <a:buAutoNum type="arabicPeriod"/>
            </a:pPr>
            <a:r>
              <a:rPr lang="en-GB" sz="1600" dirty="0"/>
              <a:t>Fee Waiver</a:t>
            </a:r>
            <a:endParaRPr lang="en-US" sz="1600" dirty="0"/>
          </a:p>
          <a:p>
            <a:pPr lvl="0">
              <a:spcBef>
                <a:spcPts val="0"/>
              </a:spcBef>
              <a:buFont typeface="+mj-lt"/>
              <a:buAutoNum type="arabicPeriod"/>
            </a:pPr>
            <a:r>
              <a:rPr lang="en-GB" sz="1600" dirty="0"/>
              <a:t>Liaison statement from 802</a:t>
            </a:r>
            <a:endParaRPr lang="en-US" sz="1600" dirty="0"/>
          </a:p>
          <a:p>
            <a:pPr lvl="0">
              <a:spcBef>
                <a:spcPts val="0"/>
              </a:spcBef>
              <a:buFont typeface="+mj-lt"/>
              <a:buAutoNum type="arabicPeriod"/>
            </a:pPr>
            <a:r>
              <a:rPr lang="en-GB" sz="1600" dirty="0"/>
              <a:t>Liaison statement from subgroup requiring sponsor approval</a:t>
            </a:r>
          </a:p>
          <a:p>
            <a:pPr lvl="0">
              <a:spcBef>
                <a:spcPts val="0"/>
              </a:spcBef>
              <a:buFont typeface="+mj-lt"/>
              <a:buAutoNum type="arabicPeriod"/>
            </a:pPr>
            <a:r>
              <a:rPr lang="en-GB" sz="1600" dirty="0"/>
              <a:t>Liaison of drafts under PSDO agreement</a:t>
            </a:r>
            <a:endParaRPr lang="en-US" sz="1600" dirty="0"/>
          </a:p>
          <a:p>
            <a:pPr lvl="0">
              <a:spcBef>
                <a:spcPts val="0"/>
              </a:spcBef>
              <a:buFont typeface="+mj-lt"/>
              <a:buAutoNum type="arabicPeriod"/>
            </a:pPr>
            <a:r>
              <a:rPr lang="en-GB" sz="1600" dirty="0"/>
              <a:t>Study Group formation</a:t>
            </a:r>
            <a:endParaRPr lang="en-US" sz="1600" dirty="0"/>
          </a:p>
          <a:p>
            <a:pPr lvl="0">
              <a:spcBef>
                <a:spcPts val="0"/>
              </a:spcBef>
              <a:buFont typeface="+mj-lt"/>
              <a:buAutoNum type="arabicPeriod"/>
            </a:pPr>
            <a:r>
              <a:rPr lang="en-GB" sz="1600" dirty="0"/>
              <a:t>Study Group extension</a:t>
            </a:r>
            <a:endParaRPr lang="en-US" sz="1600" dirty="0"/>
          </a:p>
          <a:p>
            <a:pPr lvl="0">
              <a:spcBef>
                <a:spcPts val="0"/>
              </a:spcBef>
              <a:buFont typeface="+mj-lt"/>
              <a:buAutoNum type="arabicPeriod"/>
            </a:pPr>
            <a:endParaRPr lang="en-US" sz="12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1617417778"/>
              </p:ext>
            </p:extLst>
          </p:nvPr>
        </p:nvGraphicFramePr>
        <p:xfrm>
          <a:off x="228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Move to 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EC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&lt;subgroup-name&gt;:</a:t>
                      </a:r>
                      <a:r>
                        <a:rPr lang="en-GB" sz="1600" b="1" kern="1200" baseline="0" dirty="0">
                          <a:solidFill>
                            <a:schemeClr val="tx1"/>
                          </a:solidFill>
                          <a:effectLst/>
                          <a:latin typeface="+mn-lt"/>
                          <a:ea typeface="+mn-ea"/>
                          <a:cs typeface="+mn-cs"/>
                        </a:rPr>
                        <a:t> </a:t>
                      </a:r>
                      <a:r>
                        <a:rPr lang="en-GB" sz="1800" kern="1200" dirty="0">
                          <a:solidFill>
                            <a:schemeClr val="dk1"/>
                          </a:solidFill>
                          <a:effectLst/>
                          <a:latin typeface="+mn-lt"/>
                          <a:ea typeface="+mn-ea"/>
                          <a:cs typeface="+mn-cs"/>
                        </a:rPr>
                        <a:t>The name of a subgroup of the sponsor (e.g., a WG, TAG, EC SC or EC SG)</a:t>
                      </a:r>
                      <a:endParaRPr lang="en-GB" sz="1600" b="1" kern="1200" dirty="0">
                        <a:solidFill>
                          <a:schemeClr val="tx1"/>
                        </a:solidFill>
                        <a:effectLst/>
                        <a:latin typeface="+mn-lt"/>
                        <a:ea typeface="+mn-ea"/>
                        <a:cs typeface="+mn-cs"/>
                      </a:endParaRPr>
                    </a:p>
                    <a:p>
                      <a:r>
                        <a:rPr lang="en-GB" sz="1600" b="1" kern="1200" dirty="0">
                          <a:solidFill>
                            <a:schemeClr val="tx1"/>
                          </a:solidFill>
                          <a:effectLst/>
                          <a:latin typeface="+mn-lt"/>
                          <a:ea typeface="+mn-ea"/>
                          <a:cs typeface="+mn-cs"/>
                        </a:rPr>
                        <a:t>&lt;doc-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 </a:t>
                      </a:r>
                      <a:r>
                        <a:rPr lang="en-GB" sz="1600" b="0" kern="1200" dirty="0">
                          <a:solidFill>
                            <a:schemeClr val="tx1"/>
                          </a:solidFill>
                          <a:effectLst/>
                          <a:latin typeface="+mn-lt"/>
                          <a:ea typeface="+mn-ea"/>
                          <a:cs typeface="+mn-cs"/>
                        </a:rPr>
                        <a:t>A URL to a permanent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7926809"/>
                  </a:ext>
                </a:extLst>
              </a:tr>
            </a:tbl>
          </a:graphicData>
        </a:graphic>
      </p:graphicFrame>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4100561925"/>
              </p:ext>
            </p:extLst>
          </p:nvPr>
        </p:nvGraphicFramePr>
        <p:xfrm>
          <a:off x="304800" y="1188721"/>
          <a:ext cx="8534400" cy="47193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599">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OM -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7025">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PAR and CSD (non-maintenance)</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98678203"/>
              </p:ext>
            </p:extLst>
          </p:nvPr>
        </p:nvGraphicFramePr>
        <p:xfrm>
          <a:off x="228600" y="1397000"/>
          <a:ext cx="8534400" cy="4318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non-maintenance PAR and a CSD document that have met the requirements for posting and review under “Procedure for PARs” in the LMSC OM.</a:t>
                      </a:r>
                    </a:p>
                    <a:p>
                      <a:pPr marL="285750" indent="-285750">
                        <a:buFont typeface="Arial" panose="020B0604020202020204" pitchFamily="34" charset="0"/>
                        <a:buChar char="•"/>
                      </a:pPr>
                      <a:r>
                        <a:rPr lang="en-US" sz="1600" b="0" dirty="0">
                          <a:solidFill>
                            <a:schemeClr val="tx1"/>
                          </a:solidFill>
                        </a:rPr>
                        <a:t>A non-maintenance PAR is a new PAR, or a modification PAR that materially affects the functionality of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7661389"/>
                  </a:ext>
                </a:extLst>
              </a:tr>
            </a:tbl>
          </a:graphicData>
        </a:graphic>
      </p:graphicFrame>
    </p:spTree>
    <p:extLst>
      <p:ext uri="{BB962C8B-B14F-4D97-AF65-F5344CB8AC3E}">
        <p14:creationId xmlns:p14="http://schemas.microsoft.com/office/powerpoint/2010/main" val="219929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PAR and CSD (maintenance)</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013604382"/>
              </p:ext>
            </p:extLst>
          </p:nvPr>
        </p:nvGraphicFramePr>
        <p:xfrm>
          <a:off x="228600" y="1295400"/>
          <a:ext cx="8534400" cy="4185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p>
                      <a:pPr marL="0" indent="0">
                        <a:buFont typeface="Arial" panose="020B0604020202020204" pitchFamily="34" charset="0"/>
                        <a:buNone/>
                      </a:pP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53719003"/>
                  </a:ext>
                </a:extLst>
              </a:tr>
              <a:tr h="56388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Approve</a:t>
                      </a:r>
                      <a:r>
                        <a:rPr lang="en-US" sz="1600" b="0" baseline="0" dirty="0">
                          <a:solidFill>
                            <a:schemeClr val="tx1"/>
                          </a:solidFill>
                        </a:rPr>
                        <a:t> forwarding &lt;project #&gt; </a:t>
                      </a:r>
                      <a:r>
                        <a:rPr lang="en-US" sz="1600" b="0" baseline="0" dirty="0" err="1">
                          <a:solidFill>
                            <a:schemeClr val="tx1"/>
                          </a:solidFill>
                        </a:rPr>
                        <a:t>maintenancePAR</a:t>
                      </a:r>
                      <a:r>
                        <a:rPr lang="en-US" sz="1600" b="0" baseline="0" dirty="0">
                          <a:solidFill>
                            <a:schemeClr val="tx1"/>
                          </a:solidFill>
                        </a:rPr>
                        <a:t>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related to a maintenance PAR that has met the requirements for posting and review under “Procedure for PARs” in the LMSC OM.</a:t>
                      </a:r>
                    </a:p>
                    <a:p>
                      <a:pPr marL="285750" indent="-285750">
                        <a:buFont typeface="Arial" panose="020B0604020202020204" pitchFamily="34" charset="0"/>
                        <a:buChar char="•"/>
                      </a:pPr>
                      <a:r>
                        <a:rPr lang="en-US" sz="1600" b="0" dirty="0">
                          <a:solidFill>
                            <a:schemeClr val="tx1"/>
                          </a:solidFill>
                        </a:rPr>
                        <a:t>A maintenance PAR is a revision or extension PAR, or a modification PAR that does not materially affect the functionality of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a:solidFill>
                            <a:schemeClr val="tx1"/>
                          </a:solidFill>
                        </a:rPr>
                        <a:t>&lt;doc-</a:t>
                      </a:r>
                      <a:r>
                        <a:rPr lang="en-US" sz="1600" b="0" baseline="0" dirty="0" err="1">
                          <a:solidFill>
                            <a:schemeClr val="tx1"/>
                          </a:solidFill>
                        </a:rPr>
                        <a:t>url</a:t>
                      </a:r>
                      <a:r>
                        <a:rPr lang="en-US" sz="1600" b="0" baseline="0" dirty="0">
                          <a:solidFill>
                            <a:schemeClr val="tx1"/>
                          </a:solidFill>
                        </a:rPr>
                        <a:t>&gt;  </a:t>
                      </a:r>
                      <a:r>
                        <a:rPr lang="en-GB" sz="1600" b="0" baseline="0" dirty="0">
                          <a:solidFill>
                            <a:schemeClr val="tx1"/>
                          </a:solidFill>
                        </a:rPr>
                        <a:t>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0026791"/>
                  </a:ext>
                </a:extLst>
              </a:tr>
            </a:tbl>
          </a:graphicData>
        </a:graphic>
      </p:graphicFrame>
    </p:spTree>
    <p:extLst>
      <p:ext uri="{BB962C8B-B14F-4D97-AF65-F5344CB8AC3E}">
        <p14:creationId xmlns:p14="http://schemas.microsoft.com/office/powerpoint/2010/main" val="1670587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717772951"/>
              </p:ext>
            </p:extLst>
          </p:nvPr>
        </p:nvGraphicFramePr>
        <p:xfrm>
          <a:off x="228600" y="1397000"/>
          <a:ext cx="8534400" cy="37541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to a</a:t>
                      </a:r>
                      <a:r>
                        <a:rPr lang="en-GB" sz="1600" b="0" kern="1200" dirty="0" err="1">
                          <a:solidFill>
                            <a:schemeClr val="tx1"/>
                          </a:solidFill>
                          <a:effectLst/>
                          <a:latin typeface="+mn-lt"/>
                          <a:ea typeface="+mn-ea"/>
                          <a:cs typeface="+mn-cs"/>
                        </a:rPr>
                        <a:t>pprove</a:t>
                      </a:r>
                      <a:r>
                        <a:rPr lang="en-GB" sz="1600" b="0" kern="1200" dirty="0">
                          <a:solidFill>
                            <a:schemeClr val="tx1"/>
                          </a:solidFill>
                          <a:effectLst/>
                          <a:latin typeface="+mn-lt"/>
                          <a:ea typeface="+mn-ea"/>
                          <a:cs typeface="+mn-cs"/>
                        </a:rPr>
                        <a:t> [&lt;doc-name&gt;]&lt;doc-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EC for approval under the process described in the </a:t>
                      </a:r>
                      <a:r>
                        <a:rPr lang="en-GB" sz="1600" b="0" kern="1200" dirty="0" err="1">
                          <a:solidFill>
                            <a:schemeClr val="dk1"/>
                          </a:solidFill>
                          <a:effectLst/>
                          <a:latin typeface="+mn-lt"/>
                          <a:ea typeface="+mn-ea"/>
                          <a:cs typeface="+mn-cs"/>
                        </a:rPr>
                        <a:t>subclause</a:t>
                      </a:r>
                      <a:r>
                        <a:rPr lang="en-GB" sz="1600" b="0" kern="1200" dirty="0">
                          <a:solidFill>
                            <a:schemeClr val="dk1"/>
                          </a:solidFill>
                          <a:effectLst/>
                          <a:latin typeface="+mn-lt"/>
                          <a:ea typeface="+mn-ea"/>
                          <a:cs typeface="+mn-cs"/>
                        </a:rPr>
                        <a:t> “Revision of the IEEE 802 LMSC Working Group Policies and Procedures” of the IEEE 802 LMSC Working Group Policies and Procedures.</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a:t>
                      </a:r>
                      <a:r>
                        <a:rPr lang="en-US" sz="1600" b="0" baseline="0" dirty="0">
                          <a:solidFill>
                            <a:schemeClr val="tx1"/>
                          </a:solidFill>
                        </a:rPr>
                        <a:t> - “Responsibilities of officers / Sponsor Chair”</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&lt;doc-name&gt; The name of a document, such as part of the URL.</a:t>
                      </a:r>
                    </a:p>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2818279"/>
                  </a:ext>
                </a:extLst>
              </a:tr>
            </a:tbl>
          </a:graphicData>
        </a:graphic>
      </p:graphicFrame>
    </p:spTree>
    <p:extLst>
      <p:ext uri="{BB962C8B-B14F-4D97-AF65-F5344CB8AC3E}">
        <p14:creationId xmlns:p14="http://schemas.microsoft.com/office/powerpoint/2010/main" val="3399810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857831185"/>
              </p:ext>
            </p:extLst>
          </p:nvPr>
        </p:nvGraphicFramePr>
        <p:xfrm>
          <a:off x="228600" y="1397000"/>
          <a:ext cx="8534400" cy="36017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 to approve [&lt;doc-name&gt;]&lt;doc-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EC for approval under the process described in the </a:t>
                      </a:r>
                      <a:r>
                        <a:rPr lang="en-US" sz="1600" b="0" dirty="0" err="1">
                          <a:solidFill>
                            <a:schemeClr val="tx1"/>
                          </a:solidFill>
                        </a:rPr>
                        <a:t>subclause</a:t>
                      </a:r>
                      <a:r>
                        <a:rPr lang="en-US" sz="1600" b="0" dirty="0">
                          <a:solidFill>
                            <a:schemeClr val="tx1"/>
                          </a:solidFill>
                        </a:rPr>
                        <a:t>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&lt;doc-name&gt; The name of a document, such as part of the URL.</a:t>
                      </a:r>
                    </a:p>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73453"/>
                  </a:ext>
                </a:extLst>
              </a:tr>
            </a:tbl>
          </a:graphicData>
        </a:graphic>
      </p:graphicFrame>
    </p:spTree>
    <p:extLst>
      <p:ext uri="{BB962C8B-B14F-4D97-AF65-F5344CB8AC3E}">
        <p14:creationId xmlns:p14="http://schemas.microsoft.com/office/powerpoint/2010/main" val="342455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877555597"/>
              </p:ext>
            </p:extLst>
          </p:nvPr>
        </p:nvGraphicFramePr>
        <p:xfrm>
          <a:off x="228600" y="1397000"/>
          <a:ext cx="8534400" cy="4851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03780694"/>
                  </a:ext>
                </a:extLst>
              </a:tr>
              <a:tr h="629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sending &lt;project&gt; &lt;draft&gt; to </a:t>
                      </a:r>
                      <a:r>
                        <a:rPr lang="en-US" sz="1600" b="0" dirty="0" err="1">
                          <a:solidFill>
                            <a:schemeClr val="tx1"/>
                          </a:solidFill>
                        </a:rPr>
                        <a:t>RevCom</a:t>
                      </a:r>
                      <a:r>
                        <a:rPr lang="en-US" sz="16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pPr marL="285750" indent="-285750">
                        <a:buFont typeface="Arial" panose="020B0604020202020204" pitchFamily="34" charset="0"/>
                        <a:buChar char="•"/>
                      </a:pPr>
                      <a:r>
                        <a:rPr lang="en-US" sz="1600" b="0" dirty="0">
                          <a:solidFill>
                            <a:schemeClr val="tx1"/>
                          </a:solidFill>
                        </a:rPr>
                        <a:t>In the WG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 OM - “Submission of proposed standards to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a:t>
                      </a:r>
                      <a:r>
                        <a:rPr lang="en-GB" sz="1600" b="0" dirty="0">
                          <a:solidFill>
                            <a:schemeClr val="tx1"/>
                          </a:solidFill>
                        </a:rPr>
                        <a:t>The name of the project, or (in the case of a PAR) the anticipated name of the project,</a:t>
                      </a:r>
                      <a:r>
                        <a:rPr lang="en-GB" sz="1600" b="0" baseline="0" dirty="0">
                          <a:solidFill>
                            <a:schemeClr val="tx1"/>
                          </a:solidFill>
                        </a:rPr>
                        <a:t> e.g. P802.11ba.</a:t>
                      </a:r>
                      <a:r>
                        <a:rPr lang="en-US" sz="1600" b="0" dirty="0">
                          <a:solidFill>
                            <a:schemeClr val="tx1"/>
                          </a:solidFill>
                        </a:rPr>
                        <a:t>x</a:t>
                      </a:r>
                    </a:p>
                    <a:p>
                      <a:r>
                        <a:rPr lang="en-US" sz="1600" b="0" dirty="0">
                          <a:solidFill>
                            <a:schemeClr val="tx1"/>
                          </a:solidFill>
                        </a:rPr>
                        <a:t>&lt;draft&gt; The identifying revision of the draft,</a:t>
                      </a:r>
                      <a:r>
                        <a:rPr lang="en-US" sz="1600" b="0" baseline="0" dirty="0">
                          <a:solidFill>
                            <a:schemeClr val="tx1"/>
                          </a:solidFill>
                        </a:rPr>
                        <a:t> e.g. D1.2</a:t>
                      </a:r>
                      <a:endParaRPr lang="en-US" sz="1600" b="0" dirty="0">
                        <a:solidFill>
                          <a:schemeClr val="tx1"/>
                        </a:solidFill>
                      </a:endParaRPr>
                    </a:p>
                    <a:p>
                      <a:r>
                        <a:rPr lang="en-US" sz="1600" b="0" dirty="0">
                          <a:solidFill>
                            <a:schemeClr val="tx1"/>
                          </a:solidFill>
                        </a:rPr>
                        <a:t>&lt;doc URL&gt; </a:t>
                      </a:r>
                      <a:r>
                        <a:rPr lang="en-GB" sz="1600" b="0" dirty="0">
                          <a:solidFill>
                            <a:schemeClr val="tx1"/>
                          </a:solidFill>
                        </a:rPr>
                        <a:t>An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6658179"/>
                  </a:ext>
                </a:extLst>
              </a:tr>
            </a:tbl>
          </a:graphicData>
        </a:graphic>
      </p:graphicFrame>
    </p:spTree>
    <p:extLst>
      <p:ext uri="{BB962C8B-B14F-4D97-AF65-F5344CB8AC3E}">
        <p14:creationId xmlns:p14="http://schemas.microsoft.com/office/powerpoint/2010/main" val="4271837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392243411"/>
              </p:ext>
            </p:extLst>
          </p:nvPr>
        </p:nvGraphicFramePr>
        <p:xfrm>
          <a:off x="228600" y="1397000"/>
          <a:ext cx="8534400" cy="47193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Conditionally approve sending &lt;project&gt; &lt;draft&gt; to </a:t>
                      </a:r>
                      <a:r>
                        <a:rPr lang="en-US" sz="1600" b="0" dirty="0" err="1">
                          <a:solidFill>
                            <a:schemeClr val="tx1"/>
                          </a:solidFill>
                        </a:rPr>
                        <a:t>RevCom</a:t>
                      </a:r>
                      <a:r>
                        <a:rPr lang="en-US" sz="16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pPr marL="285750" indent="-285750">
                        <a:buFont typeface="Arial" panose="020B0604020202020204" pitchFamily="34" charset="0"/>
                        <a:buChar char="•"/>
                      </a:pPr>
                      <a:r>
                        <a:rPr lang="en-US" sz="1600" b="0" dirty="0">
                          <a:solidFill>
                            <a:schemeClr val="tx1"/>
                          </a:solidFill>
                        </a:rPr>
                        <a:t>In the WG</a:t>
                      </a:r>
                      <a:r>
                        <a:rPr lang="en-US" sz="1600" b="0" baseline="0" dirty="0">
                          <a:solidFill>
                            <a:schemeClr val="tx1"/>
                          </a:solidFill>
                        </a:rPr>
                        <a:t> (y/n/a)</a:t>
                      </a:r>
                      <a:r>
                        <a:rPr lang="en-US" sz="1600" b="0" dirty="0">
                          <a:solidFill>
                            <a:schemeClr val="tx1"/>
                          </a:solidFill>
                        </a:rPr>
                        <a:t>: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IEEE 802 OM 12. Procedure for conditional approval to forward a draft standard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“Submission of proposed standards to the IEEE-SA Standards Board”</a:t>
                      </a:r>
                    </a:p>
                    <a:p>
                      <a:r>
                        <a:rPr lang="en-US" sz="1400" b="0" baseline="0" dirty="0">
                          <a:solidFill>
                            <a:schemeClr val="tx1"/>
                          </a:solidFill>
                        </a:rPr>
                        <a:t>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r>
                        <a:rPr lang="en-US" sz="1400" b="0" dirty="0">
                          <a:solidFill>
                            <a:schemeClr val="tx1"/>
                          </a:solidFill>
                        </a:rPr>
                        <a:t>x</a:t>
                      </a: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8692074"/>
                  </a:ext>
                </a:extLst>
              </a:tr>
            </a:tbl>
          </a:graphicData>
        </a:graphic>
      </p:graphicFrame>
    </p:spTree>
    <p:extLst>
      <p:ext uri="{BB962C8B-B14F-4D97-AF65-F5344CB8AC3E}">
        <p14:creationId xmlns:p14="http://schemas.microsoft.com/office/powerpoint/2010/main" val="119733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427460656"/>
              </p:ext>
            </p:extLst>
          </p:nvPr>
        </p:nvGraphicFramePr>
        <p:xfrm>
          <a:off x="228600" y="1295400"/>
          <a:ext cx="8534400" cy="5135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83097976"/>
                  </a:ext>
                </a:extLst>
              </a:tr>
              <a:tr h="10414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a:t>
                      </a:r>
                      <a:r>
                        <a:rPr lang="en-US" sz="1600" b="0" baseline="0" dirty="0">
                          <a:solidFill>
                            <a:schemeClr val="tx1"/>
                          </a:solidFill>
                        </a:rPr>
                        <a:t> to: </a:t>
                      </a:r>
                    </a:p>
                    <a:p>
                      <a:pPr marL="285750" indent="-285750">
                        <a:buFont typeface="Arial" panose="020B0604020202020204" pitchFamily="34" charset="0"/>
                        <a:buChar char="•"/>
                      </a:pPr>
                      <a:r>
                        <a:rPr lang="en-US" sz="1600" b="0" dirty="0">
                          <a:solidFill>
                            <a:schemeClr val="tx1"/>
                          </a:solidFill>
                        </a:rPr>
                        <a:t>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&lt;project&gt; &lt;draft&gt; had &lt;number&gt;% approval at the end of the last WG recirculation ballot. [Subsequently &lt;number&gt; of the “no” voters changed their vote to “yes” resulting in an approval of &lt;number&gt;%.]</a:t>
                      </a:r>
                    </a:p>
                    <a:p>
                      <a:pPr marL="285750" indent="-285750">
                        <a:buFont typeface="Arial" panose="020B0604020202020204" pitchFamily="34" charset="0"/>
                        <a:buChar cha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pPr marL="285750" indent="-285750">
                        <a:buFont typeface="Arial" panose="020B0604020202020204" pitchFamily="34" charset="0"/>
                        <a:buChar char="•"/>
                      </a:pPr>
                      <a:r>
                        <a:rPr lang="en-US" sz="1400" b="0" dirty="0">
                          <a:solidFill>
                            <a:schemeClr val="tx1"/>
                          </a:solidFill>
                        </a:rPr>
                        <a:t>In the WG </a:t>
                      </a:r>
                    </a:p>
                    <a:p>
                      <a:pPr marL="742950" lvl="1" indent="-285750">
                        <a:buFont typeface="Arial" panose="020B0604020202020204" pitchFamily="34" charset="0"/>
                        <a:buChar char="•"/>
                      </a:pPr>
                      <a:r>
                        <a:rPr lang="en-US" sz="1400" b="0" dirty="0">
                          <a:solidFill>
                            <a:schemeClr val="tx1"/>
                          </a:solidFill>
                        </a:rPr>
                        <a:t>forwarding to sponsor ballot (y/n/a): &lt;y&gt;,&lt;n&gt;,&lt;a&gt;[;</a:t>
                      </a:r>
                    </a:p>
                    <a:p>
                      <a:pPr marL="742950" lvl="1" indent="-285750">
                        <a:buFont typeface="Arial" panose="020B0604020202020204" pitchFamily="34" charset="0"/>
                        <a:buChar char="•"/>
                      </a:pPr>
                      <a:r>
                        <a:rPr lang="en-US" sz="1400" b="0" dirty="0">
                          <a:solidFill>
                            <a:schemeClr val="tx1"/>
                          </a:solidFill>
                        </a:rPr>
                        <a:t>confirmation of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SBOM</a:t>
                      </a:r>
                      <a:r>
                        <a:rPr lang="en-US" sz="1400" b="0" baseline="0" dirty="0">
                          <a:solidFill>
                            <a:schemeClr val="tx1"/>
                          </a:solidFill>
                        </a:rPr>
                        <a:t> - “Standards ballot by the Sponsor”</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&lt;project&gt; </a:t>
                      </a:r>
                      <a:r>
                        <a:rPr lang="en-GB" sz="1400" b="0" dirty="0">
                          <a:solidFill>
                            <a:schemeClr val="tx1"/>
                          </a:solidFill>
                        </a:rPr>
                        <a:t>The name of the project, or (in the case of a PAR) the anticipated name of the project,</a:t>
                      </a:r>
                      <a:r>
                        <a:rPr lang="en-GB" sz="1400" b="0" baseline="0" dirty="0">
                          <a:solidFill>
                            <a:schemeClr val="tx1"/>
                          </a:solidFill>
                        </a:rPr>
                        <a:t> e.g. P802.11ba.</a:t>
                      </a:r>
                      <a:r>
                        <a:rPr lang="en-US" sz="1400" b="0" dirty="0">
                          <a:solidFill>
                            <a:schemeClr val="tx1"/>
                          </a:solidFill>
                        </a:rPr>
                        <a:t>x</a:t>
                      </a:r>
                    </a:p>
                    <a:p>
                      <a:r>
                        <a:rPr lang="en-US" sz="1400" b="0" dirty="0">
                          <a:solidFill>
                            <a:schemeClr val="tx1"/>
                          </a:solidFill>
                        </a:rPr>
                        <a:t>&lt;draft&gt; The identifying revision of the draft,</a:t>
                      </a:r>
                      <a:r>
                        <a:rPr lang="en-US" sz="1400" b="0" baseline="0" dirty="0">
                          <a:solidFill>
                            <a:schemeClr val="tx1"/>
                          </a:solidFill>
                        </a:rPr>
                        <a:t> e.g. D1.2</a:t>
                      </a:r>
                      <a:endParaRPr lang="en-US" sz="1400" b="0" dirty="0">
                        <a:solidFill>
                          <a:schemeClr val="tx1"/>
                        </a:solidFill>
                      </a:endParaRPr>
                    </a:p>
                    <a:p>
                      <a:r>
                        <a:rPr lang="en-US" sz="1400" b="0" dirty="0">
                          <a:solidFill>
                            <a:schemeClr val="tx1"/>
                          </a:solidFill>
                        </a:rPr>
                        <a:t>&lt;doc URL&gt; </a:t>
                      </a:r>
                      <a:r>
                        <a:rPr lang="en-GB" sz="1400" b="0" dirty="0">
                          <a:solidFill>
                            <a:schemeClr val="tx1"/>
                          </a:solidFill>
                        </a:rPr>
                        <a:t>An URL to a permanent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Tree>
    <p:extLst>
      <p:ext uri="{BB962C8B-B14F-4D97-AF65-F5344CB8AC3E}">
        <p14:creationId xmlns:p14="http://schemas.microsoft.com/office/powerpoint/2010/main" val="137479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Purpose of this document</a:t>
            </a:r>
            <a:endParaRPr lang="en-US" dirty="0"/>
          </a:p>
        </p:txBody>
      </p:sp>
      <p:sp>
        <p:nvSpPr>
          <p:cNvPr id="3" name="Content Placeholder 2"/>
          <p:cNvSpPr>
            <a:spLocks noGrp="1"/>
          </p:cNvSpPr>
          <p:nvPr>
            <p:ph idx="1"/>
          </p:nvPr>
        </p:nvSpPr>
        <p:spPr>
          <a:xfrm>
            <a:off x="250825" y="1341438"/>
            <a:ext cx="8229600" cy="5059362"/>
          </a:xfrm>
        </p:spPr>
        <p:txBody>
          <a:bodyPr/>
          <a:lstStyle/>
          <a:p>
            <a:r>
              <a:rPr lang="en-GB" dirty="0"/>
              <a:t>The purpose of a motion template is to improve the quality of the work of the EC </a:t>
            </a:r>
          </a:p>
          <a:p>
            <a:r>
              <a:rPr lang="en-GB" dirty="0"/>
              <a:t>Used properly, these motion templates should result in the reduction of motions that are incomplete or ambiguous and the reduction of gratuitous variation </a:t>
            </a:r>
          </a:p>
          <a:p>
            <a:r>
              <a:rPr lang="en-GB" dirty="0"/>
              <a:t>This should save time of all concerned in the preparation and debate of the motions</a:t>
            </a:r>
          </a:p>
          <a:p>
            <a:pPr marL="0" indent="0">
              <a:buNone/>
            </a:pPr>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35045315"/>
              </p:ext>
            </p:extLst>
          </p:nvPr>
        </p:nvGraphicFramePr>
        <p:xfrm>
          <a:off x="228600" y="1386840"/>
          <a:ext cx="8534400" cy="5298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19830315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a:t>
                      </a:r>
                      <a:r>
                        <a:rPr lang="en-US" sz="1600" b="0" baseline="0" dirty="0">
                          <a:solidFill>
                            <a:schemeClr val="tx1"/>
                          </a:solidFill>
                        </a:rPr>
                        <a:t> to: </a:t>
                      </a:r>
                    </a:p>
                    <a:p>
                      <a:pPr marL="285750" indent="-285750">
                        <a:buFont typeface="Arial" panose="020B0604020202020204" pitchFamily="34" charset="0"/>
                        <a:buChar char="•"/>
                      </a:pPr>
                      <a:r>
                        <a:rPr lang="en-US" sz="1600" b="0" dirty="0">
                          <a:solidFill>
                            <a:schemeClr val="tx1"/>
                          </a:solidFill>
                        </a:rPr>
                        <a:t>Conditionally approve sending &lt;project&gt; &lt;draft&gt; to Sponsor Ballot</a:t>
                      </a:r>
                    </a:p>
                    <a:p>
                      <a:pPr marL="285750" indent="-285750">
                        <a:buFont typeface="Arial" panose="020B0604020202020204" pitchFamily="34" charset="0"/>
                        <a:buChar char="•"/>
                      </a:pPr>
                      <a:r>
                        <a:rPr lang="en-US" sz="16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had &lt;number&gt;% approval at the end of the last WG recirculation ballot. [Subsequently &lt;number&gt; of the “no” voters changed their vote to “yes” resulting in an approval of &lt;number&gt;%.]</a:t>
                      </a:r>
                    </a:p>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(y/n/a) :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6654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SBOM - “Standards ballot by the Sponsor”</a:t>
                      </a:r>
                    </a:p>
                    <a:p>
                      <a:r>
                        <a:rPr lang="en-US" sz="16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a:t>
                      </a:r>
                      <a:r>
                        <a:rPr lang="en-GB" sz="1600" b="0" dirty="0">
                          <a:solidFill>
                            <a:schemeClr val="tx1"/>
                          </a:solidFill>
                        </a:rPr>
                        <a:t>The name of the project, or (in the case of a PAR) the anticipated name of the project,</a:t>
                      </a:r>
                      <a:r>
                        <a:rPr lang="en-GB" sz="1600" b="0" baseline="0" dirty="0">
                          <a:solidFill>
                            <a:schemeClr val="tx1"/>
                          </a:solidFill>
                        </a:rPr>
                        <a:t> e.g. P802.11ba.</a:t>
                      </a:r>
                      <a:r>
                        <a:rPr lang="en-US" sz="1600" b="0" dirty="0">
                          <a:solidFill>
                            <a:schemeClr val="tx1"/>
                          </a:solidFill>
                        </a:rPr>
                        <a:t>x</a:t>
                      </a:r>
                    </a:p>
                    <a:p>
                      <a:r>
                        <a:rPr lang="en-US" sz="1600" b="0" dirty="0">
                          <a:solidFill>
                            <a:schemeClr val="tx1"/>
                          </a:solidFill>
                        </a:rPr>
                        <a:t>&lt;draft&gt; The identifying revision of the draft,</a:t>
                      </a:r>
                      <a:r>
                        <a:rPr lang="en-US" sz="1600" b="0" baseline="0" dirty="0">
                          <a:solidFill>
                            <a:schemeClr val="tx1"/>
                          </a:solidFill>
                        </a:rPr>
                        <a:t> e.g. D1.2</a:t>
                      </a:r>
                      <a:endParaRPr lang="en-US" sz="1600" b="0" dirty="0">
                        <a:solidFill>
                          <a:schemeClr val="tx1"/>
                        </a:solidFill>
                      </a:endParaRPr>
                    </a:p>
                    <a:p>
                      <a:r>
                        <a:rPr lang="en-US" sz="1600" b="0" dirty="0">
                          <a:solidFill>
                            <a:schemeClr val="tx1"/>
                          </a:solidFill>
                        </a:rPr>
                        <a:t>&lt;doc URL&gt; </a:t>
                      </a:r>
                      <a:r>
                        <a:rPr lang="en-GB" sz="1600" b="0" dirty="0">
                          <a:solidFill>
                            <a:schemeClr val="tx1"/>
                          </a:solidFill>
                        </a:rPr>
                        <a:t>An URL to a permanent location of the document</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433302"/>
                  </a:ext>
                </a:extLst>
              </a:tr>
            </a:tbl>
          </a:graphicData>
        </a:graphic>
      </p:graphicFrame>
    </p:spTree>
    <p:extLst>
      <p:ext uri="{BB962C8B-B14F-4D97-AF65-F5344CB8AC3E}">
        <p14:creationId xmlns:p14="http://schemas.microsoft.com/office/powerpoint/2010/main" val="2961822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appointed WG and TAG chair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086972084"/>
              </p:ext>
            </p:extLst>
          </p:nvPr>
        </p:nvGraphicFramePr>
        <p:xfrm>
          <a:off x="228600" y="1397000"/>
          <a:ext cx="8534400" cy="4241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18412088"/>
                  </a:ext>
                </a:extLst>
              </a:tr>
              <a:tr h="990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appointed positions:</a:t>
                      </a:r>
                    </a:p>
                    <a:p>
                      <a:pPr marL="742950" lvl="1" indent="-285750">
                        <a:buFont typeface="Arial" panose="020B0604020202020204" pitchFamily="34" charset="0"/>
                        <a:buChar char="•"/>
                      </a:pPr>
                      <a:r>
                        <a:rPr lang="en-US" sz="1600" b="0" dirty="0">
                          <a:solidFill>
                            <a:schemeClr val="tx1"/>
                          </a:solidFill>
                        </a:rPr>
                        <a:t>names and position</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kern="1200" dirty="0">
                          <a:solidFill>
                            <a:schemeClr val="dk1"/>
                          </a:solidFill>
                          <a:effectLst/>
                          <a:latin typeface="+mn-lt"/>
                          <a:ea typeface="+mn-ea"/>
                          <a:cs typeface="+mn-cs"/>
                        </a:rPr>
                        <a:t>WG/TAG election count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742950" lvl="1" indent="-285750">
                        <a:buFont typeface="Arial" panose="020B0604020202020204" pitchFamily="34" charset="0"/>
                        <a:buChar char="•"/>
                      </a:pPr>
                      <a:r>
                        <a:rPr lang="en-US" sz="1600" b="0" dirty="0">
                          <a:solidFill>
                            <a:schemeClr val="tx1"/>
                          </a:solidFill>
                        </a:rPr>
                        <a:t>one or more WG or TAG chairs after appointment by the Sponsor chair</a:t>
                      </a:r>
                    </a:p>
                    <a:p>
                      <a:pPr marL="742950" lvl="1" indent="-285750">
                        <a:buFont typeface="Arial" panose="020B0604020202020204" pitchFamily="34" charset="0"/>
                        <a:buChar char="•"/>
                      </a:pPr>
                      <a:r>
                        <a:rPr lang="en-US" sz="1600" b="0" dirty="0">
                          <a:solidFill>
                            <a:schemeClr val="tx1"/>
                          </a:solidFill>
                        </a:rPr>
                        <a:t>WG or TAG that is in hibernation</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P&amp;P - “Election or Appointment of Officers”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8051521"/>
                  </a:ext>
                </a:extLst>
              </a:tr>
            </a:tbl>
          </a:graphicData>
        </a:graphic>
      </p:graphicFrame>
    </p:spTree>
    <p:extLst>
      <p:ext uri="{BB962C8B-B14F-4D97-AF65-F5344CB8AC3E}">
        <p14:creationId xmlns:p14="http://schemas.microsoft.com/office/powerpoint/2010/main" val="124609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elected WG and TAG officers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408859029"/>
              </p:ext>
            </p:extLst>
          </p:nvPr>
        </p:nvGraphicFramePr>
        <p:xfrm>
          <a:off x="228600" y="1397000"/>
          <a:ext cx="8534400" cy="39674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236365346"/>
                  </a:ext>
                </a:extLst>
              </a:tr>
              <a:tr h="1132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elected positions:</a:t>
                      </a:r>
                    </a:p>
                    <a:p>
                      <a:pPr marL="742950" lvl="1" indent="-285750">
                        <a:buFont typeface="Arial" panose="020B0604020202020204" pitchFamily="34" charset="0"/>
                        <a:buChar char="•"/>
                      </a:pPr>
                      <a:r>
                        <a:rPr lang="en-US" sz="1600" b="0" dirty="0">
                          <a:solidFill>
                            <a:schemeClr val="tx1"/>
                          </a:solidFill>
                        </a:rPr>
                        <a:t>names, position </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107696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 TAG</a:t>
                      </a:r>
                      <a:r>
                        <a:rPr lang="en-US" sz="1600" b="0" baseline="0" dirty="0">
                          <a:solidFill>
                            <a:schemeClr val="tx1"/>
                          </a:solidFill>
                        </a:rPr>
                        <a:t> election count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one or more elected WG or TAG officers (chair, vice chair) after election in the WG/TAG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P&amp;P - “Election or Appointment of Officers”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7419307"/>
                  </a:ext>
                </a:extLst>
              </a:tr>
            </a:tbl>
          </a:graphicData>
        </a:graphic>
      </p:graphicFrame>
    </p:spTree>
    <p:extLst>
      <p:ext uri="{BB962C8B-B14F-4D97-AF65-F5344CB8AC3E}">
        <p14:creationId xmlns:p14="http://schemas.microsoft.com/office/powerpoint/2010/main" val="957423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EC appointed positions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848771802"/>
              </p:ext>
            </p:extLst>
          </p:nvPr>
        </p:nvGraphicFramePr>
        <p:xfrm>
          <a:off x="228600" y="1397000"/>
          <a:ext cx="8534400" cy="3784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05099476"/>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appointed positions:</a:t>
                      </a:r>
                    </a:p>
                    <a:p>
                      <a:pPr marL="742950" lvl="1" indent="-285750">
                        <a:buFont typeface="Arial" panose="020B0604020202020204" pitchFamily="34" charset="0"/>
                        <a:buChar char="•"/>
                      </a:pPr>
                      <a:r>
                        <a:rPr lang="en-US" sz="1600" b="0" dirty="0">
                          <a:solidFill>
                            <a:schemeClr val="tx1"/>
                          </a:solidFill>
                        </a:rPr>
                        <a:t>names and position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742950" lvl="1" indent="-285750">
                        <a:buFont typeface="Arial" panose="020B0604020202020204" pitchFamily="34" charset="0"/>
                        <a:buChar char="•"/>
                      </a:pPr>
                      <a:r>
                        <a:rPr lang="en-US" sz="1600" b="0" dirty="0">
                          <a:solidFill>
                            <a:schemeClr val="tx1"/>
                          </a:solidFill>
                        </a:rPr>
                        <a:t>one or more EC officers/members after appointment by the Sponsor chair</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013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a:t>
                      </a:r>
                      <a:r>
                        <a:rPr lang="en-US" sz="1600" b="0" baseline="0" dirty="0">
                          <a:solidFill>
                            <a:schemeClr val="tx1"/>
                          </a:solidFill>
                        </a:rPr>
                        <a:t> “Election or appointment of Sponsor officers”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705369"/>
                  </a:ext>
                </a:extLst>
              </a:tr>
            </a:tbl>
          </a:graphicData>
        </a:graphic>
      </p:graphicFrame>
    </p:spTree>
    <p:extLst>
      <p:ext uri="{BB962C8B-B14F-4D97-AF65-F5344CB8AC3E}">
        <p14:creationId xmlns:p14="http://schemas.microsoft.com/office/powerpoint/2010/main" val="189856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statement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144440"/>
              </p:ext>
            </p:extLst>
          </p:nvPr>
        </p:nvGraphicFramePr>
        <p:xfrm>
          <a:off x="228600" y="1397000"/>
          <a:ext cx="8534400" cy="3271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 to approve &lt;doc-</a:t>
                      </a:r>
                      <a:r>
                        <a:rPr lang="en-US" sz="1600" b="0" dirty="0" err="1">
                          <a:solidFill>
                            <a:schemeClr val="tx1"/>
                          </a:solidFill>
                        </a:rPr>
                        <a:t>url</a:t>
                      </a:r>
                      <a:r>
                        <a:rPr lang="en-US" sz="1600" b="0" dirty="0">
                          <a:solidFill>
                            <a:schemeClr val="tx1"/>
                          </a:solidFill>
                        </a:rPr>
                        <a:t>&gt; as liaison to &lt;liaison-to&gt;, granting the IEEE LMSC chair (or his delegate) editorial license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kern="1200" dirty="0">
                          <a:solidFill>
                            <a:schemeClr val="dk1"/>
                          </a:solidFill>
                          <a:effectLst/>
                          <a:latin typeface="+mn-lt"/>
                          <a:ea typeface="+mn-ea"/>
                          <a:cs typeface="+mn-cs"/>
                        </a:rPr>
                        <a:t>when liaison originated from a WG</a:t>
                      </a:r>
                    </a:p>
                    <a:p>
                      <a:pPr marL="742950" lvl="1" indent="-285750">
                        <a:buFont typeface="Arial" panose="020B0604020202020204" pitchFamily="34" charset="0"/>
                        <a:buChar char="•"/>
                      </a:pPr>
                      <a:r>
                        <a:rPr lang="en-GB" sz="1600" kern="1200" dirty="0">
                          <a:solidFill>
                            <a:schemeClr val="dk1"/>
                          </a:solidFill>
                          <a:effectLst/>
                          <a:latin typeface="+mn-lt"/>
                          <a:ea typeface="+mn-ea"/>
                          <a:cs typeface="+mn-cs"/>
                        </a:rPr>
                        <a:t>In the WG (y/n/a): &lt;y&gt;, &lt;n&gt;, &lt;a&gt;] –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251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Applies to:  Outgoing liaison from 802</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 - “Sponsor Public Statements”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location of the document</a:t>
                      </a:r>
                      <a:endParaRPr lang="en-US" sz="1600" b="0" dirty="0">
                        <a:solidFill>
                          <a:schemeClr val="tx1"/>
                        </a:solidFill>
                      </a:endParaRPr>
                    </a:p>
                    <a:p>
                      <a:r>
                        <a:rPr lang="en-US" sz="1600" b="0" dirty="0">
                          <a:solidFill>
                            <a:schemeClr val="tx1"/>
                          </a:solidFill>
                        </a:rPr>
                        <a:t>&lt;liaison-to&gt; Name of the organization</a:t>
                      </a:r>
                      <a:r>
                        <a:rPr lang="en-US" sz="1600" b="0" baseline="0" dirty="0">
                          <a:solidFill>
                            <a:schemeClr val="tx1"/>
                          </a:solidFill>
                        </a:rPr>
                        <a:t> to which the liaison is addressed.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384193"/>
                  </a:ext>
                </a:extLst>
              </a:tr>
            </a:tbl>
          </a:graphicData>
        </a:graphic>
      </p:graphicFrame>
    </p:spTree>
    <p:extLst>
      <p:ext uri="{BB962C8B-B14F-4D97-AF65-F5344CB8AC3E}">
        <p14:creationId xmlns:p14="http://schemas.microsoft.com/office/powerpoint/2010/main" val="1333719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statement from subgroup requiring sponsor approval</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99118091"/>
              </p:ext>
            </p:extLst>
          </p:nvPr>
        </p:nvGraphicFramePr>
        <p:xfrm>
          <a:off x="228600" y="1397000"/>
          <a:ext cx="8534400" cy="4165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51848404"/>
                  </a:ext>
                </a:extLst>
              </a:tr>
              <a:tr h="10566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to approve &lt;doc-</a:t>
                      </a:r>
                      <a:r>
                        <a:rPr lang="en-US" sz="1600" b="0" dirty="0" err="1">
                          <a:solidFill>
                            <a:schemeClr val="tx1"/>
                          </a:solidFill>
                        </a:rPr>
                        <a:t>url</a:t>
                      </a:r>
                      <a:r>
                        <a:rPr lang="en-US" sz="1600" b="0" dirty="0">
                          <a:solidFill>
                            <a:schemeClr val="tx1"/>
                          </a:solidFill>
                        </a:rPr>
                        <a:t>&gt; as liaison to &lt;liaison-to&gt;, granting the IEEE LMSC &lt;subgroup-name&gt; chair (or his delegate) editorial license </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In the WG (y/n/a): &lt;y&gt;, &lt;n&gt;, &lt;a&gt;</a:t>
                      </a:r>
                      <a:endParaRPr lang="en-US" sz="1600" kern="1200" dirty="0">
                        <a:solidFill>
                          <a:schemeClr val="dk1"/>
                        </a:solidFill>
                        <a:effectLst/>
                        <a:latin typeface="+mn-lt"/>
                        <a:ea typeface="+mn-ea"/>
                        <a:cs typeface="+mn-cs"/>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Applies to:  Outgoing liaison from a subgroup of 802 that requires sponsor approval</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&lt;doc-</a:t>
                      </a:r>
                      <a:r>
                        <a:rPr lang="en-US" sz="1600" b="0" dirty="0" err="1">
                          <a:solidFill>
                            <a:schemeClr val="tx1"/>
                          </a:solidFill>
                        </a:rPr>
                        <a:t>url</a:t>
                      </a:r>
                      <a:r>
                        <a:rPr lang="en-US" sz="1600" b="0" dirty="0">
                          <a:solidFill>
                            <a:schemeClr val="tx1"/>
                          </a:solidFill>
                        </a:rPr>
                        <a:t>&gt; </a:t>
                      </a:r>
                      <a:r>
                        <a:rPr lang="en-GB" sz="1600" b="0" dirty="0">
                          <a:solidFill>
                            <a:schemeClr val="tx1"/>
                          </a:solidFill>
                        </a:rPr>
                        <a:t>An URL to a permanent location of the document</a:t>
                      </a:r>
                      <a:endParaRPr lang="en-US" sz="1600" b="0" dirty="0">
                        <a:solidFill>
                          <a:schemeClr val="tx1"/>
                        </a:solidFill>
                      </a:endParaRPr>
                    </a:p>
                    <a:p>
                      <a:r>
                        <a:rPr lang="en-US" sz="1600" b="0" dirty="0">
                          <a:solidFill>
                            <a:schemeClr val="tx1"/>
                          </a:solidFill>
                        </a:rPr>
                        <a:t>&lt;liaison-to&gt; Name of the organization</a:t>
                      </a:r>
                      <a:r>
                        <a:rPr lang="en-US" sz="1600" b="0" baseline="0" dirty="0">
                          <a:solidFill>
                            <a:schemeClr val="tx1"/>
                          </a:solidFill>
                        </a:rPr>
                        <a:t> to which the liaison is addressed.</a:t>
                      </a:r>
                      <a:endParaRPr lang="en-US" sz="1600" b="0" dirty="0">
                        <a:solidFill>
                          <a:schemeClr val="tx1"/>
                        </a:solidFill>
                      </a:endParaRPr>
                    </a:p>
                    <a:p>
                      <a:r>
                        <a:rPr lang="en-US" sz="1600" b="0" dirty="0">
                          <a:solidFill>
                            <a:schemeClr val="tx1"/>
                          </a:solidFill>
                        </a:rPr>
                        <a:t>&lt;subgroup-name&gt; </a:t>
                      </a:r>
                      <a:r>
                        <a:rPr lang="en-GB" sz="1600" b="0" dirty="0">
                          <a:solidFill>
                            <a:schemeClr val="tx1"/>
                          </a:solidFill>
                        </a:rPr>
                        <a:t>The name of a subgroup of the sponsor (e.g., a WG, TAG, EC SC or EC SG)</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259360"/>
                  </a:ext>
                </a:extLst>
              </a:tr>
            </a:tbl>
          </a:graphicData>
        </a:graphic>
      </p:graphicFrame>
    </p:spTree>
    <p:extLst>
      <p:ext uri="{BB962C8B-B14F-4D97-AF65-F5344CB8AC3E}">
        <p14:creationId xmlns:p14="http://schemas.microsoft.com/office/powerpoint/2010/main" val="118218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of drafts under PSDO agreement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748853692"/>
              </p:ext>
            </p:extLst>
          </p:nvPr>
        </p:nvGraphicFramePr>
        <p:xfrm>
          <a:off x="228600" y="1397000"/>
          <a:ext cx="8534400" cy="5257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5080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51219513"/>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600" b="0" dirty="0">
                          <a:solidFill>
                            <a:schemeClr val="tx1"/>
                          </a:solidFill>
                        </a:rPr>
                        <a:t>&lt;project&gt; &lt;draft&gt;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When ballot of that draft is pending or current,</a:t>
                      </a:r>
                      <a:r>
                        <a:rPr lang="en-US" sz="1600" b="0" baseline="0" dirty="0">
                          <a:solidFill>
                            <a:schemeClr val="tx1"/>
                          </a:solidFill>
                        </a:rPr>
                        <a:t> add “</a:t>
                      </a:r>
                      <a:r>
                        <a:rPr lang="en-US" sz="1600" b="0" dirty="0">
                          <a:solidFill>
                            <a:schemeClr val="tx1"/>
                          </a:solidFill>
                        </a:rPr>
                        <a:t>[conditional on passing the[working </a:t>
                      </a:r>
                      <a:r>
                        <a:rPr lang="en-US" sz="1600" b="0" dirty="0" err="1">
                          <a:solidFill>
                            <a:schemeClr val="tx1"/>
                          </a:solidFill>
                        </a:rPr>
                        <a:t>group|sponsor</a:t>
                      </a:r>
                      <a:r>
                        <a:rPr lang="en-US" sz="1600" b="0" dirty="0">
                          <a:solidFill>
                            <a:schemeClr val="tx1"/>
                          </a:solidFill>
                        </a:rPr>
                        <a:t>] recirculation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In the WG: &lt;y&gt;, &lt;n&gt;, &lt;a&gt;</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6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60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OM-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a:t>
                      </a:r>
                      <a:r>
                        <a:rPr lang="en-GB" sz="1600" b="0" dirty="0">
                          <a:solidFill>
                            <a:schemeClr val="tx1"/>
                          </a:solidFill>
                        </a:rPr>
                        <a:t>The name of the project, or (in the case of a PAR) the anticipated name of the project. E.g.</a:t>
                      </a:r>
                      <a:r>
                        <a:rPr lang="en-GB" sz="1600" b="0" baseline="0" dirty="0">
                          <a:solidFill>
                            <a:schemeClr val="tx1"/>
                          </a:solidFill>
                        </a:rPr>
                        <a:t> P802.11ba.</a:t>
                      </a:r>
                      <a:endParaRPr lang="en-US" sz="1600" b="0" dirty="0">
                        <a:solidFill>
                          <a:schemeClr val="tx1"/>
                        </a:solidFill>
                      </a:endParaRPr>
                    </a:p>
                    <a:p>
                      <a:r>
                        <a:rPr lang="en-US" sz="1600" b="0" dirty="0">
                          <a:solidFill>
                            <a:schemeClr val="tx1"/>
                          </a:solidFill>
                        </a:rPr>
                        <a:t>&lt;</a:t>
                      </a:r>
                      <a:r>
                        <a:rPr lang="en-US" sz="1600" b="0" kern="1200" dirty="0">
                          <a:solidFill>
                            <a:schemeClr val="tx1"/>
                          </a:solidFill>
                          <a:latin typeface="+mn-lt"/>
                          <a:ea typeface="+mn-ea"/>
                          <a:cs typeface="+mn-cs"/>
                        </a:rPr>
                        <a:t>draft&gt; The </a:t>
                      </a:r>
                      <a:r>
                        <a:rPr lang="en-GB" sz="1600" b="0" kern="1200" dirty="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2791802"/>
                  </a:ext>
                </a:extLst>
              </a:tr>
            </a:tbl>
          </a:graphicData>
        </a:graphic>
      </p:graphicFrame>
    </p:spTree>
    <p:extLst>
      <p:ext uri="{BB962C8B-B14F-4D97-AF65-F5344CB8AC3E}">
        <p14:creationId xmlns:p14="http://schemas.microsoft.com/office/powerpoint/2010/main" val="2622290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177138696"/>
              </p:ext>
            </p:extLst>
          </p:nvPr>
        </p:nvGraphicFramePr>
        <p:xfrm>
          <a:off x="228600" y="13970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92041652"/>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Move to approve the formation of &lt;</a:t>
                      </a:r>
                      <a:r>
                        <a:rPr lang="en-US" sz="1400" b="0" dirty="0" err="1">
                          <a:solidFill>
                            <a:schemeClr val="tx1"/>
                          </a:solidFill>
                        </a:rPr>
                        <a:t>wg</a:t>
                      </a:r>
                      <a:r>
                        <a:rPr lang="en-US" sz="1400" b="0" dirty="0">
                          <a:solidFill>
                            <a:schemeClr val="tx1"/>
                          </a:solidFill>
                        </a:rPr>
                        <a:t>-name&gt; &lt;sg-name&gt; study group to develop a Project Authorization Request (PAR) and Criteria for Standards Development (CSD) responses.</a:t>
                      </a:r>
                    </a:p>
                    <a:p>
                      <a:pPr>
                        <a:spcBef>
                          <a:spcPts val="600"/>
                        </a:spcBef>
                      </a:pPr>
                      <a:r>
                        <a:rPr lang="en-US" sz="1400" b="0" dirty="0">
                          <a:solidFill>
                            <a:schemeClr val="tx1"/>
                          </a:solidFill>
                        </a:rPr>
                        <a:t>If</a:t>
                      </a:r>
                      <a:r>
                        <a:rPr lang="en-US" sz="1400" b="0" baseline="0" dirty="0">
                          <a:solidFill>
                            <a:schemeClr val="tx1"/>
                          </a:solidFill>
                        </a:rPr>
                        <a:t> not obvious from SG-name, then add “</a:t>
                      </a:r>
                      <a:r>
                        <a:rPr lang="en-US" sz="1400" b="0" dirty="0">
                          <a:solidFill>
                            <a:schemeClr val="tx1"/>
                          </a:solidFill>
                        </a:rPr>
                        <a:t>[for &lt;sg-brief-description-of-purpose&gt;]” at end of</a:t>
                      </a:r>
                      <a:r>
                        <a:rPr lang="en-US" sz="1400" b="0" baseline="0" dirty="0">
                          <a:solidFill>
                            <a:schemeClr val="tx1"/>
                          </a:solidFill>
                        </a:rPr>
                        <a:t> motion.  </a:t>
                      </a:r>
                      <a:r>
                        <a:rPr lang="en-US" sz="1400" b="0" dirty="0">
                          <a:solidFill>
                            <a:schemeClr val="tx1"/>
                          </a:solidFill>
                        </a:rPr>
                        <a:t> </a:t>
                      </a:r>
                    </a:p>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“Voting rules”</a:t>
                      </a:r>
                    </a:p>
                    <a:p>
                      <a:r>
                        <a:rPr lang="en-US" sz="1400" b="0" baseline="0" dirty="0">
                          <a:solidFill>
                            <a:schemeClr val="tx1"/>
                          </a:solidFill>
                        </a:rPr>
                        <a:t>LMSC OM - “Project Authorization”</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a:solidFill>
                            <a:schemeClr val="tx1"/>
                          </a:solidFill>
                          <a:latin typeface="+mn-lt"/>
                          <a:ea typeface="+mn-ea"/>
                          <a:cs typeface="+mn-cs"/>
                        </a:rPr>
                        <a:t>&gt; </a:t>
                      </a:r>
                      <a:r>
                        <a:rPr lang="en-GB" sz="1400" b="0" kern="1200" dirty="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&lt;sg-name&gt; </a:t>
                      </a:r>
                      <a:r>
                        <a:rPr lang="en-GB" sz="1400" b="0" kern="1200" dirty="0">
                          <a:solidFill>
                            <a:schemeClr val="tx1"/>
                          </a:solidFill>
                          <a:latin typeface="+mn-lt"/>
                          <a:ea typeface="+mn-ea"/>
                          <a:cs typeface="+mn-cs"/>
                        </a:rPr>
                        <a:t>The name of a study group</a:t>
                      </a:r>
                    </a:p>
                    <a:p>
                      <a:r>
                        <a:rPr lang="en-GB" sz="1400" b="0" kern="1200" dirty="0">
                          <a:solidFill>
                            <a:schemeClr val="tx1"/>
                          </a:solidFill>
                          <a:latin typeface="+mn-lt"/>
                          <a:ea typeface="+mn-ea"/>
                          <a:cs typeface="+mn-cs"/>
                        </a:rPr>
                        <a:t>&lt;</a:t>
                      </a:r>
                      <a:r>
                        <a:rPr lang="en-US" sz="1400" b="0" dirty="0">
                          <a:solidFill>
                            <a:schemeClr val="tx1"/>
                          </a:solidFill>
                        </a:rPr>
                        <a:t>for &lt;sg-brief-description-of-purpose&gt; a description of the purpose of the study</a:t>
                      </a:r>
                      <a:r>
                        <a:rPr lang="en-US" sz="1400" b="0" baseline="0" dirty="0">
                          <a:solidFill>
                            <a:schemeClr val="tx1"/>
                          </a:solidFill>
                        </a:rPr>
                        <a:t> group if the name alone is not sufficient.</a:t>
                      </a:r>
                      <a:endParaRPr lang="en-US" sz="14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7663180"/>
                  </a:ext>
                </a:extLst>
              </a:tr>
            </a:tbl>
          </a:graphicData>
        </a:graphic>
      </p:graphicFrame>
    </p:spTree>
    <p:extLst>
      <p:ext uri="{BB962C8B-B14F-4D97-AF65-F5344CB8AC3E}">
        <p14:creationId xmlns:p14="http://schemas.microsoft.com/office/powerpoint/2010/main" val="55789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21779495"/>
              </p:ext>
            </p:extLst>
          </p:nvPr>
        </p:nvGraphicFramePr>
        <p:xfrm>
          <a:off x="228600" y="13970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516827508"/>
                  </a:ext>
                </a:extLst>
              </a:tr>
              <a:tr h="685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Grant the &lt;ordinal&gt; extension of the &lt;</a:t>
                      </a:r>
                      <a:r>
                        <a:rPr lang="en-US" sz="1600" b="0" dirty="0" err="1">
                          <a:solidFill>
                            <a:schemeClr val="tx1"/>
                          </a:solidFill>
                        </a:rPr>
                        <a:t>wg</a:t>
                      </a:r>
                      <a:r>
                        <a:rPr lang="en-US" sz="1600" b="0" dirty="0">
                          <a:solidFill>
                            <a:schemeClr val="tx1"/>
                          </a:solidFill>
                        </a:rPr>
                        <a:t>-name&gt; &lt;sg-name&gt; study group.</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600" kern="1200" dirty="0">
                          <a:solidFill>
                            <a:schemeClr val="dk1"/>
                          </a:solidFill>
                          <a:effectLst/>
                          <a:latin typeface="+mn-lt"/>
                          <a:ea typeface="+mn-ea"/>
                          <a:cs typeface="+mn-cs"/>
                        </a:rPr>
                        <a:t>See &lt;doc-</a:t>
                      </a:r>
                      <a:r>
                        <a:rPr lang="en-US" sz="1600" kern="1200" dirty="0" err="1">
                          <a:solidFill>
                            <a:schemeClr val="dk1"/>
                          </a:solidFill>
                          <a:effectLst/>
                          <a:latin typeface="+mn-lt"/>
                          <a:ea typeface="+mn-ea"/>
                          <a:cs typeface="+mn-cs"/>
                        </a:rPr>
                        <a:t>url</a:t>
                      </a:r>
                      <a:r>
                        <a:rPr lang="en-US" sz="1600" kern="1200" dirty="0">
                          <a:solidFill>
                            <a:schemeClr val="dk1"/>
                          </a:solidFill>
                          <a:effectLst/>
                          <a:latin typeface="+mn-lt"/>
                          <a:ea typeface="+mn-ea"/>
                          <a:cs typeface="+mn-cs"/>
                        </a:rPr>
                        <a:t>&gt; for supporting documentation</a:t>
                      </a:r>
                    </a:p>
                    <a:p>
                      <a:pPr lvl="0"/>
                      <a:r>
                        <a:rPr lang="en-US" sz="1600" kern="1200" dirty="0">
                          <a:solidFill>
                            <a:schemeClr val="dk1"/>
                          </a:solidFill>
                          <a:effectLst/>
                          <a:latin typeface="+mn-lt"/>
                          <a:ea typeface="+mn-ea"/>
                          <a:cs typeface="+mn-cs"/>
                        </a:rPr>
                        <a:t>Vote in the WG: &lt;y&gt;,&lt;n&gt;,&lt;a&gt;</a:t>
                      </a:r>
                    </a:p>
                    <a:p>
                      <a:pPr lvl="0"/>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Extension of a study group that is operating under a working group.  The extension applies until the end of the next LMSC plenary meeting.</a:t>
                      </a:r>
                      <a:endParaRPr lang="en-US" sz="16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600" kern="1200" dirty="0">
                          <a:solidFill>
                            <a:schemeClr val="dk1"/>
                          </a:solidFill>
                          <a:effectLst/>
                          <a:latin typeface="+mn-lt"/>
                          <a:ea typeface="+mn-ea"/>
                          <a:cs typeface="+mn-cs"/>
                        </a:rPr>
                        <a:t>First extension will be initially placed on the consent agenda, and does not need supporting documentation.</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20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a:t>
                      </a:r>
                      <a:r>
                        <a:rPr lang="en-US" sz="1600" b="0" baseline="0" dirty="0">
                          <a:solidFill>
                            <a:schemeClr val="tx1"/>
                          </a:solidFill>
                        </a:rPr>
                        <a:t> OM - “Voting rules”</a:t>
                      </a:r>
                    </a:p>
                    <a:p>
                      <a:r>
                        <a:rPr lang="en-US" sz="1600" b="0" baseline="0">
                          <a:solidFill>
                            <a:schemeClr val="tx1"/>
                          </a:solidFill>
                        </a:rPr>
                        <a:t>LMSC OM - “Project Authorization”</a:t>
                      </a:r>
                      <a:endParaRPr lang="en-US" sz="16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&lt;ordinal&gt; </a:t>
                      </a:r>
                      <a:r>
                        <a:rPr lang="en-GB" sz="1600" b="0" dirty="0">
                          <a:solidFill>
                            <a:schemeClr val="tx1"/>
                          </a:solidFill>
                        </a:rPr>
                        <a:t>Used in study group extensions to indicate first, second, third…</a:t>
                      </a:r>
                      <a:endParaRPr lang="en-US" sz="1600" b="0" dirty="0">
                        <a:solidFill>
                          <a:schemeClr val="tx1"/>
                        </a:solidFill>
                      </a:endParaRPr>
                    </a:p>
                    <a:p>
                      <a:r>
                        <a:rPr lang="en-US" sz="1600" b="0" dirty="0">
                          <a:solidFill>
                            <a:schemeClr val="tx1"/>
                          </a:solidFill>
                        </a:rPr>
                        <a:t>&lt;</a:t>
                      </a:r>
                      <a:r>
                        <a:rPr lang="en-US" sz="1600" b="0" dirty="0" err="1">
                          <a:solidFill>
                            <a:schemeClr val="tx1"/>
                          </a:solidFill>
                        </a:rPr>
                        <a:t>wg</a:t>
                      </a:r>
                      <a:r>
                        <a:rPr lang="en-US" sz="1600" b="0" dirty="0">
                          <a:solidFill>
                            <a:schemeClr val="tx1"/>
                          </a:solidFill>
                        </a:rPr>
                        <a:t>-name</a:t>
                      </a:r>
                      <a:r>
                        <a:rPr lang="en-US" sz="1600" b="0" kern="1200" dirty="0">
                          <a:solidFill>
                            <a:schemeClr val="tx1"/>
                          </a:solidFill>
                          <a:latin typeface="+mn-lt"/>
                          <a:ea typeface="+mn-ea"/>
                          <a:cs typeface="+mn-cs"/>
                        </a:rPr>
                        <a:t>&gt; </a:t>
                      </a:r>
                      <a:r>
                        <a:rPr lang="en-GB" sz="1600" b="0" kern="1200" dirty="0">
                          <a:solidFill>
                            <a:schemeClr val="tx1"/>
                          </a:solidFill>
                          <a:latin typeface="+mn-lt"/>
                          <a:ea typeface="+mn-ea"/>
                          <a:cs typeface="+mn-cs"/>
                        </a:rPr>
                        <a:t>The name of a working group or TAG</a:t>
                      </a:r>
                      <a:endParaRPr lang="en-US" sz="1600" b="0" kern="1200" dirty="0">
                        <a:solidFill>
                          <a:schemeClr val="tx1"/>
                        </a:solidFill>
                        <a:latin typeface="+mn-lt"/>
                        <a:ea typeface="+mn-ea"/>
                        <a:cs typeface="+mn-cs"/>
                      </a:endParaRPr>
                    </a:p>
                    <a:p>
                      <a:r>
                        <a:rPr lang="en-US" sz="1600" b="0" kern="1200" dirty="0">
                          <a:solidFill>
                            <a:schemeClr val="tx1"/>
                          </a:solidFill>
                          <a:latin typeface="+mn-lt"/>
                          <a:ea typeface="+mn-ea"/>
                          <a:cs typeface="+mn-cs"/>
                        </a:rPr>
                        <a:t>&lt;sg-name&gt; </a:t>
                      </a:r>
                      <a:r>
                        <a:rPr lang="en-GB" sz="1600" b="0" kern="1200" dirty="0">
                          <a:solidFill>
                            <a:schemeClr val="tx1"/>
                          </a:solidFill>
                          <a:latin typeface="+mn-lt"/>
                          <a:ea typeface="+mn-ea"/>
                          <a:cs typeface="+mn-cs"/>
                        </a:rPr>
                        <a:t>The name of a study group</a:t>
                      </a:r>
                      <a:endParaRPr lang="en-US" sz="16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081216"/>
                  </a:ext>
                </a:extLst>
              </a:tr>
            </a:tbl>
          </a:graphicData>
        </a:graphic>
      </p:graphicFrame>
    </p:spTree>
    <p:extLst>
      <p:ext uri="{BB962C8B-B14F-4D97-AF65-F5344CB8AC3E}">
        <p14:creationId xmlns:p14="http://schemas.microsoft.com/office/powerpoint/2010/main" val="336133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163346952"/>
              </p:ext>
            </p:extLst>
          </p:nvPr>
        </p:nvGraphicFramePr>
        <p:xfrm>
          <a:off x="228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a:solidFill>
                            <a:schemeClr val="tx1"/>
                          </a:solidFill>
                        </a:rPr>
                        <a:t>Confirm meeting fee waivers</a:t>
                      </a:r>
                      <a:r>
                        <a:rPr lang="en-GB" sz="1600" b="0" baseline="0" dirty="0">
                          <a:solidFill>
                            <a:schemeClr val="tx1"/>
                          </a:solidFill>
                        </a:rPr>
                        <a:t> for the &lt;date-of-session&gt; LMSC session for the following individuals:</a:t>
                      </a:r>
                    </a:p>
                    <a:p>
                      <a:r>
                        <a:rPr lang="en-GB" sz="1600" b="0" baseline="0" dirty="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 purpose</a:t>
                      </a:r>
                      <a:r>
                        <a:rPr lang="en-GB" sz="1600" b="0" baseline="0" dirty="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tx1"/>
                          </a:solidFill>
                        </a:rPr>
                        <a:t>LMSC Chair’s Guidelines:  “Registration”</a:t>
                      </a:r>
                      <a:endParaRPr lang="en-US" sz="1600" b="0" dirty="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552441"/>
                  </a:ext>
                </a:extLst>
              </a:tr>
            </a:tbl>
          </a:graphicData>
        </a:graphic>
      </p:graphicFrame>
    </p:spTree>
    <p:extLst>
      <p:ext uri="{BB962C8B-B14F-4D97-AF65-F5344CB8AC3E}">
        <p14:creationId xmlns:p14="http://schemas.microsoft.com/office/powerpoint/2010/main" val="302306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Normative status of these slides</a:t>
            </a:r>
            <a:endParaRPr lang="en-US" dirty="0"/>
          </a:p>
        </p:txBody>
      </p:sp>
      <p:sp>
        <p:nvSpPr>
          <p:cNvPr id="3" name="Content Placeholder 2"/>
          <p:cNvSpPr>
            <a:spLocks noGrp="1"/>
          </p:cNvSpPr>
          <p:nvPr>
            <p:ph idx="1"/>
          </p:nvPr>
        </p:nvSpPr>
        <p:spPr/>
        <p:txBody>
          <a:bodyPr/>
          <a:lstStyle/>
          <a:p>
            <a:r>
              <a:rPr lang="en-GB" sz="2800" dirty="0"/>
              <a:t>It is anticipated that any motion templates adopted by the LMSC EC will have no normative effect. They might be included in the LMSC OM as an informative annex, or might be a stand-alone document.</a:t>
            </a:r>
            <a:endParaRPr lang="en-US" sz="2800" dirty="0"/>
          </a:p>
          <a:p>
            <a:r>
              <a:rPr lang="en-GB" sz="2800" dirty="0"/>
              <a:t>Regardless, the existence of a template here does not preclude somebody from presenting an alternative form of motion intended to achieve the same effect.  Hopefully EC members will view these templates as a useful tool and use and maintain wherever appropriate.</a:t>
            </a:r>
            <a:endParaRPr lang="en-US" sz="2800" dirty="0"/>
          </a:p>
          <a:p>
            <a:endParaRPr lang="en-US" dirty="0"/>
          </a:p>
        </p:txBody>
      </p:sp>
    </p:spTree>
    <p:extLst>
      <p:ext uri="{BB962C8B-B14F-4D97-AF65-F5344CB8AC3E}">
        <p14:creationId xmlns:p14="http://schemas.microsoft.com/office/powerpoint/2010/main" val="1141084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Chair’s Guidelines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519475531"/>
              </p:ext>
            </p:extLst>
          </p:nvPr>
        </p:nvGraphicFramePr>
        <p:xfrm>
          <a:off x="228600" y="1397000"/>
          <a:ext cx="8534400" cy="4505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a:solidFill>
                            <a:schemeClr val="tx1"/>
                          </a:solidFill>
                        </a:rPr>
                        <a:t>The</a:t>
                      </a:r>
                      <a:r>
                        <a:rPr lang="en-GB" sz="1600" b="0" baseline="0" dirty="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a:solidFill>
                            <a:schemeClr val="tx1"/>
                          </a:solidFill>
                          <a:latin typeface="+mn-lt"/>
                          <a:ea typeface="+mn-ea"/>
                          <a:cs typeface="+mn-cs"/>
                        </a:rPr>
                        <a:t>LMSC OM “In order to maintain some consistency of operation, the Sponsor Chair may maintain a public</a:t>
                      </a:r>
                      <a:br>
                        <a:rPr lang="en-GB" sz="1600" b="0" kern="1200" baseline="0" dirty="0">
                          <a:solidFill>
                            <a:schemeClr val="tx1"/>
                          </a:solidFill>
                          <a:latin typeface="+mn-lt"/>
                          <a:ea typeface="+mn-ea"/>
                          <a:cs typeface="+mn-cs"/>
                        </a:rPr>
                      </a:br>
                      <a:r>
                        <a:rPr lang="en-GB" sz="1600" b="0" kern="1200" baseline="0" dirty="0">
                          <a:solidFill>
                            <a:schemeClr val="tx1"/>
                          </a:solidFill>
                          <a:latin typeface="+mn-lt"/>
                          <a:ea typeface="+mn-ea"/>
                          <a:cs typeface="+mn-cs"/>
                        </a:rPr>
                        <a:t>document to be called the "IEEE 802 LMSC Chair's Guidelines and EC policy decisions"”</a:t>
                      </a:r>
                    </a:p>
                    <a:p>
                      <a:endParaRPr lang="en-GB" sz="1600" b="0" kern="1200" baseline="0" dirty="0">
                        <a:solidFill>
                          <a:schemeClr val="tx1"/>
                        </a:solidFill>
                        <a:latin typeface="+mn-lt"/>
                        <a:ea typeface="+mn-ea"/>
                        <a:cs typeface="+mn-cs"/>
                      </a:endParaRPr>
                    </a:p>
                    <a:p>
                      <a:r>
                        <a:rPr lang="en-GB" sz="1600" b="0" kern="1200" baseline="0" dirty="0">
                          <a:solidFill>
                            <a:schemeClr val="tx1"/>
                          </a:solidFill>
                          <a:latin typeface="+mn-lt"/>
                          <a:ea typeface="+mn-ea"/>
                          <a:cs typeface="+mn-cs"/>
                        </a:rPr>
                        <a:t>There is no requirement that the EC approve updates to the Chairs’ guidelines, and nothing that precludes the chair seeing EC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9369711"/>
                  </a:ext>
                </a:extLst>
              </a:tr>
            </a:tbl>
          </a:graphicData>
        </a:graphic>
      </p:graphicFrame>
    </p:spTree>
    <p:extLst>
      <p:ext uri="{BB962C8B-B14F-4D97-AF65-F5344CB8AC3E}">
        <p14:creationId xmlns:p14="http://schemas.microsoft.com/office/powerpoint/2010/main" val="503751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2869611"/>
              </p:ext>
            </p:extLst>
          </p:nvPr>
        </p:nvGraphicFramePr>
        <p:xfrm>
          <a:off x="619180" y="1524000"/>
          <a:ext cx="7905640" cy="4417829"/>
        </p:xfrm>
        <a:graphic>
          <a:graphicData uri="http://schemas.openxmlformats.org/drawingml/2006/table">
            <a:tbl>
              <a:tblPr firstRow="1" firstCol="1" bandRow="1"/>
              <a:tblGrid>
                <a:gridCol w="3952820">
                  <a:extLst>
                    <a:ext uri="{9D8B030D-6E8A-4147-A177-3AD203B41FA5}">
                      <a16:colId xmlns:a16="http://schemas.microsoft.com/office/drawing/2014/main" val="20000"/>
                    </a:ext>
                  </a:extLst>
                </a:gridCol>
                <a:gridCol w="3952820">
                  <a:extLst>
                    <a:ext uri="{9D8B030D-6E8A-4147-A177-3AD203B41FA5}">
                      <a16:colId xmlns:a16="http://schemas.microsoft.com/office/drawing/2014/main" val="20001"/>
                    </a:ext>
                  </a:extLst>
                </a:gridCol>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Note,  this is not really a rules doc – see introduction in LMSC 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December 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 (July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June 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949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p>
          <a:p>
            <a:r>
              <a:rPr lang="en-GB" dirty="0"/>
              <a:t>Also not included are procedural motions such as approval of the minutes and approval of the agenda made or entertained by EC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EC to perform some action.  There is no need to include “fluff” words that do not describe this action.  The words “motion”, or “move”, need never appear in the motion itself.  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EC moves to approve sendi</a:t>
            </a:r>
            <a:r>
              <a:rPr lang="en-GB" sz="2800" dirty="0"/>
              <a:t>ng …” should be 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Tabular style of motion templates</a:t>
            </a:r>
            <a:endParaRPr lang="en-US" dirty="0"/>
          </a:p>
        </p:txBody>
      </p:sp>
      <p:sp>
        <p:nvSpPr>
          <p:cNvPr id="3" name="Content Placeholder 2"/>
          <p:cNvSpPr>
            <a:spLocks noGrp="1"/>
          </p:cNvSpPr>
          <p:nvPr>
            <p:ph idx="1"/>
          </p:nvPr>
        </p:nvSpPr>
        <p:spPr/>
        <p:txBody>
          <a:bodyPr/>
          <a:lstStyle/>
          <a:p>
            <a:r>
              <a:rPr lang="en-GB" sz="2400" dirty="0"/>
              <a:t>Each type of motion is described by a table,  illustrated on the next slide.   Only the shaded part is shown to the EC (once shading is removed, of course) .</a:t>
            </a:r>
          </a:p>
          <a:p>
            <a:r>
              <a:rPr lang="en-GB" sz="2400" dirty="0"/>
              <a:t>The rest of the material provides information that may be helpful as to when to use the motion,  the applicable rules,   and the definitions of the placeholders (“tags”) used in the motion.</a:t>
            </a:r>
          </a:p>
          <a:p>
            <a:r>
              <a:rPr lang="en-GB" sz="2400" dirty="0"/>
              <a:t>Note that the “&lt;“ and “&gt;” are removed when the tags are filled in .</a:t>
            </a:r>
          </a:p>
          <a:p>
            <a:r>
              <a:rPr lang="en-GB" sz="2400" dirty="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a:t>Format of a these motion template slides – </a:t>
            </a:r>
          </a:p>
        </p:txBody>
      </p:sp>
      <p:graphicFrame>
        <p:nvGraphicFramePr>
          <p:cNvPr id="2" name="Table 1"/>
          <p:cNvGraphicFramePr>
            <a:graphicFrameLocks noGrp="1"/>
          </p:cNvGraphicFramePr>
          <p:nvPr>
            <p:extLst>
              <p:ext uri="{D42A27DB-BD31-4B8C-83A1-F6EECF244321}">
                <p14:modId xmlns:p14="http://schemas.microsoft.com/office/powerpoint/2010/main" val="1663255205"/>
              </p:ext>
            </p:extLst>
          </p:nvPr>
        </p:nvGraphicFramePr>
        <p:xfrm>
          <a:off x="304800" y="2209800"/>
          <a:ext cx="8534400" cy="40690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p>
                    <a:p>
                      <a:pPr algn="ctr"/>
                      <a:r>
                        <a:rPr lang="en-US" sz="1600" b="0" baseline="0" dirty="0">
                          <a:solidFill>
                            <a:schemeClr val="tx1"/>
                          </a:solidFill>
                        </a:rPr>
                        <a:t>but required to be shown to EC</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a:ln>
                <a:noFill/>
              </a:ln>
              <a:solidFill>
                <a:schemeClr val="tx1"/>
              </a:solidFill>
              <a:effectLst/>
              <a:latin typeface="Arial" panose="020B060402020202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Motion Template:</a:t>
            </a:r>
          </a:p>
        </p:txBody>
      </p:sp>
      <p:graphicFrame>
        <p:nvGraphicFramePr>
          <p:cNvPr id="2" name="Table 1"/>
          <p:cNvGraphicFramePr>
            <a:graphicFrameLocks noGrp="1"/>
          </p:cNvGraphicFramePr>
          <p:nvPr>
            <p:extLst>
              <p:ext uri="{D42A27DB-BD31-4B8C-83A1-F6EECF244321}">
                <p14:modId xmlns:p14="http://schemas.microsoft.com/office/powerpoint/2010/main" val="152776295"/>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852815221"/>
                    </a:ext>
                  </a:extLst>
                </a:gridCol>
                <a:gridCol w="6781800">
                  <a:extLst>
                    <a:ext uri="{9D8B030D-6E8A-4147-A177-3AD203B41FA5}">
                      <a16:colId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Example Motion</a:t>
            </a:r>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a:t>The previous template,  once the placeholders are replaced and the conditional parts removed looks like:</a:t>
            </a:r>
          </a:p>
          <a:p>
            <a:endParaRPr lang="en-US" dirty="0"/>
          </a:p>
          <a:p>
            <a:endParaRPr lang="en-US" dirty="0"/>
          </a:p>
          <a:p>
            <a:r>
              <a:rPr lang="en-US" dirty="0"/>
              <a:t>“Approve submission of the following project to ISO/IEC JTC/SC6 for adoption under the PSDO agreement</a:t>
            </a:r>
          </a:p>
          <a:p>
            <a:pPr lvl="1"/>
            <a:r>
              <a:rPr lang="en-GB" dirty="0"/>
              <a:t>P802.11zz</a:t>
            </a:r>
            <a:endParaRPr lang="en-US" dirty="0"/>
          </a:p>
          <a:p>
            <a:r>
              <a:rPr lang="en-US" dirty="0"/>
              <a:t>conditional on approval by the IEEE SASB</a:t>
            </a:r>
          </a:p>
          <a:p>
            <a:r>
              <a:rPr lang="en-US" dirty="0"/>
              <a:t>conditional on publication of approved standard”</a:t>
            </a:r>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662</TotalTime>
  <Words>3860</Words>
  <Application>Microsoft Office PowerPoint</Application>
  <PresentationFormat>On-screen Show (4:3)</PresentationFormat>
  <Paragraphs>443</Paragraphs>
  <Slides>31</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ＭＳ Ｐゴシック</vt:lpstr>
      <vt:lpstr>Arial</vt:lpstr>
      <vt:lpstr>Calibri</vt:lpstr>
      <vt:lpstr>Times New Roman</vt:lpstr>
      <vt:lpstr>Title slide</vt:lpstr>
      <vt:lpstr>Title only</vt:lpstr>
      <vt:lpstr>Motion Template</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Approval of PAR and CSD (non-maintenance)</vt:lpstr>
      <vt:lpstr>Motion: Approval of PAR and CSD (maintenance)</vt:lpstr>
      <vt:lpstr>Motion: Approval of updated WG P&amp;P</vt:lpstr>
      <vt:lpstr>Motion: Approval of updated LMSC OM</vt:lpstr>
      <vt:lpstr>Motion: Approval to send a draft to RevCom</vt:lpstr>
      <vt:lpstr>Motion: Conditional approval to send a draft to RevCom</vt:lpstr>
      <vt:lpstr>Motion: Approval to start sponsor ballot</vt:lpstr>
      <vt:lpstr>Motion: Conditional approval to start sponsor ballot</vt:lpstr>
      <vt:lpstr>Motion: Confirm appointed WG and TAG chair</vt:lpstr>
      <vt:lpstr>Motion: Confirm elected WG and TAG officers</vt:lpstr>
      <vt:lpstr>Motion: Confirm EC appointed positions</vt:lpstr>
      <vt:lpstr>Motion: Liaison statement from 802</vt:lpstr>
      <vt:lpstr>Motion: Liaison statement from subgroup requiring sponsor approval</vt:lpstr>
      <vt:lpstr>Motion: Liaison of drafts under PSDO agreement</vt:lpstr>
      <vt:lpstr>Motion: Study Group formation</vt:lpstr>
      <vt:lpstr>Motion: Study Group extension</vt:lpstr>
      <vt:lpstr>Motion: Fee Waiver</vt:lpstr>
      <vt:lpstr>Motion: Approval of updated Chair’s Guidelines</vt:lpstr>
      <vt:lpstr>Related rules documents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John DAmbrosia</cp:lastModifiedBy>
  <cp:revision>57</cp:revision>
  <dcterms:created xsi:type="dcterms:W3CDTF">2016-10-24T14:37:13Z</dcterms:created>
  <dcterms:modified xsi:type="dcterms:W3CDTF">2016-11-07T02:06:32Z</dcterms:modified>
</cp:coreProperties>
</file>