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Lst>
  <p:notesMasterIdLst>
    <p:notesMasterId r:id="rId24"/>
  </p:notesMasterIdLst>
  <p:handoutMasterIdLst>
    <p:handoutMasterId r:id="rId25"/>
  </p:handoutMasterIdLst>
  <p:sldIdLst>
    <p:sldId id="256" r:id="rId4"/>
    <p:sldId id="314" r:id="rId5"/>
    <p:sldId id="343" r:id="rId6"/>
    <p:sldId id="338" r:id="rId7"/>
    <p:sldId id="340" r:id="rId8"/>
    <p:sldId id="341" r:id="rId9"/>
    <p:sldId id="342" r:id="rId10"/>
    <p:sldId id="344" r:id="rId11"/>
    <p:sldId id="351" r:id="rId12"/>
    <p:sldId id="345" r:id="rId13"/>
    <p:sldId id="346" r:id="rId14"/>
    <p:sldId id="347" r:id="rId15"/>
    <p:sldId id="348" r:id="rId16"/>
    <p:sldId id="349" r:id="rId17"/>
    <p:sldId id="350" r:id="rId18"/>
    <p:sldId id="352" r:id="rId19"/>
    <p:sldId id="321" r:id="rId20"/>
    <p:sldId id="322" r:id="rId21"/>
    <p:sldId id="320" r:id="rId22"/>
    <p:sldId id="262"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83" d="100"/>
          <a:sy n="83" d="100"/>
        </p:scale>
        <p:origin x="-1339" y="-7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8</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16</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22-16/0020r0 /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ec-16-0126-01-WCSG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July 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hyperlink" Target="https://mentor.ieee.org/802.22/dcn/16/22-16-0018-00-0000-iso-22a-22b-response-motion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0761-01-0jtc-ieee-802-jtc1-sc-agenda-for-july-2016.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761-01-0jtc-ieee-802-jtc1-sc-agenda-for-july-2016.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22/dcn/16/22-16-0018-00-0000-iso-22a-22b-response-motions-meeting-minutes.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a:t>
            </a:r>
            <a:r>
              <a:rPr lang="en-US" dirty="0" smtClean="0">
                <a:latin typeface="Arial Narrow" panose="020B0606020202030204" pitchFamily="34" charset="0"/>
                <a:cs typeface="Arial" panose="020B0604020202020204" pitchFamily="34" charset="0"/>
              </a:rPr>
              <a:t>July </a:t>
            </a:r>
            <a:r>
              <a:rPr lang="en-US" dirty="0" smtClean="0">
                <a:latin typeface="Arial Narrow" panose="020B0606020202030204" pitchFamily="34" charset="0"/>
                <a:cs typeface="Arial" panose="020B0604020202020204" pitchFamily="34" charset="0"/>
              </a:rPr>
              <a:t>Plenary EC Closing Motions 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2016-07-28</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183"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4092692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82226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299160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will add a paragraph in an Annex that will ensure that 802.22 systems will adhere to the Japanese Radio Act for co-existence with the analog </a:t>
            </a:r>
            <a:r>
              <a:rPr lang="en-US" i="1" dirty="0" smtClean="0"/>
              <a:t>TV</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30021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13261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152967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16</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and 802.22b Motions to Forward the IEEE 802 Responses to the ISO/IEC/JTC1</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9724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pPr marL="0" indent="0"/>
            <a:r>
              <a:rPr lang="en-GB" sz="2000" b="0" dirty="0" err="1" smtClean="0">
                <a:latin typeface="Arial Narrow" panose="020B0606020202030204" pitchFamily="34" charset="0"/>
                <a:cs typeface="Arial" panose="020B0604020202020204" pitchFamily="34" charset="0"/>
              </a:rPr>
              <a:t>Telecon</a:t>
            </a:r>
            <a:r>
              <a:rPr lang="en-GB" sz="2000" b="0" dirty="0" smtClean="0">
                <a:latin typeface="Arial Narrow" panose="020B0606020202030204" pitchFamily="34" charset="0"/>
                <a:cs typeface="Arial" panose="020B0604020202020204" pitchFamily="34" charset="0"/>
              </a:rPr>
              <a:t> was held on Friday, July 22</a:t>
            </a:r>
            <a:r>
              <a:rPr lang="en-GB" sz="2000" b="0" baseline="30000" dirty="0" smtClean="0">
                <a:latin typeface="Arial Narrow" panose="020B0606020202030204" pitchFamily="34" charset="0"/>
                <a:cs typeface="Arial" panose="020B0604020202020204" pitchFamily="34" charset="0"/>
              </a:rPr>
              <a:t>nd</a:t>
            </a:r>
            <a:r>
              <a:rPr lang="en-GB" sz="2000" b="0" dirty="0" smtClean="0">
                <a:latin typeface="Arial Narrow" panose="020B0606020202030204" pitchFamily="34" charset="0"/>
                <a:cs typeface="Arial" panose="020B0604020202020204" pitchFamily="34" charset="0"/>
              </a:rPr>
              <a:t> at 10 am ET. Meeting minutes may be found here - </a:t>
            </a:r>
            <a:r>
              <a:rPr lang="en-US" sz="2000" b="0" dirty="0">
                <a:solidFill>
                  <a:schemeClr val="tx1"/>
                </a:solidFill>
                <a:latin typeface="Arial Narrow" panose="020B0606020202030204" pitchFamily="34" charset="0"/>
                <a:cs typeface="Arial" panose="020B0604020202020204" pitchFamily="34" charset="0"/>
                <a:hlinkClick r:id="rId2"/>
              </a:rPr>
              <a:t>https://mentor.ieee.org/802.22/dcn/16/22-16-0018-00-0000-iso-22a-22b-response-motions-meeting-minutes.docx</a:t>
            </a:r>
            <a:r>
              <a:rPr lang="en-US" sz="2000" b="0" dirty="0">
                <a:solidFill>
                  <a:schemeClr val="tx1"/>
                </a:solidFill>
                <a:latin typeface="Arial Narrow" panose="020B0606020202030204" pitchFamily="34" charset="0"/>
                <a:cs typeface="Arial" panose="020B0604020202020204" pitchFamily="34" charset="0"/>
              </a:rPr>
              <a:t> </a:t>
            </a:r>
            <a:endParaRPr lang="en-GB" sz="2000" b="0" dirty="0">
              <a:latin typeface="Arial Narrow" panose="020B0606020202030204" pitchFamily="34" charset="0"/>
              <a:cs typeface="Arial" panose="020B0604020202020204" pitchFamily="34" charset="0"/>
            </a:endParaRPr>
          </a:p>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802.22a</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802.22a Standard to the China NB Comment 1 and Request 1 as contained in Document </a:t>
            </a:r>
            <a:r>
              <a:rPr lang="en-GB" sz="2000" b="0" u="sng" dirty="0" smtClean="0">
                <a:latin typeface="Arial Narrow" panose="020B0606020202030204" pitchFamily="34" charset="0"/>
                <a:cs typeface="Arial" panose="020B0604020202020204" pitchFamily="34" charset="0"/>
                <a:hlinkClick r:id="rId3"/>
              </a:rPr>
              <a:t>11-16-0761-00-0jtc-ieee-802-jtc1-sc-agenda-for-july-2016.pptx</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Jerry </a:t>
            </a:r>
            <a:r>
              <a:rPr lang="en-GB" sz="2000" b="0" dirty="0" err="1">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a:t>
            </a:r>
            <a:r>
              <a:rPr lang="en-GB" sz="2000" b="0" dirty="0" smtClean="0">
                <a:latin typeface="Arial Narrow" panose="020B0606020202030204" pitchFamily="34" charset="0"/>
                <a:cs typeface="Arial" panose="020B0604020202020204" pitchFamily="34" charset="0"/>
              </a:rPr>
              <a:t>1</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17</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2497188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GB" sz="2000" dirty="0" smtClean="0">
                <a:latin typeface="Arial Narrow" panose="020B0606020202030204" pitchFamily="34" charset="0"/>
                <a:cs typeface="Arial" panose="020B0604020202020204" pitchFamily="34" charset="0"/>
              </a:rPr>
              <a:t>MOTION </a:t>
            </a:r>
            <a:r>
              <a:rPr lang="en-GB" sz="2000" dirty="0">
                <a:latin typeface="Arial Narrow" panose="020B0606020202030204" pitchFamily="34" charset="0"/>
                <a:cs typeface="Arial" panose="020B0604020202020204" pitchFamily="34" charset="0"/>
              </a:rPr>
              <a:t>802.22b</a:t>
            </a:r>
            <a:endParaRPr lang="en-US" sz="2000" dirty="0">
              <a:latin typeface="Arial Narrow" panose="020B0606020202030204" pitchFamily="34" charset="0"/>
              <a:cs typeface="Arial" panose="020B0604020202020204" pitchFamily="34" charset="0"/>
            </a:endParaRPr>
          </a:p>
          <a:p>
            <a:pPr marL="0" indent="0"/>
            <a:r>
              <a:rPr lang="en-GB" sz="2000" b="0" dirty="0">
                <a:latin typeface="Arial Narrow" panose="020B0606020202030204" pitchFamily="34" charset="0"/>
                <a:cs typeface="Arial" panose="020B0604020202020204" pitchFamily="34" charset="0"/>
              </a:rPr>
              <a:t>Move to Approve the Proposed IEEE 802 Response in regards to the ISO Approval of the IEEE 802.22b Standard to the China NB Comment 1 and Request 1, and Japan NB Comment 1 and Request 1 as contained in Document </a:t>
            </a:r>
            <a:r>
              <a:rPr lang="en-GB" sz="2000" b="0" u="sng" dirty="0">
                <a:latin typeface="Arial Narrow" panose="020B0606020202030204" pitchFamily="34" charset="0"/>
                <a:cs typeface="Arial" panose="020B0604020202020204" pitchFamily="34" charset="0"/>
                <a:hlinkClick r:id="rId2"/>
              </a:rPr>
              <a:t>11-16-0761-00-0jtc-ieee-802-jtc1-sc-agenda-for-july-2016.pptx</a:t>
            </a:r>
            <a:r>
              <a:rPr lang="en-GB" sz="2000" b="0" dirty="0">
                <a:latin typeface="Arial Narrow" panose="020B0606020202030204" pitchFamily="34" charset="0"/>
                <a:cs typeface="Arial" panose="020B0604020202020204" pitchFamily="34" charset="0"/>
              </a:rPr>
              <a:t>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Move: Chang-woo Pyo</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Second: Jerry </a:t>
            </a:r>
            <a:r>
              <a:rPr lang="en-GB" sz="2000" b="0" dirty="0" err="1" smtClean="0">
                <a:latin typeface="Arial Narrow" panose="020B0606020202030204" pitchFamily="34" charset="0"/>
                <a:cs typeface="Arial" panose="020B0604020202020204" pitchFamily="34" charset="0"/>
              </a:rPr>
              <a:t>Kalke</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Approve: 6</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Disapprove: 0</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Abstain: 1  </a:t>
            </a:r>
            <a:endParaRPr lang="en-US" sz="2000" b="0" dirty="0">
              <a:latin typeface="Arial Narrow" panose="020B0606020202030204" pitchFamily="34" charset="0"/>
              <a:cs typeface="Arial" panose="020B0604020202020204" pitchFamily="34" charset="0"/>
            </a:endParaRPr>
          </a:p>
          <a:p>
            <a:r>
              <a:rPr lang="en-GB" sz="2000" b="0" dirty="0">
                <a:latin typeface="Arial Narrow" panose="020B0606020202030204" pitchFamily="34" charset="0"/>
                <a:cs typeface="Arial" panose="020B0604020202020204" pitchFamily="34" charset="0"/>
              </a:rPr>
              <a:t>Motion Passes</a:t>
            </a:r>
            <a:endParaRPr lang="en-US" sz="2000" b="0" dirty="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18</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0279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a:t>
            </a:r>
            <a:r>
              <a:rPr lang="en-GB" b="0" dirty="0" smtClean="0">
                <a:latin typeface="Arial Narrow" panose="020B0606020202030204" pitchFamily="34" charset="0"/>
                <a:cs typeface="Arial" panose="020B0604020202020204" pitchFamily="34" charset="0"/>
              </a:rPr>
              <a:t>Comment Resolutions Responses for the</a:t>
            </a:r>
            <a:r>
              <a:rPr lang="en-GB" b="0" dirty="0" smtClean="0">
                <a:latin typeface="Arial Narrow" panose="020B0606020202030204" pitchFamily="34" charset="0"/>
                <a:cs typeface="Arial" panose="020B0604020202020204" pitchFamily="34" charset="0"/>
              </a:rPr>
              <a:t>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GB" b="0" u="sng" dirty="0" smtClean="0">
                <a:latin typeface="Arial Narrow" panose="020B0606020202030204" pitchFamily="34" charset="0"/>
                <a:cs typeface="Arial" panose="020B0604020202020204" pitchFamily="34" charset="0"/>
                <a:hlinkClick r:id="rId2"/>
              </a:rPr>
              <a:t>11-16-0761-00-0jtc-ieee-802-jtc1-sc-agenda-for-july-2016.pptx</a:t>
            </a:r>
            <a:r>
              <a:rPr lang="en-GB" b="0" u="sng" dirty="0" smtClean="0">
                <a:latin typeface="Arial Narrow" panose="020B0606020202030204" pitchFamily="34" charset="0"/>
                <a:cs typeface="Arial" panose="020B0604020202020204" pitchFamily="34" charset="0"/>
              </a:rPr>
              <a:t>,</a:t>
            </a:r>
            <a:r>
              <a:rPr lang="en-US" b="0" dirty="0" smtClean="0">
                <a:latin typeface="Arial Narrow" panose="020B0606020202030204" pitchFamily="34" charset="0"/>
                <a:cs typeface="Arial" panose="020B0604020202020204" pitchFamily="34" charset="0"/>
              </a:rPr>
              <a:t> Slides 60, 61 for 802.22a and Slides 64, 65, 67 and 69 for 802.22b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GB" b="0" dirty="0" smtClean="0">
                <a:latin typeface="Arial Narrow" panose="020B0606020202030204" pitchFamily="34" charset="0"/>
                <a:cs typeface="Arial" panose="020B0604020202020204" pitchFamily="34" charset="0"/>
              </a:rPr>
              <a:t>Bob Heile</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Subir Das</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Passes/ Fails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19</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July 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61342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193899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 </a:t>
            </a:r>
            <a:r>
              <a:rPr lang="en-GB" sz="2000" u="sng" dirty="0">
                <a:latin typeface="Arial Narrow" panose="020B0606020202030204" pitchFamily="34" charset="0"/>
                <a:hlinkClick r:id="rId3"/>
              </a:rPr>
              <a:t>11-16-0761-00-0jtc-ieee-802-jtc1-sc-agenda-for-july-2016.pptx</a:t>
            </a:r>
            <a:endParaRPr lang="en-US" sz="2000" dirty="0">
              <a:latin typeface="Arial Narrow" panose="020B0606020202030204" pitchFamily="34" charset="0"/>
            </a:endParaRPr>
          </a:p>
          <a:p>
            <a:pPr marL="177800" indent="-177800">
              <a:buFont typeface="Arial" pitchFamily="34" charset="0"/>
              <a:buChar char="•"/>
            </a:pPr>
            <a:endParaRPr lang="en-US" sz="2000" dirty="0" smtClean="0">
              <a:solidFill>
                <a:schemeClr val="tx1"/>
              </a:solidFill>
              <a:latin typeface="Arial Narrow" panose="020B0606020202030204" pitchFamily="34" charset="0"/>
            </a:endParaRPr>
          </a:p>
          <a:p>
            <a:pPr marL="177800" indent="-177800">
              <a:buFont typeface="Arial" pitchFamily="34" charset="0"/>
              <a:buChar char="•"/>
            </a:pPr>
            <a:r>
              <a:rPr lang="en-US" sz="2000" dirty="0" smtClean="0">
                <a:solidFill>
                  <a:schemeClr val="tx1"/>
                </a:solidFill>
                <a:latin typeface="Arial Narrow" panose="020B0606020202030204" pitchFamily="34" charset="0"/>
              </a:rPr>
              <a:t>IEEE 802.22 WG Meeting Minutes to Approve the ISO/IEC/JTC1 802.22a and 802.22b </a:t>
            </a:r>
            <a:r>
              <a:rPr lang="en-US" sz="2000" dirty="0">
                <a:solidFill>
                  <a:schemeClr val="tx1"/>
                </a:solidFill>
                <a:latin typeface="Arial Narrow" panose="020B0606020202030204" pitchFamily="34" charset="0"/>
              </a:rPr>
              <a:t>Comment Resolutions - </a:t>
            </a:r>
            <a:r>
              <a:rPr lang="en-US" sz="2000" dirty="0">
                <a:solidFill>
                  <a:schemeClr val="tx1"/>
                </a:solidFill>
                <a:latin typeface="Arial Narrow" panose="020B0606020202030204" pitchFamily="34" charset="0"/>
                <a:hlinkClick r:id="rId4"/>
              </a:rPr>
              <a:t>https://</a:t>
            </a:r>
            <a:r>
              <a:rPr lang="en-US" sz="2000" dirty="0" smtClean="0">
                <a:solidFill>
                  <a:schemeClr val="tx1"/>
                </a:solidFill>
                <a:latin typeface="Arial Narrow" panose="020B0606020202030204" pitchFamily="34" charset="0"/>
                <a:hlinkClick r:id="rId4"/>
              </a:rPr>
              <a:t>mentor.ieee.org/802.22/dcn/16/22-16-0018-00-0000-iso-22a-22b-response-motions-meeting-minutes.docx</a:t>
            </a:r>
            <a:r>
              <a:rPr lang="en-US" sz="2000" dirty="0" smtClean="0">
                <a:solidFill>
                  <a:schemeClr val="tx1"/>
                </a:solidFill>
                <a:latin typeface="Arial Narrow" panose="020B0606020202030204" pitchFamily="34" charset="0"/>
              </a:rPr>
              <a:t> </a:t>
            </a: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3</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25082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The China NB has requested that IEEE 802.1X-2010 related </a:t>
            </a:r>
            <a:r>
              <a:rPr lang="en-US" i="1" dirty="0"/>
              <a:t>descriptions </a:t>
            </a:r>
            <a:r>
              <a:rPr lang="en-US" i="1" dirty="0" smtClean="0"/>
              <a:t>are removed from the text of </a:t>
            </a:r>
            <a:r>
              <a:rPr lang="en-US" i="1" dirty="0"/>
              <a:t>IEEE </a:t>
            </a:r>
            <a:r>
              <a:rPr lang="en-US" i="1" dirty="0" smtClean="0"/>
              <a:t>802.22a.</a:t>
            </a:r>
          </a:p>
          <a:p>
            <a:pPr lvl="1"/>
            <a:r>
              <a:rPr lang="en-US" i="1" dirty="0" smtClean="0"/>
              <a:t>IEEE 802 declines to make this change because:</a:t>
            </a:r>
          </a:p>
          <a:p>
            <a:pPr lvl="2"/>
            <a:r>
              <a:rPr lang="en-US" i="1" dirty="0"/>
              <a:t>IEEE </a:t>
            </a:r>
            <a:r>
              <a:rPr lang="en-US" i="1" dirty="0" smtClean="0"/>
              <a:t>802.22a does not contain any IEEE </a:t>
            </a:r>
            <a:r>
              <a:rPr lang="en-US" i="1" dirty="0"/>
              <a:t>802.1X-2010 related descriptions </a:t>
            </a:r>
            <a:r>
              <a:rPr lang="en-US" i="1" dirty="0" smtClean="0"/>
              <a:t>and does not require conformance to or use of </a:t>
            </a:r>
            <a:r>
              <a:rPr lang="en-US" i="1" dirty="0"/>
              <a:t>IEEE </a:t>
            </a:r>
            <a:r>
              <a:rPr lang="en-US" i="1" dirty="0" smtClean="0"/>
              <a:t>802.1X-2010</a:t>
            </a:r>
          </a:p>
          <a:p>
            <a:pPr lvl="2"/>
            <a:r>
              <a:rPr lang="en-US" i="1" dirty="0" smtClean="0"/>
              <a:t>There is no technical justification to remove any </a:t>
            </a:r>
            <a:r>
              <a:rPr lang="en-US" i="1" dirty="0"/>
              <a:t>IEEE 802.1X-2010 related descriptions </a:t>
            </a:r>
            <a:r>
              <a:rPr lang="en-US" i="1" dirty="0" smtClean="0"/>
              <a:t>from any standard</a:t>
            </a:r>
          </a:p>
          <a:p>
            <a:pPr lvl="1"/>
            <a:r>
              <a:rPr lang="en-US" i="1" dirty="0" smtClean="0"/>
              <a:t>While </a:t>
            </a:r>
            <a:r>
              <a:rPr lang="en-US" i="1" dirty="0"/>
              <a:t>the base IEEE </a:t>
            </a:r>
            <a:r>
              <a:rPr lang="en-US" i="1" dirty="0" smtClean="0"/>
              <a:t>802.22-2011 </a:t>
            </a:r>
            <a:r>
              <a:rPr lang="en-US" i="1" dirty="0"/>
              <a:t>specification does reference various IEEE 802.1 specifications including IEEE 802.1X, only IEEE </a:t>
            </a:r>
            <a:r>
              <a:rPr lang="en-US" i="1" dirty="0" smtClean="0"/>
              <a:t>802.1Q </a:t>
            </a:r>
            <a:r>
              <a:rPr lang="en-US" i="1" dirty="0"/>
              <a:t>is referenced </a:t>
            </a:r>
            <a:r>
              <a:rPr lang="en-US" i="1" dirty="0" smtClean="0"/>
              <a:t>directly in </a:t>
            </a:r>
            <a:r>
              <a:rPr lang="en-US" i="1" dirty="0"/>
              <a:t>IEEE 802.22a.  IEEE </a:t>
            </a:r>
            <a:r>
              <a:rPr lang="en-US" i="1" dirty="0" smtClean="0"/>
              <a:t>802.1Q </a:t>
            </a:r>
            <a:r>
              <a:rPr lang="en-US" i="1" dirty="0"/>
              <a:t>explains how it can be used in conjunction with IEEE </a:t>
            </a:r>
            <a:r>
              <a:rPr lang="en-US" i="1" dirty="0" smtClean="0"/>
              <a:t>802.1X</a:t>
            </a:r>
            <a:r>
              <a:rPr lang="en-US" i="1" dirty="0"/>
              <a:t>. </a:t>
            </a:r>
            <a:r>
              <a:rPr lang="en-US" i="1" dirty="0" smtClean="0"/>
              <a:t>However, </a:t>
            </a:r>
            <a:r>
              <a:rPr lang="en-US" i="1" dirty="0"/>
              <a:t>conformance to and use of IEEE </a:t>
            </a:r>
            <a:r>
              <a:rPr lang="en-US" i="1" dirty="0" smtClean="0"/>
              <a:t>802.1X </a:t>
            </a:r>
            <a:r>
              <a:rPr lang="en-US" i="1" dirty="0"/>
              <a:t>is not a requirement of any of the possible claims of conformance to IEEE </a:t>
            </a:r>
            <a:r>
              <a:rPr lang="en-US" i="1" dirty="0" smtClean="0"/>
              <a:t>802.1Q.</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47140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p:txBody>
          <a:bodyPr/>
          <a:lstStyle/>
          <a:p>
            <a:pPr>
              <a:defRPr/>
            </a:pPr>
            <a:r>
              <a:rPr lang="en-US" smtClean="0">
                <a:solidFill>
                  <a:srgbClr val="000000"/>
                </a:solidFill>
              </a:rPr>
              <a:t>Andrew Myles, Cisco</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96918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8</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9</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a:t>
            </a:r>
            <a:r>
              <a:rPr lang="en-US" sz="2400" dirty="0" smtClean="0">
                <a:latin typeface="Arial Narrow" panose="020B0606020202030204" pitchFamily="34" charset="0"/>
                <a:cs typeface="Arial" panose="020B0604020202020204" pitchFamily="34" charset="0"/>
              </a:rPr>
              <a:t>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July 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a:t>
            </a:r>
            <a:r>
              <a:rPr lang="en-GB" dirty="0" smtClean="0">
                <a:latin typeface="Arial Narrow" panose="020B0606020202030204" pitchFamily="34" charset="0"/>
              </a:rPr>
              <a:t>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r>
              <a:rPr lang="en-AU" sz="1800" kern="0" dirty="0">
                <a:solidFill>
                  <a:srgbClr val="000000"/>
                </a:solidFill>
                <a:latin typeface="Arial Narrow" panose="020B0606020202030204" pitchFamily="34" charset="0"/>
              </a:rPr>
              <a:t>.</a:t>
            </a:r>
            <a:endParaRPr lang="en-AU" sz="1800" kern="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8613</TotalTime>
  <Words>1649</Words>
  <Application>Microsoft Office PowerPoint</Application>
  <PresentationFormat>On-screen Show (4:3)</PresentationFormat>
  <Paragraphs>178</Paragraphs>
  <Slides>20</Slides>
  <Notes>6</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4" baseType="lpstr">
      <vt:lpstr>802-11-Submission</vt:lpstr>
      <vt:lpstr>2_802-11-Submission</vt:lpstr>
      <vt:lpstr>3_802-11-Submission</vt:lpstr>
      <vt:lpstr>Microsoft Word 97 - 2003 Document</vt:lpstr>
      <vt:lpstr>802.22 July Plenary EC Closing Motions Package</vt:lpstr>
      <vt:lpstr>Motion to Forward IEEE Std. 802.22a-2014 and IEEE Std. 802.22b-2015 Comment Resolution Responses to the ISO/IEC/JTC1 for the FDIS 60 Day Ballot</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802.22a and 802.22b Motions to Forward the IEEE 802 Responses to the ISO/IEC/JTC1</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192</cp:revision>
  <cp:lastPrinted>1601-01-01T00:00:00Z</cp:lastPrinted>
  <dcterms:created xsi:type="dcterms:W3CDTF">2013-11-11T17:45:24Z</dcterms:created>
  <dcterms:modified xsi:type="dcterms:W3CDTF">2016-07-29T04:29:03Z</dcterms:modified>
</cp:coreProperties>
</file>