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704" r:id="rId2"/>
  </p:sldMasterIdLst>
  <p:notesMasterIdLst>
    <p:notesMasterId r:id="rId23"/>
  </p:notesMasterIdLst>
  <p:handoutMasterIdLst>
    <p:handoutMasterId r:id="rId24"/>
  </p:handoutMasterIdLst>
  <p:sldIdLst>
    <p:sldId id="278" r:id="rId3"/>
    <p:sldId id="344" r:id="rId4"/>
    <p:sldId id="372" r:id="rId5"/>
    <p:sldId id="373" r:id="rId6"/>
    <p:sldId id="374" r:id="rId7"/>
    <p:sldId id="375" r:id="rId8"/>
    <p:sldId id="376" r:id="rId9"/>
    <p:sldId id="377" r:id="rId10"/>
    <p:sldId id="363" r:id="rId11"/>
    <p:sldId id="364" r:id="rId12"/>
    <p:sldId id="378" r:id="rId13"/>
    <p:sldId id="365" r:id="rId14"/>
    <p:sldId id="369" r:id="rId15"/>
    <p:sldId id="349" r:id="rId16"/>
    <p:sldId id="352" r:id="rId17"/>
    <p:sldId id="354" r:id="rId18"/>
    <p:sldId id="355" r:id="rId19"/>
    <p:sldId id="357" r:id="rId20"/>
    <p:sldId id="358" r:id="rId21"/>
    <p:sldId id="359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BE28"/>
    <a:srgbClr val="0066FF"/>
    <a:srgbClr val="33CCFF"/>
    <a:srgbClr val="99FF99"/>
    <a:srgbClr val="FFFF00"/>
    <a:srgbClr val="FFCC00"/>
    <a:srgbClr val="DDDDDD"/>
    <a:srgbClr val="2FB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0" autoAdjust="0"/>
    <p:restoredTop sz="75335" autoAdjust="0"/>
  </p:normalViewPr>
  <p:slideViewPr>
    <p:cSldViewPr>
      <p:cViewPr varScale="1">
        <p:scale>
          <a:sx n="63" d="100"/>
          <a:sy n="63" d="100"/>
        </p:scale>
        <p:origin x="22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178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 smtClean="0"/>
              <a:t>IEEE 802 March 2016 Plenary</a:t>
            </a:r>
            <a:endParaRPr lang="en-US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F71A4CD-0D87-4A45-B658-1EB64FE0D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13700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 smtClean="0"/>
              <a:t>IEEE 802 March 2016 Plenary</a:t>
            </a: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085DBE2-7BE2-4311-BFEF-2C4DE6568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2531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plenary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ieee802.org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1C200997-BC96-452E-9D07-4FA388D50BB0}" type="slidenum">
              <a:rPr lang="en-US" altLang="en-US" sz="1200"/>
              <a:pPr/>
              <a:t>1</a:t>
            </a:fld>
            <a:endParaRPr lang="en-US" altLang="en-US" sz="1200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 March 2016 Plenary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771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 March 2016 Plenary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DBE2-7BE2-4311-BFEF-2C4DE65685A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570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All official tutorial request forms must be submitted no later than 45 days in advance of the Plenary Session.  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Approved Tutorial Requests will be assigned a time slot based on the order in which they were received. The Final Tutorial Schedule will be posted at </a:t>
            </a:r>
            <a:r>
              <a:rPr lang="en-US" sz="1200" u="sng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  <a:hlinkClick r:id="rId3"/>
              </a:rPr>
              <a:t>http://802world.org/plenary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and </a:t>
            </a:r>
            <a:r>
              <a:rPr lang="en-US" sz="1200" u="sng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  <a:hlinkClick r:id="rId4"/>
              </a:rPr>
              <a:t>http://ieee802.org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no less than 14 days in advance of the Plenary Session.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 EC-15/0056r2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 March 2016 Plenary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A478400-C302-40FF-A836-EC3AD3B263C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840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US" sz="1200" dirty="0">
                <a:solidFill>
                  <a:schemeClr val="bg1"/>
                </a:solidFill>
              </a:rPr>
              <a:t>Page </a:t>
            </a:r>
            <a:fld id="{D270FFEB-A996-435C-AE88-AB0EB3CE66AF}" type="slidenum">
              <a:rPr 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r>
                <a:rPr 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4" name="Text Box 9"/>
          <p:cNvSpPr txBox="1">
            <a:spLocks noChangeArrowheads="1"/>
          </p:cNvSpPr>
          <p:nvPr userDrawn="1"/>
        </p:nvSpPr>
        <p:spPr bwMode="auto">
          <a:xfrm>
            <a:off x="-34925" y="6606382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dirty="0">
                <a:solidFill>
                  <a:schemeClr val="bg1"/>
                </a:solidFill>
              </a:rPr>
              <a:t>IEEE 802 </a:t>
            </a:r>
            <a:r>
              <a:rPr lang="en-US" sz="1200" dirty="0" smtClean="0">
                <a:solidFill>
                  <a:schemeClr val="bg1"/>
                </a:solidFill>
              </a:rPr>
              <a:t>November 2015 Plenary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7315200" y="17304"/>
            <a:ext cx="1633539" cy="255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 smtClean="0">
                <a:solidFill>
                  <a:schemeClr val="bg1"/>
                </a:solidFill>
              </a:rPr>
              <a:t>doc:802</a:t>
            </a:r>
            <a:r>
              <a:rPr lang="en-US" sz="1000" b="1" baseline="0" dirty="0" smtClean="0">
                <a:solidFill>
                  <a:schemeClr val="bg1"/>
                </a:solidFill>
              </a:rPr>
              <a:t> EC-15/091r3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 userDrawn="1"/>
        </p:nvSpPr>
        <p:spPr bwMode="auto">
          <a:xfrm>
            <a:off x="0" y="6589713"/>
            <a:ext cx="644728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Report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975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93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705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25/07/2016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9666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25/07/2016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4172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25/07/2016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4682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25/07/2016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2735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25/07/2016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6062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25/07/2016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6010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25/07/2016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9120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25/07/2016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688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5126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25/07/2016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128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25/07/2016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7351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25/07/2016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660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123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6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051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1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8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0324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7135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just">
              <a:defRPr/>
            </a:pP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US" sz="1200" dirty="0">
                <a:solidFill>
                  <a:schemeClr val="bg1"/>
                </a:solidFill>
              </a:rPr>
              <a:t>Page </a:t>
            </a:r>
            <a:fld id="{D3216283-4E45-4288-8E07-8B1A41FF8132}" type="slidenum">
              <a:rPr 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9713"/>
            <a:ext cx="644728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Report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0" y="6591723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dirty="0">
                <a:solidFill>
                  <a:schemeClr val="bg1"/>
                </a:solidFill>
              </a:rPr>
              <a:t>IEEE 802 </a:t>
            </a:r>
            <a:r>
              <a:rPr lang="en-US" sz="1200" dirty="0" smtClean="0">
                <a:solidFill>
                  <a:schemeClr val="bg1"/>
                </a:solidFill>
              </a:rPr>
              <a:t>March 2016 Plenary</a:t>
            </a:r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1034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9743" name="Text Box 15"/>
            <p:cNvSpPr txBox="1">
              <a:spLocks noChangeArrowheads="1"/>
            </p:cNvSpPr>
            <p:nvPr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9747" name="Text Box 19"/>
            <p:cNvSpPr txBox="1">
              <a:spLocks noChangeArrowheads="1"/>
            </p:cNvSpPr>
            <p:nvPr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r>
                <a:rPr 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2" name="TextBox 1"/>
          <p:cNvSpPr txBox="1"/>
          <p:nvPr userDrawn="1"/>
        </p:nvSpPr>
        <p:spPr>
          <a:xfrm>
            <a:off x="7315200" y="17304"/>
            <a:ext cx="1633539" cy="255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 smtClean="0">
                <a:solidFill>
                  <a:schemeClr val="bg1"/>
                </a:solidFill>
              </a:rPr>
              <a:t>doc:802</a:t>
            </a:r>
            <a:r>
              <a:rPr lang="en-US" sz="1000" b="1" baseline="0" dirty="0" smtClean="0">
                <a:solidFill>
                  <a:schemeClr val="bg1"/>
                </a:solidFill>
              </a:rPr>
              <a:t> EC-16/0027r0</a:t>
            </a:r>
            <a:endParaRPr lang="en-US" sz="100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25/07/2016</a:t>
            </a:fld>
            <a:endParaRPr lang="en-CA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CA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30724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plenary/social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802_tutorials/802_Tutorial_Request_Form.do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chnicallyfunn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icallyfunny.com/" TargetMode="External"/><Relationship Id="rId2" Type="http://schemas.openxmlformats.org/officeDocument/2006/relationships/hyperlink" Target="mailto:darcel@facetoface-events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chnicallyfunn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chnicallyfunn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802world.org/plenary/socia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Executive Secretary Agenda Items </a:t>
            </a:r>
            <a:r>
              <a:rPr lang="en-US" dirty="0" smtClean="0"/>
              <a:t>July 2016 Plenary</a:t>
            </a:r>
            <a:endParaRPr lang="en-US" altLang="en-US" dirty="0" smtClean="0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Jon Rosdahl</a:t>
            </a:r>
            <a:br>
              <a:rPr lang="en-US" altLang="en-US" dirty="0" smtClean="0"/>
            </a:br>
            <a:r>
              <a:rPr lang="en-US" altLang="en-US" dirty="0" smtClean="0"/>
              <a:t>IEEE 802 Executive Secretary</a:t>
            </a:r>
            <a:br>
              <a:rPr lang="en-US" altLang="en-US" dirty="0" smtClean="0"/>
            </a:br>
            <a:r>
              <a:rPr lang="en-US" altLang="en-US" dirty="0" smtClean="0"/>
              <a:t>jrosdahl@ieee.org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Event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 algn="ctr"/>
            <a:endParaRPr lang="en-US" sz="2800" dirty="0" smtClean="0">
              <a:latin typeface="Century Gothic" pitchFamily="34" charset="0"/>
            </a:endParaRPr>
          </a:p>
          <a:p>
            <a:pPr algn="ctr"/>
            <a:r>
              <a:rPr lang="en-US" sz="2800" dirty="0" smtClean="0">
                <a:latin typeface="Century Gothic" pitchFamily="34" charset="0"/>
              </a:rPr>
              <a:t>6:30 </a:t>
            </a:r>
            <a:r>
              <a:rPr lang="en-US" sz="2800" dirty="0">
                <a:latin typeface="Century Gothic" pitchFamily="34" charset="0"/>
              </a:rPr>
              <a:t>– 9:30 pm Bar Open</a:t>
            </a:r>
          </a:p>
          <a:p>
            <a:pPr algn="ctr"/>
            <a:r>
              <a:rPr lang="en-US" sz="2800" dirty="0">
                <a:latin typeface="Century Gothic" pitchFamily="34" charset="0"/>
              </a:rPr>
              <a:t>6:30 – 8pm Reception with Casual Menu</a:t>
            </a:r>
          </a:p>
          <a:p>
            <a:pPr algn="ctr"/>
            <a:r>
              <a:rPr lang="en-US" sz="2800" dirty="0">
                <a:latin typeface="Century Gothic" pitchFamily="34" charset="0"/>
              </a:rPr>
              <a:t>8 – 9pm Technically Funny Don McMillan</a:t>
            </a:r>
          </a:p>
        </p:txBody>
      </p:sp>
    </p:spTree>
    <p:extLst>
      <p:ext uri="{BB962C8B-B14F-4D97-AF65-F5344CB8AC3E}">
        <p14:creationId xmlns:p14="http://schemas.microsoft.com/office/powerpoint/2010/main" val="169880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6-07-24 at 4.07.03 P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37874" y="797662"/>
            <a:ext cx="2295255" cy="33334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28800" y="26622"/>
            <a:ext cx="6019800" cy="1038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FF0000"/>
                </a:solidFill>
                <a:latin typeface="Century Gothic" pitchFamily="34" charset="0"/>
                <a:ea typeface="+mn-ea"/>
              </a:rPr>
              <a:t>TECHNICALLY FUNNY IEEE 802 SOCIAL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750" b="1" dirty="0">
              <a:solidFill>
                <a:prstClr val="black"/>
              </a:solidFill>
              <a:latin typeface="Century Gothic" pitchFamily="34" charset="0"/>
              <a:ea typeface="+mn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prstClr val="black"/>
                </a:solidFill>
                <a:latin typeface="Century Gothic" pitchFamily="34" charset="0"/>
                <a:ea typeface="+mn-ea"/>
              </a:rPr>
              <a:t>Wednesday 6:30 – 9:30 pm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prstClr val="black"/>
                </a:solidFill>
                <a:latin typeface="Century Gothic" pitchFamily="34" charset="0"/>
                <a:ea typeface="+mn-ea"/>
              </a:rPr>
              <a:t>Seaport ABC @ Grand Hyatt Manchester</a:t>
            </a:r>
            <a:endParaRPr lang="en-CA" sz="1800" b="1" dirty="0">
              <a:solidFill>
                <a:prstClr val="black"/>
              </a:solidFill>
              <a:latin typeface="Century Gothic" pitchFamily="34" charset="0"/>
              <a:ea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3657600"/>
            <a:ext cx="7543800" cy="2931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prstClr val="black"/>
                </a:solidFill>
                <a:latin typeface="Century Gothic" pitchFamily="34" charset="0"/>
                <a:ea typeface="+mn-ea"/>
              </a:rPr>
              <a:t>Networking reception with entertainment by acclaimed tech industry comedian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prstClr val="black"/>
                </a:solidFill>
                <a:latin typeface="Century Gothic" pitchFamily="34" charset="0"/>
                <a:ea typeface="+mn-ea"/>
              </a:rPr>
              <a:t>Don McMillan.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CA" sz="1800" dirty="0">
                <a:solidFill>
                  <a:prstClr val="black"/>
                </a:solidFill>
                <a:latin typeface="Century Gothic" pitchFamily="34" charset="0"/>
                <a:ea typeface="+mn-ea"/>
              </a:rPr>
              <a:t>Attendee &amp; Guest Tickets $US 24.99 each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CA" sz="1800" dirty="0">
                <a:solidFill>
                  <a:prstClr val="black"/>
                </a:solidFill>
                <a:latin typeface="Century Gothic" pitchFamily="34" charset="0"/>
                <a:ea typeface="+mn-ea"/>
              </a:rPr>
              <a:t>(not included with registration)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CA" sz="1200" dirty="0">
                <a:solidFill>
                  <a:prstClr val="black"/>
                </a:solidFill>
                <a:latin typeface="Century Gothic" pitchFamily="34" charset="0"/>
                <a:ea typeface="+mn-ea"/>
              </a:rPr>
              <a:t>Ticket Purchase Online at  </a:t>
            </a:r>
            <a:r>
              <a:rPr lang="en-CA" sz="1200" u="sng" dirty="0">
                <a:solidFill>
                  <a:prstClr val="black"/>
                </a:solidFill>
                <a:latin typeface="Century Gothic" pitchFamily="34" charset="0"/>
                <a:ea typeface="+mn-ea"/>
                <a:hlinkClick r:id="rId3"/>
              </a:rPr>
              <a:t>http://802world.org/plenary/social/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CA" sz="1200" dirty="0">
                <a:solidFill>
                  <a:prstClr val="black"/>
                </a:solidFill>
                <a:latin typeface="Century Gothic" pitchFamily="34" charset="0"/>
                <a:ea typeface="+mn-ea"/>
              </a:rPr>
              <a:t>Tickets are transferrable but not refundable.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prstClr val="black"/>
              </a:solidFill>
              <a:latin typeface="Century Gothic" pitchFamily="34" charset="0"/>
              <a:ea typeface="+mn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Century Gothic" pitchFamily="34" charset="0"/>
                <a:ea typeface="+mn-ea"/>
              </a:rPr>
              <a:t>6:30 – 9:30 pm Bar Open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Century Gothic" pitchFamily="34" charset="0"/>
                <a:ea typeface="+mn-ea"/>
              </a:rPr>
              <a:t>6:30 – 8pm Reception with Casual Menu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Century Gothic" pitchFamily="34" charset="0"/>
                <a:ea typeface="+mn-ea"/>
              </a:rPr>
              <a:t>8 – 9pm Technically Funny Don McMillan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900" dirty="0">
              <a:solidFill>
                <a:prstClr val="black"/>
              </a:solidFill>
              <a:latin typeface="Century Gothic" pitchFamily="34" charset="0"/>
              <a:ea typeface="+mn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CA" sz="1350" b="1" i="1" dirty="0">
                <a:solidFill>
                  <a:srgbClr val="FF0000"/>
                </a:solidFill>
                <a:latin typeface="Century Gothic" pitchFamily="34" charset="0"/>
                <a:ea typeface="+mn-ea"/>
              </a:rPr>
              <a:t>DON’T MISS THE LAUGHS PURCHASE YOUR TICKET </a:t>
            </a:r>
            <a:r>
              <a:rPr lang="en-CA" sz="1350" b="1" i="1" dirty="0" smtClean="0">
                <a:solidFill>
                  <a:srgbClr val="FF0000"/>
                </a:solidFill>
                <a:latin typeface="Century Gothic" pitchFamily="34" charset="0"/>
                <a:ea typeface="+mn-ea"/>
              </a:rPr>
              <a:t>TODAY</a:t>
            </a:r>
            <a:endParaRPr lang="en-CA" sz="1800" b="1" dirty="0">
              <a:solidFill>
                <a:prstClr val="black"/>
              </a:solidFill>
              <a:latin typeface="Century Gothic" pitchFamily="34" charset="0"/>
              <a:ea typeface="+mn-ea"/>
            </a:endParaRPr>
          </a:p>
        </p:txBody>
      </p:sp>
      <p:pic>
        <p:nvPicPr>
          <p:cNvPr id="8" name="Picture 7" descr="IEEE 802 Logo RGB-0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47964" y="1214754"/>
            <a:ext cx="648072" cy="649573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488560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200" dirty="0" smtClean="0"/>
              <a:t>Network and Wired Cafe</a:t>
            </a:r>
            <a:r>
              <a:rPr lang="en-US" sz="3200" dirty="0" smtClean="0"/>
              <a:t> 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WIRED CAFÉ</a:t>
            </a:r>
            <a:endParaRPr lang="en-US" sz="2400" dirty="0"/>
          </a:p>
          <a:p>
            <a:r>
              <a:rPr lang="en-US" sz="2400" dirty="0"/>
              <a:t>A wired café is situated in the Palm Foyer. Please report any disruption of service in the café to </a:t>
            </a:r>
            <a:r>
              <a:rPr lang="en-US" sz="2400" dirty="0" err="1"/>
              <a:t>VeriLAN</a:t>
            </a:r>
            <a:r>
              <a:rPr lang="en-US" sz="2400" dirty="0"/>
              <a:t> staff.</a:t>
            </a:r>
          </a:p>
          <a:p>
            <a:endParaRPr lang="en-US" sz="2400" dirty="0"/>
          </a:p>
          <a:p>
            <a:r>
              <a:rPr lang="en-US" sz="2400" b="1" dirty="0" smtClean="0"/>
              <a:t>NETWORK </a:t>
            </a:r>
            <a:r>
              <a:rPr lang="en-US" sz="2400" b="1" dirty="0"/>
              <a:t>HELP DESK</a:t>
            </a:r>
            <a:endParaRPr lang="en-US" sz="2400" dirty="0"/>
          </a:p>
          <a:p>
            <a:r>
              <a:rPr lang="en-US" sz="2400" dirty="0"/>
              <a:t>For attendees experiencing difficulties accessing the meeting network a Help Desk will be located in Palm Foyer.</a:t>
            </a:r>
          </a:p>
        </p:txBody>
      </p:sp>
    </p:spTree>
    <p:extLst>
      <p:ext uri="{BB962C8B-B14F-4D97-AF65-F5344CB8AC3E}">
        <p14:creationId xmlns:p14="http://schemas.microsoft.com/office/powerpoint/2010/main" val="9750247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Breakfast </a:t>
            </a:r>
            <a:r>
              <a:rPr lang="en-US" dirty="0" smtClean="0"/>
              <a:t>and Break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4830762"/>
          </a:xfrm>
        </p:spPr>
        <p:txBody>
          <a:bodyPr/>
          <a:lstStyle/>
          <a:p>
            <a:r>
              <a:rPr lang="en-US" sz="2400" b="1" dirty="0"/>
              <a:t>Breakfast</a:t>
            </a:r>
            <a:r>
              <a:rPr lang="en-US" sz="2400" b="1" dirty="0" smtClean="0"/>
              <a:t>:	</a:t>
            </a:r>
            <a:r>
              <a:rPr lang="en-US" sz="2400" b="1" dirty="0"/>
              <a:t>		07:30 to 09:00</a:t>
            </a:r>
          </a:p>
          <a:p>
            <a:r>
              <a:rPr lang="en-US" sz="2400" b="1" dirty="0" smtClean="0"/>
              <a:t>Morning </a:t>
            </a:r>
            <a:r>
              <a:rPr lang="en-US" sz="2400" b="1" dirty="0"/>
              <a:t>Coffee/Tea		10:00 to 11:00</a:t>
            </a:r>
          </a:p>
          <a:p>
            <a:r>
              <a:rPr lang="en-US" sz="2400" b="1" dirty="0" smtClean="0"/>
              <a:t>Afternoon Coffee/Tea/Snacks 15:00 </a:t>
            </a:r>
            <a:r>
              <a:rPr lang="en-US" sz="2400" b="1" dirty="0"/>
              <a:t>to 16:00  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	</a:t>
            </a:r>
            <a:r>
              <a:rPr lang="en-US" sz="2400" b="1" u="sng" dirty="0" smtClean="0">
                <a:solidFill>
                  <a:srgbClr val="FF0000"/>
                </a:solidFill>
              </a:rPr>
              <a:t> 802.3 </a:t>
            </a:r>
            <a:r>
              <a:rPr lang="en-US" sz="2400" b="1" u="sng" dirty="0">
                <a:solidFill>
                  <a:srgbClr val="FF0000"/>
                </a:solidFill>
              </a:rPr>
              <a:t>&amp; 802.1  at 3 </a:t>
            </a:r>
            <a:r>
              <a:rPr lang="en-US" sz="2400" b="1" u="sng" dirty="0" smtClean="0">
                <a:solidFill>
                  <a:srgbClr val="FF0000"/>
                </a:solidFill>
              </a:rPr>
              <a:t>PM  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	</a:t>
            </a:r>
            <a:r>
              <a:rPr lang="en-US" sz="2400" b="1" u="sng" dirty="0" smtClean="0">
                <a:solidFill>
                  <a:srgbClr val="FF0000"/>
                </a:solidFill>
              </a:rPr>
              <a:t>Wireless </a:t>
            </a:r>
            <a:r>
              <a:rPr lang="en-US" sz="2400" b="1" u="sng" dirty="0">
                <a:solidFill>
                  <a:srgbClr val="FF0000"/>
                </a:solidFill>
              </a:rPr>
              <a:t>Groups at 3:30 PM</a:t>
            </a:r>
          </a:p>
          <a:p>
            <a:pPr marL="0" indent="0">
              <a:buNone/>
            </a:pPr>
            <a:endParaRPr lang="en-US" sz="2400" b="1" dirty="0"/>
          </a:p>
          <a:p>
            <a:r>
              <a:rPr lang="en-US" sz="2400" b="1" dirty="0"/>
              <a:t>Served </a:t>
            </a:r>
            <a:r>
              <a:rPr lang="en-US" sz="2400" b="1" dirty="0" smtClean="0"/>
              <a:t>in </a:t>
            </a:r>
            <a:r>
              <a:rPr lang="en-US" sz="2400" b="1" dirty="0"/>
              <a:t>Palm Foyer</a:t>
            </a:r>
          </a:p>
          <a:p>
            <a:endParaRPr lang="en-US" sz="2400" b="1" dirty="0"/>
          </a:p>
          <a:p>
            <a:r>
              <a:rPr lang="en-US" sz="2400" b="1" dirty="0"/>
              <a:t>For Registered Attendees Only</a:t>
            </a:r>
            <a:r>
              <a:rPr lang="en-US" sz="2400" dirty="0"/>
              <a:t>  </a:t>
            </a:r>
            <a:endParaRPr lang="en-US" sz="2400" b="1" dirty="0" smtClean="0"/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2400" b="1" dirty="0"/>
              <a:t>Name badge must be visible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57125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404813"/>
            <a:ext cx="8512175" cy="792162"/>
          </a:xfrm>
        </p:spPr>
        <p:txBody>
          <a:bodyPr/>
          <a:lstStyle/>
          <a:p>
            <a:r>
              <a:rPr lang="en-US" dirty="0"/>
              <a:t>5.142 Current and Future Venue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4983162"/>
          </a:xfrm>
        </p:spPr>
        <p:txBody>
          <a:bodyPr/>
          <a:lstStyle/>
          <a:p>
            <a:r>
              <a:rPr lang="en-US" dirty="0"/>
              <a:t>2016-07 – San Diego, </a:t>
            </a:r>
            <a:r>
              <a:rPr lang="en-US" dirty="0" smtClean="0"/>
              <a:t>CA</a:t>
            </a:r>
          </a:p>
          <a:p>
            <a:pPr lvl="1"/>
            <a:r>
              <a:rPr lang="en-US" dirty="0" smtClean="0"/>
              <a:t>On target for July Meeting</a:t>
            </a:r>
            <a:endParaRPr lang="en-US" dirty="0"/>
          </a:p>
          <a:p>
            <a:r>
              <a:rPr lang="en-US" dirty="0"/>
              <a:t>2016-11 – San Antonio, </a:t>
            </a:r>
            <a:r>
              <a:rPr lang="en-US" dirty="0" smtClean="0"/>
              <a:t>TX</a:t>
            </a:r>
          </a:p>
          <a:p>
            <a:pPr lvl="1"/>
            <a:r>
              <a:rPr lang="en-US" dirty="0" smtClean="0"/>
              <a:t>On target for Nov Meeting.</a:t>
            </a:r>
            <a:endParaRPr lang="en-US" dirty="0"/>
          </a:p>
          <a:p>
            <a:r>
              <a:rPr lang="en-US" dirty="0" smtClean="0"/>
              <a:t>2018 – Asia Venue</a:t>
            </a:r>
          </a:p>
          <a:p>
            <a:pPr lvl="1"/>
            <a:r>
              <a:rPr lang="en-US" dirty="0" smtClean="0"/>
              <a:t>Bob </a:t>
            </a:r>
            <a:r>
              <a:rPr lang="en-US" dirty="0" err="1" smtClean="0"/>
              <a:t>Heile</a:t>
            </a:r>
            <a:r>
              <a:rPr lang="en-US" dirty="0" smtClean="0"/>
              <a:t> is assigned to help</a:t>
            </a:r>
          </a:p>
          <a:p>
            <a:pPr lvl="1"/>
            <a:r>
              <a:rPr lang="en-US" dirty="0" smtClean="0"/>
              <a:t>Report from Bob </a:t>
            </a:r>
          </a:p>
        </p:txBody>
      </p:sp>
    </p:spTree>
    <p:extLst>
      <p:ext uri="{BB962C8B-B14F-4D97-AF65-F5344CB8AC3E}">
        <p14:creationId xmlns:p14="http://schemas.microsoft.com/office/powerpoint/2010/main" val="10903105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9756" y="304801"/>
            <a:ext cx="8000999" cy="914400"/>
          </a:xfrm>
        </p:spPr>
        <p:txBody>
          <a:bodyPr/>
          <a:lstStyle/>
          <a:p>
            <a:r>
              <a:rPr lang="en-US" dirty="0" smtClean="0"/>
              <a:t>Friday Closing EC Plenary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1371600"/>
            <a:ext cx="7735887" cy="2971800"/>
          </a:xfrm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4.xx: II </a:t>
            </a:r>
            <a:r>
              <a:rPr lang="en-US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Future Venues </a:t>
            </a:r>
            <a:r>
              <a:rPr lang="en-US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–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4.xx: MI Network Services Contract Extension</a:t>
            </a:r>
            <a:endParaRPr lang="en-US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8.044 </a:t>
            </a:r>
            <a:r>
              <a:rPr lang="en-US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II Executive Secretary Report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8.06 </a:t>
            </a:r>
            <a:r>
              <a:rPr lang="en-US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II </a:t>
            </a:r>
            <a:r>
              <a:rPr lang="en-US" dirty="0"/>
              <a:t>Announcement of 802 EC Interim </a:t>
            </a:r>
            <a:r>
              <a:rPr lang="en-US" dirty="0" err="1"/>
              <a:t>Telecon</a:t>
            </a:r>
            <a:r>
              <a:rPr lang="en-US" dirty="0"/>
              <a:t> </a:t>
            </a:r>
            <a:endParaRPr lang="en-US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	(Tuesday 7 </a:t>
            </a:r>
            <a:r>
              <a:rPr lang="en-US" dirty="0"/>
              <a:t>June 2016, 1300-1500 </a:t>
            </a:r>
            <a:r>
              <a:rPr lang="en-US" dirty="0" smtClean="0"/>
              <a:t>ET)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8.07  </a:t>
            </a:r>
            <a:r>
              <a:rPr lang="en-US" dirty="0"/>
              <a:t>II Call for Tutorials for </a:t>
            </a:r>
            <a:r>
              <a:rPr lang="en-US" dirty="0" smtClean="0"/>
              <a:t>July 2016 Plenary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/>
              <a:t>Monday </a:t>
            </a:r>
            <a:r>
              <a:rPr lang="en-US" dirty="0" smtClean="0"/>
              <a:t>25, 2016– Deadline – June 10, 2016)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23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738187"/>
          </a:xfrm>
        </p:spPr>
        <p:txBody>
          <a:bodyPr/>
          <a:lstStyle/>
          <a:p>
            <a:r>
              <a:rPr lang="en-US" sz="3200" dirty="0" smtClean="0"/>
              <a:t>Future Venue Insight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334000"/>
          </a:xfrm>
        </p:spPr>
        <p:txBody>
          <a:bodyPr/>
          <a:lstStyle/>
          <a:p>
            <a:r>
              <a:rPr lang="en-US" sz="2400" dirty="0" smtClean="0"/>
              <a:t>Future 802 Plenary Sessions:</a:t>
            </a:r>
          </a:p>
          <a:p>
            <a:pPr lvl="1"/>
            <a:r>
              <a:rPr lang="en-US" sz="2400" dirty="0" smtClean="0"/>
              <a:t>Nov </a:t>
            </a:r>
            <a:r>
              <a:rPr lang="en-US" sz="2400" dirty="0" smtClean="0"/>
              <a:t>2016      Grand Hyatt San Antonio</a:t>
            </a:r>
          </a:p>
          <a:p>
            <a:pPr lvl="1"/>
            <a:r>
              <a:rPr lang="en-US" sz="2400" dirty="0" smtClean="0"/>
              <a:t>March 2017   Hyatt Regency/Fairmont – Vancouver</a:t>
            </a:r>
          </a:p>
          <a:p>
            <a:pPr lvl="1"/>
            <a:r>
              <a:rPr lang="en-US" sz="2400" dirty="0" smtClean="0"/>
              <a:t>July 2017       </a:t>
            </a:r>
            <a:r>
              <a:rPr lang="en-US" sz="2400" dirty="0" err="1" smtClean="0"/>
              <a:t>Estrel</a:t>
            </a:r>
            <a:r>
              <a:rPr lang="en-US" sz="2400" dirty="0" smtClean="0"/>
              <a:t> </a:t>
            </a:r>
            <a:r>
              <a:rPr lang="en-US" sz="2400" dirty="0"/>
              <a:t>Hotel – Berlin</a:t>
            </a:r>
          </a:p>
          <a:p>
            <a:pPr lvl="1"/>
            <a:r>
              <a:rPr lang="en-US" sz="2400" dirty="0" smtClean="0"/>
              <a:t>Nov 2017       </a:t>
            </a:r>
            <a:r>
              <a:rPr lang="en-US" sz="2400" dirty="0"/>
              <a:t>Caribe Hotel and Convention Center - Orlando</a:t>
            </a:r>
          </a:p>
          <a:p>
            <a:pPr lvl="1"/>
            <a:r>
              <a:rPr lang="en-US" sz="2400" dirty="0" smtClean="0"/>
              <a:t>March 2018   Hyatt Regency O’Hare – Rosemont, IL</a:t>
            </a:r>
          </a:p>
          <a:p>
            <a:pPr lvl="1"/>
            <a:r>
              <a:rPr lang="en-US" sz="2400" dirty="0" smtClean="0"/>
              <a:t>July 2018   	 Manchester Grand Hyatt – San Diego</a:t>
            </a:r>
          </a:p>
          <a:p>
            <a:pPr lvl="1"/>
            <a:r>
              <a:rPr lang="en-US" sz="2400" dirty="0" smtClean="0"/>
              <a:t>Nov 2018	Suzhou, China -  TBC</a:t>
            </a:r>
          </a:p>
          <a:p>
            <a:pPr lvl="3"/>
            <a:r>
              <a:rPr lang="en-US" dirty="0" smtClean="0"/>
              <a:t>(New facility, pricing model being negotiated, Sponsor capability investigation)</a:t>
            </a:r>
          </a:p>
        </p:txBody>
      </p:sp>
    </p:spTree>
    <p:extLst>
      <p:ext uri="{BB962C8B-B14F-4D97-AF65-F5344CB8AC3E}">
        <p14:creationId xmlns:p14="http://schemas.microsoft.com/office/powerpoint/2010/main" val="54771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 Plenary </a:t>
            </a:r>
            <a:r>
              <a:rPr lang="en-US" dirty="0" smtClean="0"/>
              <a:t>November </a:t>
            </a:r>
            <a:r>
              <a:rPr lang="en-US" dirty="0" smtClean="0"/>
              <a:t>2016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07375" cy="438889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Save the Date: </a:t>
            </a:r>
            <a:r>
              <a:rPr lang="en-US" sz="2400" dirty="0" smtClean="0"/>
              <a:t>6-11 November 2016</a:t>
            </a:r>
            <a:endParaRPr lang="en-US" sz="2400" dirty="0" smtClean="0"/>
          </a:p>
          <a:p>
            <a:r>
              <a:rPr lang="en-US" sz="2400" dirty="0" smtClean="0"/>
              <a:t>Registration target to open </a:t>
            </a:r>
            <a:r>
              <a:rPr lang="en-US" sz="2400" dirty="0" smtClean="0"/>
              <a:t>Sept 1</a:t>
            </a:r>
            <a:r>
              <a:rPr lang="en-US" sz="2400" dirty="0" smtClean="0"/>
              <a:t>, 2015</a:t>
            </a:r>
          </a:p>
          <a:p>
            <a:r>
              <a:rPr lang="en-US" sz="2400" dirty="0" smtClean="0"/>
              <a:t>Hotel Information: </a:t>
            </a:r>
            <a:endParaRPr lang="en-US" sz="2400" dirty="0" smtClean="0"/>
          </a:p>
          <a:p>
            <a:pPr lvl="1"/>
            <a:r>
              <a:rPr lang="en-GB" sz="2000" dirty="0"/>
              <a:t>Grand Hyatt San Antonio , San Antonio, TX, USA</a:t>
            </a:r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834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2800" dirty="0" smtClean="0"/>
              <a:t> *F8.045</a:t>
            </a:r>
            <a:r>
              <a:rPr lang="en-US" sz="24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Executive secretary report</a:t>
            </a:r>
          </a:p>
          <a:p>
            <a:r>
              <a:rPr lang="en-US" sz="2800" dirty="0" smtClean="0"/>
              <a:t>LMSC 802 – P&amp;P list of major duties: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774" y="1371600"/>
            <a:ext cx="8486426" cy="5103813"/>
          </a:xfrm>
        </p:spPr>
        <p:txBody>
          <a:bodyPr/>
          <a:lstStyle/>
          <a:p>
            <a:pPr marL="857250" lvl="1" indent="-457200">
              <a:buAutoNum type="arabicPeriod"/>
            </a:pPr>
            <a:r>
              <a:rPr lang="en-US" sz="2400" dirty="0" smtClean="0"/>
              <a:t>Oversee Venue selection –</a:t>
            </a:r>
          </a:p>
          <a:p>
            <a:pPr marL="857250" lvl="1" indent="-457200">
              <a:buFont typeface="Times New Roman" pitchFamily="16" charset="0"/>
              <a:buAutoNum type="arabicPeriod"/>
            </a:pPr>
            <a:r>
              <a:rPr lang="en-US" sz="2400" dirty="0" smtClean="0"/>
              <a:t>Present summaries of venue options.</a:t>
            </a:r>
          </a:p>
          <a:p>
            <a:pPr marL="857250" lvl="1" indent="-457200">
              <a:buAutoNum type="arabicPeriod"/>
            </a:pPr>
            <a:r>
              <a:rPr lang="en-US" sz="2400" dirty="0" smtClean="0"/>
              <a:t>Oversee activities related to facilities and services</a:t>
            </a:r>
          </a:p>
          <a:p>
            <a:pPr marL="857250" lvl="1" indent="-457200">
              <a:buAutoNum type="arabicPeriod"/>
            </a:pPr>
            <a:r>
              <a:rPr lang="en-US" sz="2400" dirty="0" smtClean="0"/>
              <a:t>Carry out Duties of Treasurer if Treasurer unavailable</a:t>
            </a:r>
          </a:p>
          <a:p>
            <a:pPr marL="457200" indent="-457200"/>
            <a:r>
              <a:rPr lang="en-US" sz="2800" dirty="0" smtClean="0"/>
              <a:t>Chairs Guideline list of major duties:</a:t>
            </a:r>
          </a:p>
          <a:p>
            <a:pPr lvl="1"/>
            <a:r>
              <a:rPr lang="en-US" sz="2400" dirty="0" smtClean="0"/>
              <a:t>1) 802 Meetings: Efficiency Improvement</a:t>
            </a:r>
          </a:p>
          <a:p>
            <a:pPr lvl="1"/>
            <a:r>
              <a:rPr lang="en-US" sz="2400" dirty="0" smtClean="0"/>
              <a:t>2) 802 Plenary Sessions: Facilities and Services</a:t>
            </a:r>
          </a:p>
          <a:p>
            <a:pPr lvl="1"/>
            <a:r>
              <a:rPr lang="en-US" sz="2400" dirty="0" smtClean="0"/>
              <a:t>3) IEEE 802 Registration Database</a:t>
            </a:r>
          </a:p>
          <a:p>
            <a:pPr lvl="1"/>
            <a:r>
              <a:rPr lang="en-US" sz="2400" dirty="0" smtClean="0"/>
              <a:t>4) Assist IEEE 802 Treasurer</a:t>
            </a:r>
          </a:p>
        </p:txBody>
      </p:sp>
    </p:spTree>
    <p:extLst>
      <p:ext uri="{BB962C8B-B14F-4D97-AF65-F5344CB8AC3E}">
        <p14:creationId xmlns:p14="http://schemas.microsoft.com/office/powerpoint/2010/main" val="154430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698" y="343693"/>
            <a:ext cx="7772400" cy="914400"/>
          </a:xfrm>
        </p:spPr>
        <p:txBody>
          <a:bodyPr/>
          <a:lstStyle/>
          <a:p>
            <a:r>
              <a:rPr lang="en-US" sz="2400" dirty="0" smtClean="0"/>
              <a:t>*F8.06 </a:t>
            </a:r>
            <a:r>
              <a:rPr lang="en-US" sz="2400" dirty="0"/>
              <a:t>– Announcement of 802 EC Interim </a:t>
            </a:r>
            <a:r>
              <a:rPr lang="en-US" sz="2400" dirty="0" err="1"/>
              <a:t>Telecon</a:t>
            </a:r>
            <a:r>
              <a:rPr lang="en-US" sz="2400" dirty="0"/>
              <a:t> </a:t>
            </a:r>
            <a:r>
              <a:rPr lang="en-US" sz="2400" dirty="0" smtClean="0"/>
              <a:t>(Tuesday </a:t>
            </a:r>
            <a:r>
              <a:rPr lang="en-US" sz="2400" dirty="0" smtClean="0"/>
              <a:t>4 Oct. </a:t>
            </a:r>
            <a:r>
              <a:rPr lang="en-US" sz="2400" dirty="0" smtClean="0"/>
              <a:t>2016, </a:t>
            </a:r>
            <a:r>
              <a:rPr lang="en-US" sz="2400" dirty="0"/>
              <a:t>1-3pm ET)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696200" cy="4648200"/>
          </a:xfrm>
        </p:spPr>
        <p:txBody>
          <a:bodyPr/>
          <a:lstStyle/>
          <a:p>
            <a:r>
              <a:rPr lang="en-US" dirty="0" smtClean="0"/>
              <a:t>Agenda for Interim EC meeting </a:t>
            </a:r>
          </a:p>
          <a:p>
            <a:r>
              <a:rPr lang="en-US" dirty="0" smtClean="0"/>
              <a:t>	– Tuesday </a:t>
            </a:r>
            <a:r>
              <a:rPr lang="en-US" dirty="0" smtClean="0"/>
              <a:t>4 Oct 2016 </a:t>
            </a:r>
            <a:r>
              <a:rPr lang="en-US" dirty="0" smtClean="0"/>
              <a:t>1-3PM ET</a:t>
            </a:r>
          </a:p>
          <a:p>
            <a:r>
              <a:rPr lang="en-US" dirty="0" smtClean="0"/>
              <a:t>Initial Proposed Draft Agenda</a:t>
            </a:r>
          </a:p>
          <a:p>
            <a:pPr marL="800100" lvl="1" indent="-342900">
              <a:buAutoNum type="arabicPeriod"/>
            </a:pPr>
            <a:r>
              <a:rPr lang="en-US" sz="1800" dirty="0" smtClean="0"/>
              <a:t>Welcome/Intro/Approve Agenda 	</a:t>
            </a:r>
            <a:r>
              <a:rPr lang="en-US" sz="1800" dirty="0"/>
              <a:t> </a:t>
            </a:r>
            <a:r>
              <a:rPr lang="en-US" sz="1800" dirty="0" smtClean="0"/>
              <a:t>  - Nikolich 	5 min </a:t>
            </a:r>
          </a:p>
          <a:p>
            <a:pPr marL="800100" lvl="1" indent="-342900">
              <a:buAutoNum type="arabicPeriod"/>
            </a:pPr>
            <a:r>
              <a:rPr lang="en-US" sz="1800" dirty="0" smtClean="0"/>
              <a:t>Report: EC Action Item Summary         - </a:t>
            </a:r>
            <a:r>
              <a:rPr lang="en-US" sz="1800" dirty="0" err="1" smtClean="0"/>
              <a:t>D’Ambrosia</a:t>
            </a:r>
            <a:r>
              <a:rPr lang="en-US" sz="1800" dirty="0" smtClean="0"/>
              <a:t>	10 min</a:t>
            </a:r>
          </a:p>
          <a:p>
            <a:pPr marL="800100" lvl="1" indent="-342900">
              <a:buAutoNum type="arabicPeriod"/>
            </a:pPr>
            <a:r>
              <a:rPr lang="en-US" sz="1800" dirty="0" smtClean="0"/>
              <a:t>Report: </a:t>
            </a:r>
            <a:r>
              <a:rPr lang="en-US" sz="1800" dirty="0" smtClean="0"/>
              <a:t>Nov 2016 </a:t>
            </a:r>
            <a:r>
              <a:rPr lang="en-US" sz="1800" dirty="0" smtClean="0"/>
              <a:t>Plenary Status   	   - Rosdahl 	3 min</a:t>
            </a:r>
          </a:p>
          <a:p>
            <a:pPr marL="800100" lvl="1" indent="-342900">
              <a:buAutoNum type="arabicPeriod"/>
            </a:pPr>
            <a:r>
              <a:rPr lang="en-US" sz="1800" dirty="0" smtClean="0"/>
              <a:t>Report on 2018 Future Venue options  - Rosdahl/</a:t>
            </a:r>
            <a:r>
              <a:rPr lang="en-US" sz="1800" dirty="0" err="1" smtClean="0"/>
              <a:t>Heile</a:t>
            </a:r>
            <a:r>
              <a:rPr lang="en-US" sz="1800" dirty="0" smtClean="0"/>
              <a:t>	5 min</a:t>
            </a:r>
          </a:p>
          <a:p>
            <a:pPr marL="800100" lvl="1" indent="-342900">
              <a:buAutoNum type="arabicPeriod"/>
            </a:pPr>
            <a:r>
              <a:rPr lang="en-US" sz="1800" dirty="0" smtClean="0"/>
              <a:t>Other Reports from WG Chairs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Per Chairs Guideline – Confirm during the Closing EC Plenary.</a:t>
            </a:r>
          </a:p>
        </p:txBody>
      </p:sp>
    </p:spTree>
    <p:extLst>
      <p:ext uri="{BB962C8B-B14F-4D97-AF65-F5344CB8AC3E}">
        <p14:creationId xmlns:p14="http://schemas.microsoft.com/office/powerpoint/2010/main" val="71342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 Exec Sec Agenda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341438"/>
            <a:ext cx="8588375" cy="4525962"/>
          </a:xfrm>
        </p:spPr>
        <p:txBody>
          <a:bodyPr/>
          <a:lstStyle/>
          <a:p>
            <a:r>
              <a:rPr lang="en-US" dirty="0" smtClean="0"/>
              <a:t>5.142  II  Current and Future Venue Report</a:t>
            </a:r>
          </a:p>
        </p:txBody>
      </p:sp>
    </p:spTree>
    <p:extLst>
      <p:ext uri="{BB962C8B-B14F-4D97-AF65-F5344CB8AC3E}">
        <p14:creationId xmlns:p14="http://schemas.microsoft.com/office/powerpoint/2010/main" val="35010205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506" y="304800"/>
            <a:ext cx="8229600" cy="979279"/>
          </a:xfrm>
        </p:spPr>
        <p:txBody>
          <a:bodyPr/>
          <a:lstStyle/>
          <a:p>
            <a:r>
              <a:rPr lang="en-US" sz="2800" dirty="0" smtClean="0"/>
              <a:t>*F8.07 </a:t>
            </a:r>
            <a:r>
              <a:rPr lang="en-US" sz="2800" dirty="0"/>
              <a:t>– Call for Tutorials for </a:t>
            </a:r>
            <a:r>
              <a:rPr lang="en-US" sz="2800" dirty="0" smtClean="0"/>
              <a:t>Nov 2016 </a:t>
            </a:r>
            <a:r>
              <a:rPr lang="en-US" sz="2800" dirty="0" smtClean="0"/>
              <a:t>Plenary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67688" y="1298147"/>
            <a:ext cx="8356418" cy="4874053"/>
          </a:xfrm>
        </p:spPr>
        <p:txBody>
          <a:bodyPr/>
          <a:lstStyle/>
          <a:p>
            <a:r>
              <a:rPr lang="en-US" sz="2400" dirty="0"/>
              <a:t>Tutorials to be held Monday, </a:t>
            </a:r>
            <a:r>
              <a:rPr lang="en-US" sz="2400" dirty="0" smtClean="0"/>
              <a:t>7 Nov 2016</a:t>
            </a:r>
            <a:endParaRPr lang="en-US" sz="2400" dirty="0" smtClean="0"/>
          </a:p>
          <a:p>
            <a:r>
              <a:rPr lang="en-US" sz="2400" dirty="0" smtClean="0"/>
              <a:t>Tutorial </a:t>
            </a:r>
            <a:r>
              <a:rPr lang="en-US" sz="2400" dirty="0"/>
              <a:t>Request form: </a:t>
            </a:r>
            <a:r>
              <a:rPr lang="en-US" sz="1800" dirty="0">
                <a:hlinkClick r:id="rId3"/>
              </a:rPr>
              <a:t>http://</a:t>
            </a:r>
            <a:r>
              <a:rPr lang="en-US" sz="1800" dirty="0" smtClean="0">
                <a:hlinkClick r:id="rId3"/>
              </a:rPr>
              <a:t>www.ieee802.org/802_tutorials/802_Tutorial_Request_Form.doc</a:t>
            </a:r>
            <a:endParaRPr lang="en-US" sz="1800" dirty="0" smtClean="0"/>
          </a:p>
          <a:p>
            <a:endParaRPr lang="en-US" sz="1800" dirty="0"/>
          </a:p>
          <a:p>
            <a:r>
              <a:rPr lang="en-US" sz="2400" dirty="0"/>
              <a:t> </a:t>
            </a:r>
            <a:r>
              <a:rPr lang="en-US" sz="2400" dirty="0" smtClean="0"/>
              <a:t>As </a:t>
            </a:r>
            <a:r>
              <a:rPr lang="en-US" sz="2400" dirty="0"/>
              <a:t>a reminder please refer to Chair's Guidelines section 2.5 Tutorials for the logistics for participating in sponsoring/presenting a Tutorial</a:t>
            </a:r>
            <a:r>
              <a:rPr lang="en-US" sz="2400" dirty="0" smtClean="0"/>
              <a:t>.</a:t>
            </a:r>
          </a:p>
          <a:p>
            <a:endParaRPr lang="en-US" sz="1800" dirty="0"/>
          </a:p>
          <a:p>
            <a:r>
              <a:rPr lang="en-US" sz="2400" dirty="0" smtClean="0"/>
              <a:t>Note that Tutorial times </a:t>
            </a:r>
            <a:r>
              <a:rPr lang="en-US" sz="2400" dirty="0" smtClean="0"/>
              <a:t>are 80 minutes with 10 </a:t>
            </a:r>
            <a:r>
              <a:rPr lang="en-US" sz="2400" dirty="0" smtClean="0"/>
              <a:t>minutes to allow for presenters to setup and depart.</a:t>
            </a:r>
          </a:p>
          <a:p>
            <a:endParaRPr lang="en-US" sz="1600" dirty="0"/>
          </a:p>
          <a:p>
            <a:r>
              <a:rPr lang="en-US" sz="2400" dirty="0"/>
              <a:t>All requests for Tutorials must be made by </a:t>
            </a:r>
            <a:r>
              <a:rPr lang="en-US" sz="2400" dirty="0" smtClean="0"/>
              <a:t>23 Sept 2016</a:t>
            </a:r>
            <a:r>
              <a:rPr lang="en-US" sz="2400" dirty="0" smtClean="0"/>
              <a:t>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866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IEEE 802 Top 10</a:t>
            </a:r>
            <a:endParaRPr lang="en-CA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1"/>
            <a:ext cx="8077200" cy="4678364"/>
          </a:xfrm>
        </p:spPr>
        <p:txBody>
          <a:bodyPr>
            <a:normAutofit fontScale="85000" lnSpcReduction="20000"/>
          </a:bodyPr>
          <a:lstStyle/>
          <a:p>
            <a:pPr marL="385763" indent="-385763">
              <a:buAutoNum type="arabicPeriod"/>
            </a:pPr>
            <a:r>
              <a:rPr lang="en-US" b="1" dirty="0" smtClean="0"/>
              <a:t>Social tickets not included with registration.  </a:t>
            </a:r>
            <a:r>
              <a:rPr lang="en-US" dirty="0" smtClean="0"/>
              <a:t>$24.99 for attendees or guest(s) includes: reception menu + one drink ticket + 60 minute </a:t>
            </a:r>
            <a:r>
              <a:rPr lang="en-US" dirty="0" smtClean="0"/>
              <a:t>show</a:t>
            </a:r>
          </a:p>
          <a:p>
            <a:pPr marL="0" indent="0">
              <a:buNone/>
            </a:pPr>
            <a:endParaRPr lang="en-US" dirty="0" smtClean="0"/>
          </a:p>
          <a:p>
            <a:pPr marL="385763" indent="-385763">
              <a:buNone/>
            </a:pPr>
            <a:r>
              <a:rPr lang="en-US" dirty="0"/>
              <a:t>	</a:t>
            </a:r>
            <a:r>
              <a:rPr lang="en-US" b="1" dirty="0" smtClean="0"/>
              <a:t>Ticket sale cut off is 1:30 pm Tuesday!</a:t>
            </a:r>
          </a:p>
          <a:p>
            <a:pPr marL="385763" indent="-385763">
              <a:buNone/>
            </a:pPr>
            <a:r>
              <a:rPr lang="en-US" dirty="0"/>
              <a:t>	</a:t>
            </a:r>
            <a:r>
              <a:rPr lang="en-CA" dirty="0" smtClean="0"/>
              <a:t>Don </a:t>
            </a:r>
            <a:r>
              <a:rPr lang="en-CA" dirty="0"/>
              <a:t>McMillan, </a:t>
            </a:r>
            <a:r>
              <a:rPr lang="en-CA" dirty="0" smtClean="0"/>
              <a:t>who </a:t>
            </a:r>
            <a:r>
              <a:rPr lang="en-CA" dirty="0"/>
              <a:t>has performed </a:t>
            </a:r>
            <a:r>
              <a:rPr lang="en-CA" dirty="0" smtClean="0"/>
              <a:t>shows </a:t>
            </a:r>
            <a:r>
              <a:rPr lang="en-CA" dirty="0"/>
              <a:t>for major tech companies including Microsoft, IBM, Apple and Google. </a:t>
            </a:r>
            <a:r>
              <a:rPr lang="en-CA" dirty="0" smtClean="0"/>
              <a:t>He </a:t>
            </a:r>
            <a:r>
              <a:rPr lang="en-CA" dirty="0"/>
              <a:t>has been headlining comedy clubs and colleges across the US for 16 years and has two big YouTube hits: You can view these and many other of Don’s videos at his website: </a:t>
            </a:r>
            <a:r>
              <a:rPr lang="en-CA" u="sng" dirty="0" smtClean="0">
                <a:hlinkClick r:id="rId2"/>
              </a:rPr>
              <a:t>www.technicallyfunny.com</a:t>
            </a:r>
            <a:endParaRPr lang="en-CA" u="sng" dirty="0">
              <a:hlinkClick r:id="rId2"/>
            </a:endParaRPr>
          </a:p>
          <a:p>
            <a:pPr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04897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entury Gothic" pitchFamily="34" charset="0"/>
              </a:rPr>
              <a:t>IEEE 802 Top </a:t>
            </a:r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10</a:t>
            </a:r>
            <a:endParaRPr lang="en-CA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39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2. Registration Hours</a:t>
            </a:r>
          </a:p>
          <a:p>
            <a:pPr>
              <a:buNone/>
            </a:pPr>
            <a:r>
              <a:rPr lang="en-CA" b="1" dirty="0" smtClean="0"/>
              <a:t>	</a:t>
            </a:r>
            <a:r>
              <a:rPr lang="en-CA" dirty="0" smtClean="0"/>
              <a:t>Monday &amp; </a:t>
            </a:r>
            <a:r>
              <a:rPr lang="en-CA" dirty="0"/>
              <a:t>Tuesday</a:t>
            </a:r>
          </a:p>
          <a:p>
            <a:pPr>
              <a:buNone/>
            </a:pPr>
            <a:r>
              <a:rPr lang="en-CA" dirty="0" smtClean="0"/>
              <a:t>	7:30 </a:t>
            </a:r>
            <a:r>
              <a:rPr lang="en-CA" dirty="0"/>
              <a:t>AM - </a:t>
            </a:r>
            <a:r>
              <a:rPr lang="en-CA" dirty="0" smtClean="0"/>
              <a:t>5 PM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Wednesday 7:30 – </a:t>
            </a:r>
            <a:r>
              <a:rPr lang="en-US" dirty="0" smtClean="0"/>
              <a:t>2pm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US" b="1" dirty="0" smtClean="0"/>
              <a:t>3. Concierge Hours</a:t>
            </a:r>
          </a:p>
          <a:p>
            <a:pPr>
              <a:buNone/>
            </a:pPr>
            <a:r>
              <a:rPr lang="en-CA" dirty="0" smtClean="0"/>
              <a:t>	Monday Eve 6 – 8 PM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Tuesday 7:30 AM – 5 PM &amp; 6 – 8 PM</a:t>
            </a:r>
            <a:endParaRPr lang="en-CA" dirty="0" smtClean="0"/>
          </a:p>
          <a:p>
            <a:pPr>
              <a:buNone/>
            </a:pPr>
            <a:r>
              <a:rPr lang="en-CA" b="1" dirty="0" smtClean="0"/>
              <a:t>	</a:t>
            </a:r>
            <a:r>
              <a:rPr lang="en-CA" dirty="0" smtClean="0"/>
              <a:t>Wednesday </a:t>
            </a:r>
            <a:r>
              <a:rPr lang="en-US" dirty="0" smtClean="0"/>
              <a:t>7:30 AM – 5 PM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CA" dirty="0" smtClean="0"/>
              <a:t>Thursday </a:t>
            </a:r>
            <a:r>
              <a:rPr lang="en-US" dirty="0" smtClean="0"/>
              <a:t>7:30 AM – 5 PM</a:t>
            </a:r>
            <a:endParaRPr lang="en-CA" dirty="0"/>
          </a:p>
          <a:p>
            <a:pPr>
              <a:buNone/>
            </a:pPr>
            <a:r>
              <a:rPr lang="en-CA" b="1" dirty="0" smtClean="0"/>
              <a:t>	</a:t>
            </a:r>
            <a:r>
              <a:rPr lang="en-CA" dirty="0" smtClean="0"/>
              <a:t>Friday 7:30 </a:t>
            </a:r>
            <a:r>
              <a:rPr lang="en-CA" dirty="0"/>
              <a:t>AM </a:t>
            </a:r>
            <a:r>
              <a:rPr lang="en-CA" dirty="0" smtClean="0"/>
              <a:t>– 1 PM</a:t>
            </a:r>
          </a:p>
          <a:p>
            <a:pPr>
              <a:buNone/>
            </a:pPr>
            <a:r>
              <a:rPr lang="en-US" dirty="0" smtClean="0"/>
              <a:t>	Evening contact Donna </a:t>
            </a:r>
            <a:r>
              <a:rPr lang="en-US" dirty="0" smtClean="0"/>
              <a:t>715-617-1445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60753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IEEE 802 Top 10</a:t>
            </a:r>
            <a:endParaRPr lang="en-CA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1"/>
            <a:ext cx="7924800" cy="524375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/>
              <a:t>4. Meeting Space Requests or Issues</a:t>
            </a:r>
          </a:p>
          <a:p>
            <a:pPr>
              <a:buNone/>
            </a:pPr>
            <a:r>
              <a:rPr lang="en-CA" sz="2000" b="1" dirty="0" smtClean="0"/>
              <a:t>	</a:t>
            </a:r>
            <a:r>
              <a:rPr lang="en-CA" sz="2000" dirty="0" smtClean="0"/>
              <a:t>Contact Darcel 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CA" sz="2000" dirty="0"/>
              <a:t> </a:t>
            </a:r>
            <a:r>
              <a:rPr lang="en-CA" sz="2000" dirty="0" smtClean="0"/>
              <a:t>Text or Call: 604-808-9624</a:t>
            </a:r>
          </a:p>
          <a:p>
            <a:pPr lvl="2">
              <a:buNone/>
            </a:pPr>
            <a:r>
              <a:rPr lang="en-CA" sz="2000" dirty="0" smtClean="0">
                <a:hlinkClick r:id="rId2"/>
              </a:rPr>
              <a:t>darcel@facetoface-events.com</a:t>
            </a:r>
            <a:endParaRPr lang="en-CA" sz="2000" dirty="0" smtClean="0"/>
          </a:p>
          <a:p>
            <a:pPr>
              <a:buNone/>
            </a:pPr>
            <a:r>
              <a:rPr lang="en-CA" sz="2000" dirty="0"/>
              <a:t>	</a:t>
            </a:r>
            <a:r>
              <a:rPr lang="en-CA" sz="2000" dirty="0" smtClean="0"/>
              <a:t>Skype</a:t>
            </a:r>
            <a:r>
              <a:rPr lang="en-CA" sz="2000" dirty="0"/>
              <a:t>: </a:t>
            </a:r>
            <a:r>
              <a:rPr lang="en-CA" sz="2000" dirty="0" err="1" smtClean="0"/>
              <a:t>darcelmoro</a:t>
            </a:r>
            <a:endParaRPr lang="en-CA" sz="2000" dirty="0" smtClean="0"/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5. AV Issues</a:t>
            </a:r>
          </a:p>
          <a:p>
            <a:pPr>
              <a:buNone/>
            </a:pPr>
            <a:r>
              <a:rPr lang="en-US" sz="2000" b="1" dirty="0"/>
              <a:t>	</a:t>
            </a:r>
            <a:r>
              <a:rPr lang="en-US" sz="2000" dirty="0" smtClean="0"/>
              <a:t>Contact Darcel or Meeting Concierge</a:t>
            </a:r>
          </a:p>
          <a:p>
            <a:pPr lvl="1">
              <a:buNone/>
            </a:pPr>
            <a:r>
              <a:rPr lang="en-US" sz="2000" dirty="0" smtClean="0"/>
              <a:t>Note: The default input for every meeting projector is VGA.  Presenters without a video output on their computer are responsible to supply their own VGA dongle</a:t>
            </a:r>
            <a:r>
              <a:rPr lang="en-US" sz="1600" dirty="0" smtClean="0"/>
              <a:t>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b="1" dirty="0" smtClean="0"/>
              <a:t>6. Network Issues</a:t>
            </a:r>
          </a:p>
          <a:p>
            <a:pPr>
              <a:buNone/>
            </a:pPr>
            <a:r>
              <a:rPr lang="en-US" sz="2000" b="1" dirty="0" smtClean="0"/>
              <a:t>	</a:t>
            </a:r>
            <a:r>
              <a:rPr lang="en-US" sz="2000" dirty="0" smtClean="0"/>
              <a:t>Contact Darcel or Meeting Concierge and we will inform Verilan.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endParaRPr lang="en-CA" sz="2000" u="sng" dirty="0">
              <a:hlinkClick r:id="rId3"/>
            </a:endParaRPr>
          </a:p>
          <a:p>
            <a:pPr>
              <a:buNone/>
            </a:pP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752124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IEEE 802 Top 10</a:t>
            </a:r>
            <a:endParaRPr lang="en-CA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7. Food &amp; Beverage Hours</a:t>
            </a:r>
          </a:p>
          <a:p>
            <a:pPr>
              <a:buNone/>
            </a:pPr>
            <a:r>
              <a:rPr lang="en-CA" sz="2400" b="1" dirty="0" smtClean="0"/>
              <a:t>	</a:t>
            </a:r>
            <a:r>
              <a:rPr lang="en-CA" sz="2400" dirty="0" smtClean="0"/>
              <a:t>Continental Breakfast 7:30 – 9 AM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Morning Coffee 10 – 11 AM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Afternoon Coffee &amp; Tea 3 – </a:t>
            </a:r>
            <a:r>
              <a:rPr lang="en-US" sz="2400" dirty="0" smtClean="0"/>
              <a:t>4pm</a:t>
            </a:r>
            <a:endParaRPr lang="en-US" sz="2400" dirty="0" smtClean="0"/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Afternoon Snacks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b="1" u="sng" dirty="0" smtClean="0">
                <a:solidFill>
                  <a:srgbClr val="FF0000"/>
                </a:solidFill>
              </a:rPr>
              <a:t>802.3 &amp; 802.1  at 3 PM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b="1" u="sng" dirty="0" smtClean="0">
                <a:solidFill>
                  <a:srgbClr val="FF0000"/>
                </a:solidFill>
              </a:rPr>
              <a:t>Wireless Groups at 3:30 PM</a:t>
            </a: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CA" sz="2400" u="sng" dirty="0">
              <a:hlinkClick r:id="rId2"/>
            </a:endParaRPr>
          </a:p>
          <a:p>
            <a:pPr>
              <a:buNone/>
            </a:pP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220580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IEEE 802 Top 10</a:t>
            </a:r>
            <a:endParaRPr lang="en-CA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8. Hotel Outlets for lunch etc:</a:t>
            </a:r>
          </a:p>
          <a:p>
            <a:pPr>
              <a:buNone/>
            </a:pPr>
            <a:r>
              <a:rPr lang="en-US" sz="2400" b="1" dirty="0" smtClean="0"/>
              <a:t>	</a:t>
            </a:r>
            <a:r>
              <a:rPr lang="en-CA" sz="2400" dirty="0" smtClean="0"/>
              <a:t>MARKET </a:t>
            </a:r>
            <a:r>
              <a:rPr lang="en-CA" sz="2400" dirty="0"/>
              <a:t>| ONE is </a:t>
            </a:r>
            <a:r>
              <a:rPr lang="en-CA" sz="2400" dirty="0" smtClean="0"/>
              <a:t>open 24 hours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Seaview Breakfast Buffet Restaurant 6:30 – 11 AM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CA" sz="2400" dirty="0"/>
              <a:t>Sally's Seafood on the </a:t>
            </a:r>
            <a:r>
              <a:rPr lang="en-CA" sz="2400" dirty="0" smtClean="0"/>
              <a:t>Water 11:30 AM – 10 PM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Redfield’s Sports Bar 11 AM – 11 PM 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smtClean="0"/>
              <a:t>	More info and options available at Meeting Concierge</a:t>
            </a: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CA" sz="2400" u="sng" dirty="0">
              <a:hlinkClick r:id="rId2"/>
            </a:endParaRPr>
          </a:p>
          <a:p>
            <a:pPr>
              <a:buNone/>
            </a:pP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044047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IEEE 802 Top 10</a:t>
            </a:r>
            <a:endParaRPr lang="en-CA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648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9. Note: </a:t>
            </a:r>
            <a:r>
              <a:rPr lang="en-US" sz="2400" dirty="0" smtClean="0"/>
              <a:t>802 </a:t>
            </a:r>
            <a:r>
              <a:rPr lang="en-US" sz="2400" dirty="0" smtClean="0"/>
              <a:t>Closing </a:t>
            </a:r>
            <a:r>
              <a:rPr lang="en-US" sz="2400" dirty="0" smtClean="0"/>
              <a:t>EC plenary is at a different location on Friday </a:t>
            </a:r>
            <a:r>
              <a:rPr lang="en-US" sz="2400" dirty="0" smtClean="0"/>
              <a:t>in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Harbor AB, 3rd Seaport Tower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b="1" dirty="0"/>
              <a:t>10. Come to the social… great food, complimentary drink and entertainment that may include laughs at the expense of your EC colleagues and the wonderful world of IEEE 802 standards.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57794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</a:t>
            </a:r>
            <a:r>
              <a:rPr lang="en-US" baseline="0" dirty="0" smtClean="0"/>
              <a:t> Event Tickets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341438"/>
            <a:ext cx="8435975" cy="5135562"/>
          </a:xfrm>
        </p:spPr>
        <p:txBody>
          <a:bodyPr/>
          <a:lstStyle/>
          <a:p>
            <a:endParaRPr lang="en-US" sz="1800" dirty="0" smtClean="0"/>
          </a:p>
          <a:p>
            <a:pPr algn="ctr"/>
            <a:r>
              <a:rPr lang="en-US" b="1" dirty="0">
                <a:solidFill>
                  <a:srgbClr val="C00000"/>
                </a:solidFill>
              </a:rPr>
              <a:t>Deadline Tues 1:30pm</a:t>
            </a:r>
          </a:p>
          <a:p>
            <a:endParaRPr lang="en-US" sz="2000" dirty="0" smtClean="0"/>
          </a:p>
          <a:p>
            <a:r>
              <a:rPr lang="en-US" sz="2000" dirty="0" smtClean="0"/>
              <a:t>SOCIAL </a:t>
            </a:r>
            <a:r>
              <a:rPr lang="en-US" sz="2000" dirty="0"/>
              <a:t>TICKET PRICE: $US 24.99 each – </a:t>
            </a:r>
            <a:endParaRPr lang="en-US" sz="2000" dirty="0">
              <a:solidFill>
                <a:srgbClr val="C00000"/>
              </a:solidFill>
            </a:endParaRPr>
          </a:p>
          <a:p>
            <a:pPr lvl="1"/>
            <a:r>
              <a:rPr lang="en-US" sz="1800" dirty="0"/>
              <a:t>Tickets are </a:t>
            </a:r>
            <a:r>
              <a:rPr lang="en-US" sz="1800" dirty="0" err="1"/>
              <a:t>non refundable</a:t>
            </a:r>
            <a:r>
              <a:rPr lang="en-US" sz="1800" dirty="0"/>
              <a:t>, but are transferable</a:t>
            </a:r>
            <a:r>
              <a:rPr lang="en-US" sz="1800" dirty="0" smtClean="0"/>
              <a:t>.</a:t>
            </a:r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sz="2000" dirty="0"/>
              <a:t>SOCIAL TICKET PURCHASE WEBSITE	</a:t>
            </a:r>
          </a:p>
          <a:p>
            <a:pPr lvl="1"/>
            <a:r>
              <a:rPr lang="en-US" sz="1800" dirty="0"/>
              <a:t>Tickets may be purchased online at: </a:t>
            </a:r>
            <a:r>
              <a:rPr lang="en-US" sz="1800" dirty="0">
                <a:hlinkClick r:id="rId2"/>
              </a:rPr>
              <a:t>http://802world.org/plenary/social/ </a:t>
            </a:r>
            <a:endParaRPr lang="en-US" sz="1800" dirty="0" smtClean="0"/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sz="2000" dirty="0"/>
              <a:t>SOCIAL TICKET PICK UP</a:t>
            </a:r>
          </a:p>
          <a:p>
            <a:pPr lvl="1"/>
            <a:r>
              <a:rPr lang="en-US" sz="1800" dirty="0"/>
              <a:t>Tickets may be picked up at the IEEE 802 Plenary Registration Desk </a:t>
            </a:r>
          </a:p>
          <a:p>
            <a:pPr lvl="1"/>
            <a:r>
              <a:rPr lang="en-US" sz="1800" dirty="0"/>
              <a:t>Ticket Receipt and Photo ID Required.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97538578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</Template>
  <TotalTime>2322</TotalTime>
  <Words>623</Words>
  <Application>Microsoft Office PowerPoint</Application>
  <PresentationFormat>On-screen Show (4:3)</PresentationFormat>
  <Paragraphs>184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 Unicode MS</vt:lpstr>
      <vt:lpstr>MS PGothic</vt:lpstr>
      <vt:lpstr>Arial</vt:lpstr>
      <vt:lpstr>Calibri</vt:lpstr>
      <vt:lpstr>Century Gothic</vt:lpstr>
      <vt:lpstr>Times New Roman</vt:lpstr>
      <vt:lpstr>Title slide</vt:lpstr>
      <vt:lpstr>Office Theme</vt:lpstr>
      <vt:lpstr>Executive Secretary Agenda Items July 2016 Plenary</vt:lpstr>
      <vt:lpstr>802 Exec Sec Agenda Items</vt:lpstr>
      <vt:lpstr>IEEE 802 Top 10</vt:lpstr>
      <vt:lpstr>IEEE 802 Top 10</vt:lpstr>
      <vt:lpstr>IEEE 802 Top 10</vt:lpstr>
      <vt:lpstr>IEEE 802 Top 10</vt:lpstr>
      <vt:lpstr>IEEE 802 Top 10</vt:lpstr>
      <vt:lpstr>IEEE 802 Top 10</vt:lpstr>
      <vt:lpstr>Social Event Tickets</vt:lpstr>
      <vt:lpstr>Social Event Details</vt:lpstr>
      <vt:lpstr>PowerPoint Presentation</vt:lpstr>
      <vt:lpstr>Network and Wired Cafe </vt:lpstr>
      <vt:lpstr>Breakfast and Break Information</vt:lpstr>
      <vt:lpstr>5.142 Current and Future Venue Report</vt:lpstr>
      <vt:lpstr>Friday Closing EC Plenary</vt:lpstr>
      <vt:lpstr>Future Venue Insight</vt:lpstr>
      <vt:lpstr>802 Plenary November 2016 </vt:lpstr>
      <vt:lpstr> *F8.045 Executive secretary report LMSC 802 – P&amp;P list of major duties:</vt:lpstr>
      <vt:lpstr>*F8.06 – Announcement of 802 EC Interim Telecon (Tuesday 4 Oct. 2016, 1-3pm ET)</vt:lpstr>
      <vt:lpstr>*F8.07 – Call for Tutorials for Nov 2016 Plenary</vt:lpstr>
    </vt:vector>
  </TitlesOfParts>
  <Company>CSR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Secretary Agenda Items July 2016 Plenary</dc:title>
  <dc:subject>IEEE 802 July Plenary 2016</dc:subject>
  <dc:creator>Jon Rosdahl</dc:creator>
  <dc:description>Jon Rosdahl (Qualcomm)</dc:description>
  <cp:lastModifiedBy>Rosdahl, Jon</cp:lastModifiedBy>
  <cp:revision>57</cp:revision>
  <dcterms:created xsi:type="dcterms:W3CDTF">2015-11-09T04:21:45Z</dcterms:created>
  <dcterms:modified xsi:type="dcterms:W3CDTF">2016-07-25T10:04:15Z</dcterms:modified>
</cp:coreProperties>
</file>