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0" r:id="rId3"/>
  </p:sldMasterIdLst>
  <p:notesMasterIdLst>
    <p:notesMasterId r:id="rId36"/>
  </p:notesMasterIdLst>
  <p:sldIdLst>
    <p:sldId id="256" r:id="rId4"/>
    <p:sldId id="288" r:id="rId5"/>
    <p:sldId id="257" r:id="rId6"/>
    <p:sldId id="258" r:id="rId7"/>
    <p:sldId id="259" r:id="rId8"/>
    <p:sldId id="260" r:id="rId9"/>
    <p:sldId id="261" r:id="rId10"/>
    <p:sldId id="262" r:id="rId11"/>
    <p:sldId id="263" r:id="rId12"/>
    <p:sldId id="286" r:id="rId13"/>
    <p:sldId id="264" r:id="rId14"/>
    <p:sldId id="265" r:id="rId15"/>
    <p:sldId id="266" r:id="rId16"/>
    <p:sldId id="267" r:id="rId17"/>
    <p:sldId id="268" r:id="rId18"/>
    <p:sldId id="276" r:id="rId19"/>
    <p:sldId id="270" r:id="rId20"/>
    <p:sldId id="277" r:id="rId21"/>
    <p:sldId id="284" r:id="rId22"/>
    <p:sldId id="283" r:id="rId23"/>
    <p:sldId id="271" r:id="rId24"/>
    <p:sldId id="272" r:id="rId25"/>
    <p:sldId id="273" r:id="rId26"/>
    <p:sldId id="287" r:id="rId27"/>
    <p:sldId id="285" r:id="rId28"/>
    <p:sldId id="274" r:id="rId29"/>
    <p:sldId id="282" r:id="rId30"/>
    <p:sldId id="281" r:id="rId31"/>
    <p:sldId id="275" r:id="rId32"/>
    <p:sldId id="279" r:id="rId33"/>
    <p:sldId id="280" r:id="rId34"/>
    <p:sldId id="278" r:id="rId35"/>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1pPr>
    <a:lvl2pPr indent="4572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2pPr>
    <a:lvl3pPr indent="9144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3pPr>
    <a:lvl4pPr indent="13716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4pPr>
    <a:lvl5pPr indent="18288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5pPr>
    <a:lvl6pPr marL="22860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6pPr>
    <a:lvl7pPr marL="27432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7pPr>
    <a:lvl8pPr marL="32004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8pPr>
    <a:lvl9pPr marL="36576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88" y="-3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4098"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Calibri" pitchFamily="-92" charset="0"/>
              </a:rPr>
              <a:t>Click to edit Master text styles</a:t>
            </a:r>
          </a:p>
          <a:p>
            <a:pPr lvl="1"/>
            <a:r>
              <a:rPr lang="en-US">
                <a:sym typeface="Calibri" pitchFamily="-92" charset="0"/>
              </a:rPr>
              <a:t>Second level</a:t>
            </a:r>
          </a:p>
          <a:p>
            <a:pPr lvl="2"/>
            <a:r>
              <a:rPr lang="en-US">
                <a:sym typeface="Calibri" pitchFamily="-92" charset="0"/>
              </a:rPr>
              <a:t>Third level</a:t>
            </a:r>
          </a:p>
          <a:p>
            <a:pPr lvl="3"/>
            <a:r>
              <a:rPr lang="en-US">
                <a:sym typeface="Calibri" pitchFamily="-92" charset="0"/>
              </a:rPr>
              <a:t>Fourth level</a:t>
            </a:r>
          </a:p>
          <a:p>
            <a:pPr lvl="4"/>
            <a:r>
              <a:rPr lang="en-US">
                <a:sym typeface="Calibri" pitchFamily="-92" charset="0"/>
              </a:rPr>
              <a:t>Fifth level</a:t>
            </a:r>
          </a:p>
        </p:txBody>
      </p:sp>
    </p:spTree>
    <p:extLst>
      <p:ext uri="{BB962C8B-B14F-4D97-AF65-F5344CB8AC3E}">
        <p14:creationId xmlns:p14="http://schemas.microsoft.com/office/powerpoint/2010/main" val="2023375435"/>
      </p:ext>
    </p:extLst>
  </p:cSld>
  <p:clrMap bg1="lt1" tx1="dk1" bg2="lt2" tx2="dk2" accent1="accent1" accent2="accent2" accent3="accent3" accent4="accent4" accent5="accent5" accent6="accent6" hlink="hlink" folHlink="folHlink"/>
  <p:notesStyle>
    <a:lvl1pPr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1pPr>
    <a:lvl2pPr indent="2286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2pPr>
    <a:lvl3pPr indent="4572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3pPr>
    <a:lvl4pPr indent="6858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4pPr>
    <a:lvl5pPr indent="9144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7328466-66A6-144D-97A3-0AFE8FE9E8D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7F4B5FF-6807-5D4B-A4AE-30C193A7246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03E827E8-9865-AB47-B623-E9B7370986B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3C3C034B-F9C4-A840-96CF-10884DBA4A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763000" cy="579438"/>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F488629-2D90-D046-809C-6F1E20C4381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E1B08AC4-E910-C346-9A93-5ED66185CCE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3D30704F-2B63-8747-8929-F95409E2227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B3D9C74A-1B6F-7744-BF43-4A966EE7273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C001FBDA-CAF6-274B-B1D5-5F9E44D8572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210100B7-2E91-3444-AC21-B75E665A67E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18DEC5E2-E0C6-CF45-86D2-046EFADED8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2432EA2-6F0E-5149-B757-760AA44F4B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C8B3A619-BF79-274E-B659-FE516435D34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AD002366-EA81-8E45-8A6E-7F348666AA2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CEEE51C-FD40-114C-9532-DB32BBAA1E4D}"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78B9522D-D52B-F84D-B141-1E99437CB12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842FB62-3E00-804E-99E4-EF5489D919E7}"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A3D86FE0-0480-BB43-9C61-4B9D639F092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099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EC1CCABF-EF94-B441-84AB-AABA8F3EDA81}"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2FC64264-B027-0D4B-BF52-51BC5D801CA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48122427-40B7-7D44-8F8D-F63E9E145275}"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CCD34A6A-A12B-6647-8677-BC57F2C712E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609AF7D2-966F-264C-9AFA-D4ADA890C8F5}"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4BA0A95-0E74-C743-82E4-F3DAB47FAB7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B5FD0232-6675-6440-9C76-4111C7DE5FF3}"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9EE8ADFD-F974-AA4E-9602-005B526F8526}"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400300"/>
            <a:ext cx="2114550" cy="325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00300"/>
            <a:ext cx="6191250" cy="325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08B506C-83F2-D448-B29F-D87E5AE661D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9EC49A89-DFFF-A44F-ABDE-1ABD500277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5FCBAB1B-37E2-AB47-B471-8716572CCB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F0D9F876-2501-7D4D-BAF8-476B0F52AA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FB3589CD-744C-A942-8EC9-379A4FB8EB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F921CF13-BDC1-144A-B393-7683D4CBB0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20B52C25-4F2B-544D-A90E-E41657A416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6"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7"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8"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9"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0"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1"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2"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3"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4"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5"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6"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7"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8" name="Rectangle 14"/>
          <p:cNvSpPr>
            <a:spLocks noGrp="1"/>
          </p:cNvSpPr>
          <p:nvPr>
            <p:ph type="title"/>
          </p:nvPr>
        </p:nvSpPr>
        <p:spPr bwMode="auto">
          <a:xfrm>
            <a:off x="241299" y="838200"/>
            <a:ext cx="8729663" cy="6858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ctr" anchorCtr="0" compatLnSpc="1">
            <a:prstTxWarp prst="textNoShape">
              <a:avLst/>
            </a:prstTxWarp>
          </a:bodyPr>
          <a:lstStyle/>
          <a:p>
            <a:pPr lvl="0"/>
            <a:r>
              <a:rPr lang="en-US">
                <a:sym typeface="Trebuchet MS" pitchFamily="-92" charset="0"/>
              </a:rPr>
              <a:t>Click to edit Master title style</a:t>
            </a:r>
          </a:p>
        </p:txBody>
      </p:sp>
      <p:sp>
        <p:nvSpPr>
          <p:cNvPr id="1039" name="Rectangle 15"/>
          <p:cNvSpPr>
            <a:spLocks noGrp="1"/>
          </p:cNvSpPr>
          <p:nvPr>
            <p:ph type="body" idx="1"/>
          </p:nvPr>
        </p:nvSpPr>
        <p:spPr bwMode="auto">
          <a:xfrm>
            <a:off x="457200" y="1752600"/>
            <a:ext cx="8229600" cy="4821238"/>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1040" name="Rectangle 16"/>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B7040E7-DB89-BA47-B2FE-460007B5C289}" type="slidenum">
              <a:rPr lang="en-US"/>
              <a:pPr/>
              <a:t>‹#›</a:t>
            </a:fld>
            <a:endParaRPr lang="en-US"/>
          </a:p>
        </p:txBody>
      </p:sp>
      <p:sp>
        <p:nvSpPr>
          <p:cNvPr id="1041" name="Rectangle 17"/>
          <p:cNvSpPr>
            <a:spLocks/>
          </p:cNvSpPr>
          <p:nvPr/>
        </p:nvSpPr>
        <p:spPr bwMode="auto">
          <a:xfrm>
            <a:off x="5257800" y="612775"/>
            <a:ext cx="1906588"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a:solidFill>
                  <a:schemeClr val="accent2"/>
                </a:solidFill>
                <a:latin typeface="Arial" pitchFamily="-92" charset="0"/>
                <a:ea typeface="Arial" pitchFamily="-92" charset="0"/>
                <a:cs typeface="Arial" pitchFamily="-92" charset="0"/>
                <a:sym typeface="Arial" pitchFamily="-92" charset="0"/>
              </a:rPr>
              <a:t>Mentor DCN:  </a:t>
            </a:r>
            <a:r>
              <a:rPr lang="en-US" sz="800" dirty="0" smtClean="0">
                <a:solidFill>
                  <a:schemeClr val="accent2"/>
                </a:solidFill>
                <a:latin typeface="Arial" pitchFamily="-92" charset="0"/>
                <a:ea typeface="Arial" pitchFamily="-92" charset="0"/>
                <a:cs typeface="Arial" pitchFamily="-92" charset="0"/>
                <a:sym typeface="Arial" pitchFamily="-92" charset="0"/>
              </a:rPr>
              <a:t>EC-16-0099-10-5GSG</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
        <p:nvSpPr>
          <p:cNvPr id="1042" name="Rectangle 18"/>
          <p:cNvSpPr>
            <a:spLocks/>
          </p:cNvSpPr>
          <p:nvPr/>
        </p:nvSpPr>
        <p:spPr bwMode="auto">
          <a:xfrm>
            <a:off x="7278688" y="606425"/>
            <a:ext cx="957262"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29Jun-2016</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0"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1"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2"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3"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4"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5"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6"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7"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8"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9"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0"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1"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2" name="Rectangle 14"/>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4885A8B-964E-2843-A1FF-B356DF9964C4}" type="slidenum">
              <a:rPr lang="en-US"/>
              <a:pPr/>
              <a:t>‹#›</a:t>
            </a:fld>
            <a:endParaRPr lang="en-US"/>
          </a:p>
        </p:txBody>
      </p:sp>
      <p:sp>
        <p:nvSpPr>
          <p:cNvPr id="2063" name="Rectangle 15"/>
          <p:cNvSpPr>
            <a:spLocks/>
          </p:cNvSpPr>
          <p:nvPr/>
        </p:nvSpPr>
        <p:spPr bwMode="auto">
          <a:xfrm>
            <a:off x="5392738" y="650875"/>
            <a:ext cx="1965325"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a:t>
            </a:r>
            <a:r>
              <a:rPr lang="en-US" sz="800" dirty="0">
                <a:solidFill>
                  <a:schemeClr val="accent2"/>
                </a:solidFill>
                <a:latin typeface="Arial" pitchFamily="-92" charset="0"/>
                <a:ea typeface="Arial" pitchFamily="-92" charset="0"/>
                <a:cs typeface="Arial" pitchFamily="-92" charset="0"/>
                <a:sym typeface="Arial" pitchFamily="-92" charset="0"/>
              </a:rPr>
              <a:t>-EC-16</a:t>
            </a:r>
            <a:r>
              <a:rPr lang="en-US" sz="800" dirty="0" smtClean="0">
                <a:solidFill>
                  <a:schemeClr val="accent2"/>
                </a:solidFill>
                <a:latin typeface="Arial" pitchFamily="-92" charset="0"/>
                <a:ea typeface="Arial" pitchFamily="-92" charset="0"/>
                <a:cs typeface="Arial" pitchFamily="-92" charset="0"/>
                <a:sym typeface="Arial" pitchFamily="-92" charset="0"/>
              </a:rPr>
              <a:t>-0094-04-</a:t>
            </a:r>
            <a:r>
              <a:rPr lang="en-US" sz="800" dirty="0">
                <a:solidFill>
                  <a:schemeClr val="accent2"/>
                </a:solidFill>
                <a:latin typeface="Arial" pitchFamily="-92" charset="0"/>
                <a:ea typeface="Arial" pitchFamily="-92" charset="0"/>
                <a:cs typeface="Arial" pitchFamily="-92" charset="0"/>
                <a:sym typeface="Arial" pitchFamily="-92" charset="0"/>
              </a:rPr>
              <a:t>5GSG</a:t>
            </a:r>
          </a:p>
        </p:txBody>
      </p:sp>
      <p:sp>
        <p:nvSpPr>
          <p:cNvPr id="2064" name="Rectangle 16"/>
          <p:cNvSpPr>
            <a:spLocks/>
          </p:cNvSpPr>
          <p:nvPr/>
        </p:nvSpPr>
        <p:spPr bwMode="auto">
          <a:xfrm>
            <a:off x="7523163" y="650875"/>
            <a:ext cx="960437"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2016-06-28</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3" name="Rectangle 1"/>
          <p:cNvSpPr>
            <a:spLocks/>
          </p:cNvSpPr>
          <p:nvPr/>
        </p:nvSpPr>
        <p:spPr bwMode="auto">
          <a:xfrm flipV="1">
            <a:off x="5410200" y="3810000"/>
            <a:ext cx="3733800" cy="90488"/>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4" name="Rectangle 2"/>
          <p:cNvSpPr>
            <a:spLocks/>
          </p:cNvSpPr>
          <p:nvPr/>
        </p:nvSpPr>
        <p:spPr bwMode="auto">
          <a:xfrm flipV="1">
            <a:off x="5410200" y="3897313"/>
            <a:ext cx="3733800" cy="190500"/>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5" name="Rectangle 3"/>
          <p:cNvSpPr>
            <a:spLocks/>
          </p:cNvSpPr>
          <p:nvPr/>
        </p:nvSpPr>
        <p:spPr bwMode="auto">
          <a:xfrm flipV="1">
            <a:off x="5410200" y="4113213"/>
            <a:ext cx="3733800"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6" name="Rectangle 4"/>
          <p:cNvSpPr>
            <a:spLocks/>
          </p:cNvSpPr>
          <p:nvPr/>
        </p:nvSpPr>
        <p:spPr bwMode="auto">
          <a:xfrm flipV="1">
            <a:off x="5410200" y="4164013"/>
            <a:ext cx="1965325" cy="19050"/>
          </a:xfrm>
          <a:prstGeom prst="rect">
            <a:avLst/>
          </a:prstGeom>
          <a:solidFill>
            <a:schemeClr val="accent2">
              <a:alpha val="59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7" name="Rectangle 5"/>
          <p:cNvSpPr>
            <a:spLocks/>
          </p:cNvSpPr>
          <p:nvPr/>
        </p:nvSpPr>
        <p:spPr bwMode="auto">
          <a:xfrm flipV="1">
            <a:off x="5410200" y="4197350"/>
            <a:ext cx="1965325"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8" name="AutoShape 6"/>
          <p:cNvSpPr>
            <a:spLocks/>
          </p:cNvSpPr>
          <p:nvPr/>
        </p:nvSpPr>
        <p:spPr bwMode="auto">
          <a:xfrm>
            <a:off x="5410200" y="3962400"/>
            <a:ext cx="3063875" cy="26988"/>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9" name="AutoShape 7"/>
          <p:cNvSpPr>
            <a:spLocks/>
          </p:cNvSpPr>
          <p:nvPr/>
        </p:nvSpPr>
        <p:spPr bwMode="auto">
          <a:xfrm>
            <a:off x="7377113" y="4060825"/>
            <a:ext cx="1600200" cy="36513"/>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0" name="Rectangle 8"/>
          <p:cNvSpPr>
            <a:spLocks/>
          </p:cNvSpPr>
          <p:nvPr/>
        </p:nvSpPr>
        <p:spPr bwMode="auto">
          <a:xfrm>
            <a:off x="0" y="3649663"/>
            <a:ext cx="9144000" cy="2444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1" name="Rectangle 9"/>
          <p:cNvSpPr>
            <a:spLocks/>
          </p:cNvSpPr>
          <p:nvPr/>
        </p:nvSpPr>
        <p:spPr bwMode="auto">
          <a:xfrm>
            <a:off x="0" y="3675063"/>
            <a:ext cx="9144000" cy="13970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2" name="Rectangle 10"/>
          <p:cNvSpPr>
            <a:spLocks/>
          </p:cNvSpPr>
          <p:nvPr/>
        </p:nvSpPr>
        <p:spPr bwMode="auto">
          <a:xfrm flipV="1">
            <a:off x="6413500" y="3643313"/>
            <a:ext cx="2730500" cy="24765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3" name="Rectangle 11"/>
          <p:cNvSpPr>
            <a:spLocks/>
          </p:cNvSpPr>
          <p:nvPr/>
        </p:nvSpPr>
        <p:spPr bwMode="auto">
          <a:xfrm>
            <a:off x="0" y="0"/>
            <a:ext cx="9144000" cy="37020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4" name="Rectangle 12"/>
          <p:cNvSpPr>
            <a:spLocks noGrp="1"/>
          </p:cNvSpPr>
          <p:nvPr>
            <p:ph type="title"/>
          </p:nvPr>
        </p:nvSpPr>
        <p:spPr bwMode="auto">
          <a:xfrm>
            <a:off x="457200" y="2400300"/>
            <a:ext cx="8458200" cy="1470025"/>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b" anchorCtr="0" compatLnSpc="1">
            <a:prstTxWarp prst="textNoShape">
              <a:avLst/>
            </a:prstTxWarp>
          </a:bodyPr>
          <a:lstStyle/>
          <a:p>
            <a:pPr lvl="0"/>
            <a:r>
              <a:rPr lang="en-US">
                <a:sym typeface="Trebuchet MS" pitchFamily="-92" charset="0"/>
              </a:rPr>
              <a:t>Click to edit Master title style</a:t>
            </a:r>
          </a:p>
        </p:txBody>
      </p:sp>
      <p:sp>
        <p:nvSpPr>
          <p:cNvPr id="3085" name="Rectangle 13"/>
          <p:cNvSpPr>
            <a:spLocks noGrp="1"/>
          </p:cNvSpPr>
          <p:nvPr>
            <p:ph type="body" sz="quarter" idx="1"/>
          </p:nvPr>
        </p:nvSpPr>
        <p:spPr bwMode="auto">
          <a:xfrm>
            <a:off x="457200" y="3898900"/>
            <a:ext cx="4953000" cy="17526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3086" name="Rectangle 14"/>
          <p:cNvSpPr>
            <a:spLocks noGrp="1"/>
          </p:cNvSpPr>
          <p:nvPr>
            <p:ph type="sldNum" sz="quarter" idx="2"/>
          </p:nvPr>
        </p:nvSpPr>
        <p:spPr bwMode="auto">
          <a:xfrm>
            <a:off x="8709025" y="15875"/>
            <a:ext cx="357188" cy="350838"/>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C3F7886A-9C8D-3B40-9A29-81E30251B2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d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roger@ethair.net?subject="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1"/>
          <p:cNvSpPr>
            <a:spLocks/>
          </p:cNvSpPr>
          <p:nvPr/>
        </p:nvSpPr>
        <p:spPr bwMode="auto">
          <a:xfrm>
            <a:off x="381000" y="542866"/>
            <a:ext cx="8382000" cy="3662541"/>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smtClean="0">
                <a:latin typeface="Times" pitchFamily="-92" charset="0"/>
                <a:ea typeface="Times" pitchFamily="-92" charset="0"/>
                <a:cs typeface="Times" pitchFamily="-92" charset="0"/>
                <a:sym typeface="Times" pitchFamily="-92" charset="0"/>
              </a:rPr>
              <a:t>Suggestions on Proposed </a:t>
            </a:r>
            <a:r>
              <a:rPr lang="en-US" sz="1400" b="1" dirty="0">
                <a:latin typeface="Times" pitchFamily="-92" charset="0"/>
                <a:ea typeface="Times" pitchFamily="-92" charset="0"/>
                <a:cs typeface="Times" pitchFamily="-92" charset="0"/>
                <a:sym typeface="Times" pitchFamily="-92" charset="0"/>
              </a:rPr>
              <a:t>Draft 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802-EC-16-0099-04-5GSG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pitchFamily="-92" charset="0"/>
                <a:ea typeface="Times" pitchFamily="-92" charset="0"/>
                <a:cs typeface="Times" pitchFamily="-92" charset="0"/>
                <a:sym typeface="Times" pitchFamily="-92" charset="0"/>
              </a:rPr>
              <a:t>2016-06-29</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pitchFamily="-92" charset="0"/>
                <a:ea typeface="Times" pitchFamily="-92" charset="0"/>
                <a:cs typeface="Times" pitchFamily="-92" charset="0"/>
                <a:sym typeface="Times" pitchFamily="-92" charset="0"/>
              </a:rPr>
              <a:t>Stephen PALM</a:t>
            </a:r>
            <a:endParaRPr lang="en-US" sz="1200" dirty="0" smtClean="0">
              <a:latin typeface="Times" pitchFamily="-92" charset="0"/>
              <a:ea typeface="Times" pitchFamily="-92" charset="0"/>
              <a:cs typeface="Times" pitchFamily="-92" charset="0"/>
              <a:sym typeface="Times" pitchFamily="-92" charset="0"/>
            </a:endParaRPr>
          </a:p>
          <a:p>
            <a:pPr lvl="1" indent="342900" defTabSz="1016000"/>
            <a:r>
              <a:rPr lang="en-US" sz="1200" dirty="0" smtClean="0">
                <a:latin typeface="Times" pitchFamily="-92" charset="0"/>
                <a:ea typeface="Helvetica" pitchFamily="-92" charset="0"/>
                <a:cs typeface="Times" pitchFamily="-92" charset="0"/>
                <a:sym typeface="Times" pitchFamily="-92" charset="0"/>
              </a:rPr>
              <a:t>Broadcom</a:t>
            </a:r>
            <a:endParaRPr lang="en-US" sz="1200" dirty="0">
              <a:latin typeface="Helvetica" pitchFamily="-92" charset="0"/>
              <a:ea typeface="Helvetica" pitchFamily="-92" charset="0"/>
              <a:cs typeface="Helvetica" pitchFamily="-92" charset="0"/>
              <a:sym typeface="Helvetica"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802-EC-16-0094-04-5GSG</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smtClean="0">
                <a:latin typeface="Times" pitchFamily="-92" charset="0"/>
                <a:ea typeface="Times" pitchFamily="-92" charset="0"/>
                <a:cs typeface="Times" pitchFamily="-92" charset="0"/>
                <a:sym typeface="Times" pitchFamily="-92" charset="0"/>
              </a:rPr>
              <a:t>Purpose</a:t>
            </a:r>
            <a:r>
              <a:rPr lang="en-US" sz="1200" dirty="0">
                <a:latin typeface="Times" pitchFamily="-92" charset="0"/>
                <a:ea typeface="Times" pitchFamily="-92" charset="0"/>
                <a:cs typeface="Times" pitchFamily="-92" charset="0"/>
                <a:sym typeface="Times" pitchFamily="-92" charset="0"/>
              </a:rPr>
              <a:t>:</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 discussion 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2016-06-29</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smtClean="0">
                <a:latin typeface="Times New Roman" pitchFamily="-92" charset="0"/>
                <a:ea typeface="Times New Roman" pitchFamily="-92" charset="0"/>
                <a:cs typeface="Times New Roman" pitchFamily="-92" charset="0"/>
                <a:sym typeface="Times New Roman" pitchFamily="-92" charset="0"/>
              </a:rPr>
              <a:t>Some suggestions on </a:t>
            </a:r>
            <a:r>
              <a:rPr lang="en-US" sz="1200" dirty="0">
                <a:latin typeface="Times" pitchFamily="-92" charset="0"/>
                <a:ea typeface="Times" pitchFamily="-92" charset="0"/>
                <a:cs typeface="Times" pitchFamily="-92" charset="0"/>
                <a:sym typeface="Times" pitchFamily="-92" charset="0"/>
              </a:rPr>
              <a:t>802-EC-16-0094-04-5GSG</a:t>
            </a:r>
            <a:endParaRPr lang="en-US" sz="1200" dirty="0">
              <a:latin typeface="Times New Roman" pitchFamily="-92" charset="0"/>
              <a:ea typeface="Times New Roman" pitchFamily="-92" charset="0"/>
              <a:cs typeface="Times New Roman" pitchFamily="-92" charset="0"/>
              <a:sym typeface="Times New Roman" pitchFamily="-92" charset="0"/>
            </a:endParaRP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1</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3GPP “</a:t>
            </a:r>
            <a:r>
              <a:rPr lang="en-US" sz="3600" dirty="0" err="1" smtClean="0"/>
              <a:t>NextGen</a:t>
            </a:r>
            <a:r>
              <a:rPr lang="en-US" sz="3600" dirty="0" smtClean="0"/>
              <a:t> </a:t>
            </a:r>
            <a:r>
              <a:rPr lang="en-US" sz="3600" dirty="0"/>
              <a:t>Core” and </a:t>
            </a:r>
            <a:r>
              <a:rPr lang="en-US" sz="3600" dirty="0" smtClean="0"/>
              <a:t>New RAT (NR)</a:t>
            </a:r>
            <a:endParaRPr lang="en-US" sz="3600" dirty="0"/>
          </a:p>
        </p:txBody>
      </p:sp>
      <p:sp>
        <p:nvSpPr>
          <p:cNvPr id="3" name="Content Placeholder 2"/>
          <p:cNvSpPr>
            <a:spLocks noGrp="1"/>
          </p:cNvSpPr>
          <p:nvPr>
            <p:ph idx="1"/>
          </p:nvPr>
        </p:nvSpPr>
        <p:spPr>
          <a:xfrm>
            <a:off x="381000" y="1447800"/>
            <a:ext cx="8305800" cy="1905000"/>
          </a:xfrm>
        </p:spPr>
        <p:txBody>
          <a:bodyPr/>
          <a:lstStyle/>
          <a:p>
            <a:r>
              <a:rPr lang="en-US" sz="2000" dirty="0"/>
              <a:t>3GPP is </a:t>
            </a:r>
            <a:r>
              <a:rPr lang="en-US" sz="2000" dirty="0" smtClean="0"/>
              <a:t>developing a 5G </a:t>
            </a:r>
            <a:r>
              <a:rPr lang="en-US" sz="2000" dirty="0"/>
              <a:t>Core Network named as “</a:t>
            </a:r>
            <a:r>
              <a:rPr lang="en-US" sz="2000" dirty="0" err="1"/>
              <a:t>NextGen</a:t>
            </a:r>
            <a:r>
              <a:rPr lang="en-US" sz="2000" dirty="0"/>
              <a:t> Core” and a n</a:t>
            </a:r>
            <a:r>
              <a:rPr lang="en-US" sz="2000" dirty="0" smtClean="0"/>
              <a:t>ew 5G “New RAT” (NR)</a:t>
            </a:r>
          </a:p>
          <a:p>
            <a:r>
              <a:rPr lang="en-US" sz="2000" dirty="0" smtClean="0"/>
              <a:t>There may be several candidate architectures by which 802.11 can be integrated into 3GPP 5G network, e.g.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252" y="3500119"/>
            <a:ext cx="2561905" cy="13716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3505199"/>
            <a:ext cx="2286000" cy="1552362"/>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694" y="3547636"/>
            <a:ext cx="1647506" cy="15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252252" y="5091499"/>
            <a:ext cx="2819400" cy="646331"/>
          </a:xfrm>
          <a:prstGeom prst="rect">
            <a:avLst/>
          </a:prstGeom>
        </p:spPr>
        <p:txBody>
          <a:bodyPr wrap="square">
            <a:spAutoFit/>
          </a:bodyPr>
          <a:lstStyle/>
          <a:p>
            <a:r>
              <a:rPr lang="en-US" dirty="0" smtClean="0"/>
              <a:t>(1) 802.11 WLAN interfaces directly to “</a:t>
            </a:r>
            <a:r>
              <a:rPr lang="en-US" dirty="0" err="1" smtClean="0"/>
              <a:t>NextGen</a:t>
            </a:r>
            <a:r>
              <a:rPr lang="en-US" dirty="0" smtClean="0"/>
              <a:t> Core”</a:t>
            </a:r>
            <a:endParaRPr lang="en-US" dirty="0"/>
          </a:p>
          <a:p>
            <a:endParaRPr lang="en-US" dirty="0"/>
          </a:p>
        </p:txBody>
      </p:sp>
      <p:sp>
        <p:nvSpPr>
          <p:cNvPr id="13" name="Rectangle 12"/>
          <p:cNvSpPr/>
          <p:nvPr/>
        </p:nvSpPr>
        <p:spPr>
          <a:xfrm>
            <a:off x="3352800" y="5091498"/>
            <a:ext cx="2819400" cy="1815882"/>
          </a:xfrm>
          <a:prstGeom prst="rect">
            <a:avLst/>
          </a:prstGeom>
        </p:spPr>
        <p:txBody>
          <a:bodyPr wrap="square">
            <a:spAutoFit/>
          </a:bodyPr>
          <a:lstStyle/>
          <a:p>
            <a:r>
              <a:rPr lang="en-US" sz="1600" dirty="0" smtClean="0"/>
              <a:t>(2) 802.11 WLAN  interfaces with “New RAT” base station</a:t>
            </a:r>
            <a:r>
              <a:rPr lang="en-US" sz="1600" dirty="0"/>
              <a:t> </a:t>
            </a:r>
            <a:r>
              <a:rPr lang="en-US" sz="1600" dirty="0" smtClean="0"/>
              <a:t>e.g. similar to “dual connectivity” architecture used by LWA/LWIP</a:t>
            </a:r>
          </a:p>
          <a:p>
            <a:r>
              <a:rPr lang="en-US" sz="1600" dirty="0" smtClean="0"/>
              <a:t>[see R2-163969]</a:t>
            </a:r>
            <a:endParaRPr lang="en-US" sz="1600" dirty="0"/>
          </a:p>
          <a:p>
            <a:endParaRPr lang="en-US" sz="1600" dirty="0"/>
          </a:p>
        </p:txBody>
      </p:sp>
      <p:sp>
        <p:nvSpPr>
          <p:cNvPr id="14" name="Rectangle 13"/>
          <p:cNvSpPr/>
          <p:nvPr/>
        </p:nvSpPr>
        <p:spPr>
          <a:xfrm>
            <a:off x="6324600" y="5112603"/>
            <a:ext cx="2819400" cy="830997"/>
          </a:xfrm>
          <a:prstGeom prst="rect">
            <a:avLst/>
          </a:prstGeom>
        </p:spPr>
        <p:txBody>
          <a:bodyPr wrap="square">
            <a:spAutoFit/>
          </a:bodyPr>
          <a:lstStyle/>
          <a:p>
            <a:r>
              <a:rPr lang="en-US" dirty="0" smtClean="0"/>
              <a:t>(3) 802.11 WLAN data plane interfaces with “New RAT” base station, while control plane interfaces with “Next Gen Core”</a:t>
            </a:r>
            <a:endParaRPr lang="en-US" dirty="0"/>
          </a:p>
        </p:txBody>
      </p:sp>
      <p:sp>
        <p:nvSpPr>
          <p:cNvPr id="11" name="Rectangular Callout 10"/>
          <p:cNvSpPr/>
          <p:nvPr/>
        </p:nvSpPr>
        <p:spPr bwMode="auto">
          <a:xfrm>
            <a:off x="6934200" y="1524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New</a:t>
            </a:r>
            <a:r>
              <a:rPr kumimoji="0" lang="en-US" sz="1800" b="0" i="0" u="none" strike="noStrike" cap="none" normalizeH="0" dirty="0" smtClean="0">
                <a:ln>
                  <a:noFill/>
                </a:ln>
                <a:solidFill>
                  <a:srgbClr val="000000"/>
                </a:solidFill>
                <a:effectLst/>
                <a:latin typeface="Georgia" pitchFamily="-92" charset="0"/>
                <a:ea typeface="Georgia" pitchFamily="-92" charset="0"/>
                <a:cs typeface="Georgia" pitchFamily="-92" charset="0"/>
                <a:sym typeface="Georgia" pitchFamily="-92" charset="0"/>
              </a:rPr>
              <a:t> slide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950188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What are all the derivatives of options for IEEE?</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endParaRPr lang="en-US" sz="2400" dirty="0" smtClean="0"/>
          </a:p>
          <a:p>
            <a:pPr marL="534988" lvl="1" indent="-153988">
              <a:buSzPct val="100000"/>
              <a:buFontTx/>
              <a:buChar char="▫"/>
              <a:tabLst>
                <a:tab pos="101600" algn="l"/>
                <a:tab pos="406400" algn="l"/>
                <a:tab pos="698500" algn="l"/>
                <a:tab pos="914400" algn="l"/>
              </a:tabLst>
            </a:pPr>
            <a:r>
              <a:rPr lang="en-US" dirty="0" smtClean="0">
                <a:solidFill>
                  <a:schemeClr val="accent2"/>
                </a:solidFill>
              </a:rPr>
              <a:t>could </a:t>
            </a:r>
            <a:r>
              <a:rPr lang="en-US" dirty="0">
                <a:solidFill>
                  <a:schemeClr val="accent2"/>
                </a:solidFill>
              </a:rPr>
              <a:t>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 </a:t>
            </a:r>
            <a:r>
              <a:rPr lang="en-US" dirty="0" err="1">
                <a:solidFill>
                  <a:schemeClr val="accent2"/>
                </a:solidFill>
              </a:rPr>
              <a:t>MACs</a:t>
            </a:r>
            <a:endParaRPr lang="en-US" dirty="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a:t>
            </a:r>
            <a:r>
              <a:rPr lang="en-US" dirty="0" smtClean="0">
                <a:solidFill>
                  <a:schemeClr val="accent2"/>
                </a:solidFill>
              </a:rPr>
              <a:t>both</a:t>
            </a:r>
          </a:p>
          <a:p>
            <a:pPr marL="534988" lvl="1" indent="-153988">
              <a:buSzPct val="100000"/>
              <a:buFontTx/>
              <a:buChar char="▫"/>
              <a:tabLst>
                <a:tab pos="101600" algn="l"/>
                <a:tab pos="406400" algn="l"/>
                <a:tab pos="698500" algn="l"/>
                <a:tab pos="914400" algn="l"/>
              </a:tabLst>
            </a:pPr>
            <a:r>
              <a:rPr lang="en-US" dirty="0" smtClean="0">
                <a:solidFill>
                  <a:schemeClr val="accent2"/>
                </a:solidFill>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838200" y="1790700"/>
            <a:ext cx="7505700" cy="5067300"/>
          </a:xfrm>
          <a:prstGeom prst="rect">
            <a:avLst/>
          </a:prstGeom>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1" name="Rectangle 7"/>
          <p:cNvSpPr>
            <a:spLocks/>
          </p:cNvSpPr>
          <p:nvPr/>
        </p:nvSpPr>
        <p:spPr bwMode="auto">
          <a:xfrm>
            <a:off x="546100" y="1103313"/>
            <a:ext cx="8307388" cy="50038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A: Routes to success</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3GPP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could support many 802 MACs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other parties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build partnership with other operator communities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support internationalization</a:t>
            </a:r>
          </a:p>
          <a:p>
            <a:pPr marL="534988" lvl="1" indent="-153988">
              <a:buSzPct val="100000"/>
              <a:buFontTx/>
              <a:buChar char="▫"/>
              <a:tabLst>
                <a:tab pos="101600" algn="l"/>
                <a:tab pos="406400" algn="l"/>
                <a:tab pos="698500" algn="l"/>
                <a:tab pos="914400" algn="l"/>
              </a:tabLst>
            </a:pPr>
            <a:r>
              <a:rPr lang="en-US">
                <a:solidFill>
                  <a:schemeClr val="accent2"/>
                </a:solidFill>
              </a:rPr>
              <a:t>standardize within partner communities</a:t>
            </a:r>
            <a:endParaRPr lang="en-US" sz="2400"/>
          </a:p>
          <a:p>
            <a:pPr marL="534988" lvl="1" indent="-153988">
              <a:buSzPct val="100000"/>
              <a:buFontTx/>
              <a:buChar char="▫"/>
              <a:tabLst>
                <a:tab pos="101600" algn="l"/>
                <a:tab pos="406400" algn="l"/>
                <a:tab pos="698500" algn="l"/>
                <a:tab pos="914400" algn="l"/>
              </a:tabLst>
            </a:pPr>
            <a:r>
              <a:rPr lang="en-US">
                <a:solidFill>
                  <a:schemeClr val="accent2"/>
                </a:solidFill>
              </a:rPr>
              <a:t>standardize in JTC1</a:t>
            </a:r>
          </a:p>
          <a:p>
            <a:pPr marL="534988" lvl="1" indent="-153988">
              <a:buSzPct val="100000"/>
              <a:buFontTx/>
              <a:buChar char="▫"/>
              <a:tabLst>
                <a:tab pos="101600" algn="l"/>
                <a:tab pos="406400" algn="l"/>
                <a:tab pos="698500" algn="l"/>
                <a:tab pos="914400" algn="l"/>
              </a:tabLst>
            </a:pPr>
            <a:r>
              <a:rPr lang="en-US">
                <a:solidFill>
                  <a:schemeClr val="accent2"/>
                </a:solidFill>
              </a:rPr>
              <a:t>standardize in ITU-R (WP 5A) in support of spectrum needs</a:t>
            </a:r>
          </a:p>
          <a:p>
            <a:pPr marL="915988" lvl="2" indent="-153988">
              <a:buSzPct val="100000"/>
              <a:buFontTx/>
              <a:buChar char="▫"/>
              <a:tabLst>
                <a:tab pos="101600" algn="l"/>
                <a:tab pos="406400" algn="l"/>
                <a:tab pos="698500" algn="l"/>
                <a:tab pos="914400" algn="l"/>
              </a:tabLst>
            </a:pPr>
            <a:r>
              <a:rPr lang="en-US">
                <a:solidFill>
                  <a:schemeClr val="accent2"/>
                </a:solidFill>
              </a:rPr>
              <a:t>WP 5A: “Land mobile service excluding IMT”</a:t>
            </a:r>
          </a:p>
          <a:p>
            <a:pPr marL="915988" lvl="2" indent="-153988">
              <a:buSzPct val="100000"/>
              <a:buFontTx/>
              <a:buChar char="▫"/>
              <a:tabLst>
                <a:tab pos="101600" algn="l"/>
                <a:tab pos="406400" algn="l"/>
                <a:tab pos="698500" algn="l"/>
                <a:tab pos="914400" algn="l"/>
              </a:tabLst>
            </a:pPr>
            <a:r>
              <a:rPr lang="en-US">
                <a:solidFill>
                  <a:schemeClr val="accent2"/>
                </a:solidFill>
              </a:rPr>
              <a:t>refer to WP 5A’s “Guide to the use of ITU-R texts relating to the land mobile service, including wireless access in the fixed service”</a:t>
            </a:r>
          </a:p>
          <a:p>
            <a:pPr marL="534988" lvl="1" indent="-153988">
              <a:buSzPct val="100000"/>
              <a:buFontTx/>
              <a:buChar char="▫"/>
              <a:tabLst>
                <a:tab pos="101600" algn="l"/>
                <a:tab pos="406400" algn="l"/>
                <a:tab pos="698500" algn="l"/>
                <a:tab pos="914400" algn="l"/>
              </a:tabLst>
            </a:pPr>
            <a:r>
              <a:rPr lang="en-US">
                <a:solidFill>
                  <a:schemeClr val="accent2"/>
                </a:solidFill>
              </a:rPr>
              <a:t>could standardize in ITU-R IMT-2020 (see Action B)</a:t>
            </a:r>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5" name="Rectangle 7"/>
          <p:cNvSpPr>
            <a:spLocks/>
          </p:cNvSpPr>
          <p:nvPr/>
        </p:nvSpPr>
        <p:spPr bwMode="auto">
          <a:xfrm>
            <a:off x="546100" y="1103313"/>
            <a:ext cx="8307388" cy="4530725"/>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Possible partners</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IEEE</a:t>
            </a:r>
          </a:p>
          <a:p>
            <a:pPr marL="534988" lvl="1" indent="-153988">
              <a:buSzPct val="100000"/>
              <a:buFontTx/>
              <a:buChar char="▫"/>
              <a:tabLst>
                <a:tab pos="101600" algn="l"/>
                <a:tab pos="406400" algn="l"/>
                <a:tab pos="698500" algn="l"/>
                <a:tab pos="914400" algn="l"/>
              </a:tabLst>
            </a:pPr>
            <a:r>
              <a:rPr lang="en-US" dirty="0" err="1">
                <a:solidFill>
                  <a:schemeClr val="accent2"/>
                </a:solidFill>
              </a:rPr>
              <a:t>ComSoc</a:t>
            </a:r>
            <a:r>
              <a:rPr lang="en-US" dirty="0">
                <a:solidFill>
                  <a:schemeClr val="accent2"/>
                </a:solidFill>
              </a:rPr>
              <a:t> standards; esp. IEEE 1904 Access Networks Working Group</a:t>
            </a: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3GPP</a:t>
            </a: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ITU-R (WP 5A; WP 5D)</a:t>
            </a:r>
          </a:p>
          <a:p>
            <a:pPr>
              <a:lnSpc>
                <a:spcPts val="3300"/>
              </a:lnSpc>
              <a:tabLst>
                <a:tab pos="101600" algn="l"/>
                <a:tab pos="406400" algn="l"/>
                <a:tab pos="698500" algn="l"/>
                <a:tab pos="914400" algn="l"/>
              </a:tabLst>
            </a:pPr>
            <a:r>
              <a:rPr lang="en-US" dirty="0"/>
              <a:t>	</a:t>
            </a:r>
            <a:r>
              <a:rPr lang="en-US" sz="2400" dirty="0">
                <a:solidFill>
                  <a:srgbClr val="A04DA3"/>
                </a:solidFill>
              </a:rPr>
              <a:t>•</a:t>
            </a:r>
            <a:r>
              <a:rPr lang="en-US" sz="2400" dirty="0"/>
              <a:t> IETF, Broadband Forum, CableLabs, MEF, ETSI BRAN, Open Networking Foundation, Wi-Fi Alliance, ZigBee Alliance, Ethernet Alliance, WiMAX Forum, CPRI, …</a:t>
            </a: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a:latin typeface="Calibri" pitchFamily="-92" charset="0"/>
                <a:ea typeface="Calibri" pitchFamily="-92" charset="0"/>
                <a:cs typeface="Calibri" pitchFamily="-92" charset="0"/>
                <a:sym typeface="Calibri"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sz="half" idx="1"/>
            <p:extLst>
              <p:ext uri="{D42A27DB-BD31-4B8C-83A1-F6EECF244321}">
                <p14:modId xmlns:p14="http://schemas.microsoft.com/office/powerpoint/2010/main" val="2059336710"/>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472317752"/>
              </p:ext>
            </p:extLst>
          </p:nvPr>
        </p:nvGraphicFramePr>
        <p:xfrm>
          <a:off x="3048000" y="1752600"/>
          <a:ext cx="5904656" cy="3581398"/>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Encourages other end-to-end networks to adapt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p14="http://schemas.microsoft.com/office/powerpoint/2010/main"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p14="http://schemas.microsoft.com/office/powerpoint/2010/main" val="1081575226"/>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need to develop complementary specs; 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47371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IMT-2020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proposal</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Approaches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B1: </a:t>
            </a:r>
            <a:r>
              <a:rPr lang="en-US" sz="2400" dirty="0" smtClean="0"/>
              <a:t>Direct IMT-2020 </a:t>
            </a:r>
            <a:r>
              <a:rPr lang="en-US" sz="2400" dirty="0"/>
              <a:t>– single technology</a:t>
            </a:r>
          </a:p>
          <a:p>
            <a:pPr marL="534988" lvl="1" indent="-153988">
              <a:buSzPct val="100000"/>
              <a:buFontTx/>
              <a:buChar char="▫"/>
              <a:tabLst>
                <a:tab pos="101600" algn="l"/>
                <a:tab pos="406400" algn="l"/>
                <a:tab pos="698500" algn="l"/>
                <a:tab pos="914400" algn="l"/>
              </a:tabLst>
            </a:pPr>
            <a:r>
              <a:rPr lang="en-US" dirty="0">
                <a:solidFill>
                  <a:schemeClr val="accent2"/>
                </a:solidFill>
              </a:rPr>
              <a:t>Develop and submit an IEEE proposal to adopt some IEEE 802.11 radio interface technology into IMT-</a:t>
            </a:r>
            <a:r>
              <a:rPr lang="en-US" dirty="0" smtClean="0">
                <a:solidFill>
                  <a:schemeClr val="accent2"/>
                </a:solidFill>
              </a:rPr>
              <a:t>2020 RIT.</a:t>
            </a:r>
            <a:endParaRPr lang="en-US" sz="2400" dirty="0"/>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B2: </a:t>
            </a:r>
            <a:r>
              <a:rPr lang="en-US" sz="2400" dirty="0" smtClean="0"/>
              <a:t>Direct IMT-2020 </a:t>
            </a:r>
            <a:r>
              <a:rPr lang="en-US" sz="2400" dirty="0"/>
              <a:t>– set of technologies</a:t>
            </a:r>
          </a:p>
          <a:p>
            <a:pPr marL="534988" lvl="1" indent="-153988">
              <a:buSzPct val="100000"/>
              <a:buFontTx/>
              <a:buChar char="▫"/>
              <a:tabLst>
                <a:tab pos="101600" algn="l"/>
                <a:tab pos="406400" algn="l"/>
                <a:tab pos="698500" algn="l"/>
                <a:tab pos="914400" algn="l"/>
              </a:tabLst>
            </a:pPr>
            <a:r>
              <a:rPr lang="en-US" dirty="0">
                <a:solidFill>
                  <a:schemeClr val="accent2"/>
                </a:solidFill>
              </a:rPr>
              <a:t>Develop and submit an IEEE proposal to adopt coherent set of IEEE 802 radio interface technologies into IMT-</a:t>
            </a:r>
            <a:r>
              <a:rPr lang="en-US" dirty="0" smtClean="0">
                <a:solidFill>
                  <a:schemeClr val="accent2"/>
                </a:solidFill>
              </a:rPr>
              <a:t>2020 RIT, </a:t>
            </a:r>
            <a:r>
              <a:rPr lang="en-US" dirty="0">
                <a:solidFill>
                  <a:schemeClr val="accent2"/>
                </a:solidFill>
              </a:rPr>
              <a:t>possibly integrated in an IEEE 802 Access Network.</a:t>
            </a:r>
            <a:endParaRPr lang="en-US" sz="2400" dirty="0"/>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B3: IMT-2020 – external </a:t>
            </a:r>
            <a:r>
              <a:rPr lang="en-US" sz="2400" dirty="0" smtClean="0"/>
              <a:t>partner proposal</a:t>
            </a:r>
            <a:endParaRPr lang="en-US" sz="2400" dirty="0"/>
          </a:p>
          <a:p>
            <a:pPr marL="534988" lvl="1" indent="-153988">
              <a:buSzPct val="100000"/>
              <a:buFontTx/>
              <a:buChar char="▫"/>
              <a:tabLst>
                <a:tab pos="101600" algn="l"/>
                <a:tab pos="406400" algn="l"/>
                <a:tab pos="698500" algn="l"/>
                <a:tab pos="914400" algn="l"/>
              </a:tabLst>
            </a:pPr>
            <a:r>
              <a:rPr lang="en-US" dirty="0">
                <a:solidFill>
                  <a:schemeClr val="accent2"/>
                </a:solidFill>
              </a:rPr>
              <a:t>Support development of a 3GPP proposal incorporating references to the use of IEEE 802.11, or an IEEE 802 Access Network.</a:t>
            </a: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Rectangular Callout 8"/>
          <p:cNvSpPr/>
          <p:nvPr/>
        </p:nvSpPr>
        <p:spPr bwMode="auto">
          <a:xfrm>
            <a:off x="5715000" y="1811438"/>
            <a:ext cx="1981200" cy="369332"/>
          </a:xfrm>
          <a:prstGeom prst="wedgeRectCallout">
            <a:avLst>
              <a:gd name="adj1" fmla="val -239087"/>
              <a:gd name="adj2" fmla="val 135189"/>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“Direct”</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
        <p:nvSpPr>
          <p:cNvPr id="10" name="Rectangular Callout 9"/>
          <p:cNvSpPr/>
          <p:nvPr/>
        </p:nvSpPr>
        <p:spPr bwMode="auto">
          <a:xfrm>
            <a:off x="6983111" y="4572000"/>
            <a:ext cx="1981200" cy="369332"/>
          </a:xfrm>
          <a:prstGeom prst="wedgeRectCallout">
            <a:avLst>
              <a:gd name="adj1" fmla="val -145903"/>
              <a:gd name="adj2" fmla="val 41170"/>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“Partner”</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1228541"/>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B1: single technology</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18</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IEEE 802.11 radio interface technology based on IEEE P802.11ay</a:t>
            </a:r>
          </a:p>
          <a:p>
            <a:pPr lvl="1"/>
            <a:r>
              <a:rPr lang="en-US" altLang="en-US" dirty="0" smtClean="0"/>
              <a:t>Addressing </a:t>
            </a:r>
            <a:r>
              <a:rPr lang="en-US" altLang="en-US" dirty="0" err="1" smtClean="0"/>
              <a:t>eMBB</a:t>
            </a:r>
            <a:r>
              <a:rPr lang="en-US" altLang="en-US" dirty="0" smtClean="0"/>
              <a:t> usage scenario</a:t>
            </a:r>
          </a:p>
          <a:p>
            <a:pPr lvl="1"/>
            <a:r>
              <a:rPr lang="en-US" altLang="en-US" dirty="0" smtClean="0"/>
              <a:t>Targeting indoor hotspot test environment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1228541"/>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B2: set of technologies</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65125" lvl="1" indent="-255588">
              <a:buClr>
                <a:srgbClr val="A04DA3"/>
              </a:buClr>
              <a:buFont typeface="Georgia" pitchFamily="18" charset="0"/>
              <a:buChar char="•"/>
            </a:pPr>
            <a:r>
              <a:rPr lang="en-US" dirty="0"/>
              <a:t>Develop and submit an IEEE proposal to adopt coherent set of IEEE 802 radio interface technologies into IMT-2020 RIT, possibly integrated in an IEEE 802 Access Network.</a:t>
            </a:r>
            <a:endParaRPr lang="en-US" sz="2400" dirty="0"/>
          </a:p>
          <a:p>
            <a:endParaRPr lang="en-US" altLang="en-US" dirty="0" smtClean="0"/>
          </a:p>
          <a:p>
            <a:pPr lvl="1"/>
            <a:r>
              <a:rPr lang="en-US" altLang="en-US" dirty="0" smtClean="0"/>
              <a:t>(scenarios)</a:t>
            </a:r>
            <a:endParaRPr lang="en-US" altLang="en-US" dirty="0" smtClean="0"/>
          </a:p>
        </p:txBody>
      </p:sp>
      <p:sp>
        <p:nvSpPr>
          <p:cNvPr id="11" name="Rectangular Callout 10"/>
          <p:cNvSpPr/>
          <p:nvPr/>
        </p:nvSpPr>
        <p:spPr bwMode="auto">
          <a:xfrm>
            <a:off x="5562600" y="153601"/>
            <a:ext cx="1981200" cy="646331"/>
          </a:xfrm>
          <a:prstGeom prst="wedgeRectCallout">
            <a:avLst>
              <a:gd name="adj1" fmla="val -239087"/>
              <a:gd name="adj2" fmla="val 135189"/>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lang="en-US" dirty="0" smtClean="0"/>
              <a:t>This slide was “missing”?</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7615970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p:cNvSpPr>
          <p:nvPr/>
        </p:nvSpPr>
        <p:spPr bwMode="auto">
          <a:xfrm>
            <a:off x="362664" y="914400"/>
            <a:ext cx="8382000" cy="532453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a:latin typeface="Times" pitchFamily="-92" charset="0"/>
                <a:ea typeface="Times" pitchFamily="-92" charset="0"/>
                <a:cs typeface="Times" pitchFamily="-92" charset="0"/>
                <a:sym typeface="Times" pitchFamily="-92" charset="0"/>
              </a:rPr>
              <a:t>Proposed Draft 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a:t>
            </a:r>
            <a:r>
              <a:rPr lang="en-US" sz="1200" dirty="0" smtClean="0">
                <a:latin typeface="Times" pitchFamily="-92" charset="0"/>
                <a:ea typeface="Times" pitchFamily="-92" charset="0"/>
                <a:cs typeface="Times" pitchFamily="-92" charset="0"/>
                <a:sym typeface="Times" pitchFamily="-92" charset="0"/>
              </a:rPr>
              <a:t>802-EC-16-0094-04-5GSG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2016-06-</a:t>
            </a:r>
            <a:r>
              <a:rPr lang="en-US" sz="1200" dirty="0" smtClean="0">
                <a:latin typeface="Times" pitchFamily="-92" charset="0"/>
                <a:ea typeface="Times" pitchFamily="-92" charset="0"/>
                <a:cs typeface="Times" pitchFamily="-92" charset="0"/>
                <a:sym typeface="Times" pitchFamily="-92" charset="0"/>
              </a:rPr>
              <a:t>28</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Roger Marks	</a:t>
            </a:r>
            <a:r>
              <a:rPr lang="en-US" sz="1200" dirty="0" smtClean="0">
                <a:latin typeface="Times" pitchFamily="-92" charset="0"/>
                <a:ea typeface="Times" pitchFamily="-92" charset="0"/>
                <a:cs typeface="Times" pitchFamily="-92" charset="0"/>
                <a:sym typeface="Times" pitchFamily="-92" charset="0"/>
              </a:rPr>
              <a:t>		Voice</a:t>
            </a:r>
            <a:r>
              <a:rPr lang="en-US" sz="1200" dirty="0">
                <a:latin typeface="Times" pitchFamily="-92" charset="0"/>
                <a:ea typeface="Times" pitchFamily="-92" charset="0"/>
                <a:cs typeface="Times" pitchFamily="-92" charset="0"/>
                <a:sym typeface="Times" pitchFamily="-92" charset="0"/>
              </a:rPr>
              <a:t>: +1 802 capable</a:t>
            </a:r>
          </a:p>
          <a:p>
            <a:pPr lvl="1" indent="342900" defTabSz="1016000"/>
            <a:r>
              <a:rPr lang="en-US" sz="1200" dirty="0" err="1">
                <a:latin typeface="Times New Roman" pitchFamily="-92" charset="0"/>
                <a:ea typeface="Times New Roman" pitchFamily="-92" charset="0"/>
                <a:cs typeface="Times New Roman" pitchFamily="-92" charset="0"/>
                <a:sym typeface="Times New Roman" pitchFamily="-92" charset="0"/>
              </a:rPr>
              <a:t>EthAirNet</a:t>
            </a:r>
            <a:r>
              <a:rPr lang="en-US" sz="1200" dirty="0">
                <a:latin typeface="Times New Roman" pitchFamily="-92" charset="0"/>
                <a:ea typeface="Times New Roman" pitchFamily="-92" charset="0"/>
                <a:cs typeface="Times New Roman" pitchFamily="-92" charset="0"/>
                <a:sym typeface="Times New Roman" pitchFamily="-92" charset="0"/>
              </a:rPr>
              <a:t> Associates*   </a:t>
            </a:r>
            <a:r>
              <a:rPr lang="en-US" sz="1200" dirty="0">
                <a:latin typeface="Times" pitchFamily="-92" charset="0"/>
                <a:ea typeface="Times" pitchFamily="-92" charset="0"/>
                <a:cs typeface="Times" pitchFamily="-92" charset="0"/>
                <a:sym typeface="Times" pitchFamily="-92" charset="0"/>
              </a:rPr>
              <a:t>	</a:t>
            </a:r>
            <a:r>
              <a:rPr lang="en-US" sz="1200" dirty="0" smtClean="0">
                <a:latin typeface="Times" pitchFamily="-92" charset="0"/>
                <a:ea typeface="Times" pitchFamily="-92" charset="0"/>
                <a:cs typeface="Times" pitchFamily="-92" charset="0"/>
                <a:sym typeface="Times" pitchFamily="-92" charset="0"/>
              </a:rPr>
              <a:t>		E</a:t>
            </a:r>
            <a:r>
              <a:rPr lang="en-US" sz="1200" dirty="0">
                <a:latin typeface="Times" pitchFamily="-92" charset="0"/>
                <a:ea typeface="Times" pitchFamily="-92" charset="0"/>
                <a:cs typeface="Times" pitchFamily="-92" charset="0"/>
                <a:sym typeface="Times" pitchFamily="-92" charset="0"/>
              </a:rPr>
              <a:t>-mail: </a:t>
            </a:r>
            <a:r>
              <a:rPr lang="en-US" sz="1200" dirty="0" err="1">
                <a:latin typeface="Times" pitchFamily="-92" charset="0"/>
                <a:ea typeface="Times" pitchFamily="-92" charset="0"/>
                <a:cs typeface="Times" pitchFamily="-92" charset="0"/>
                <a:sym typeface="Times" pitchFamily="-92" charset="0"/>
              </a:rPr>
              <a:t>r.b.marks@ieee.org</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Helvetica" pitchFamily="-92" charset="0"/>
                <a:ea typeface="Helvetica" pitchFamily="-92" charset="0"/>
                <a:cs typeface="Helvetica" pitchFamily="-92" charset="0"/>
                <a:sym typeface="Helvetica" pitchFamily="-92" charset="0"/>
              </a:rPr>
              <a:t>*&lt;</a:t>
            </a:r>
            <a:r>
              <a:rPr lang="en-US" sz="1000" u="sng" dirty="0">
                <a:solidFill>
                  <a:srgbClr val="0000FF"/>
                </a:solidFill>
                <a:latin typeface="Helvetica" pitchFamily="-92" charset="0"/>
                <a:ea typeface="Helvetica" pitchFamily="-92" charset="0"/>
                <a:cs typeface="Helvetica" pitchFamily="-92" charset="0"/>
                <a:sym typeface="Helvetica" pitchFamily="-92" charset="0"/>
                <a:hlinkClick r:id="rId2"/>
              </a:rPr>
              <a:t>http://standards.ieee.org/faqs/affiliationFAQ.html</a:t>
            </a:r>
            <a:r>
              <a:rPr lang="en-US" sz="1200" dirty="0">
                <a:latin typeface="Helvetica" pitchFamily="-92" charset="0"/>
                <a:ea typeface="Helvetica" pitchFamily="-92" charset="0"/>
                <a:cs typeface="Helvetica" pitchFamily="-92" charset="0"/>
                <a:sym typeface="Helvetica" pitchFamily="-92" charset="0"/>
              </a:rPr>
              <a:t>&gt;</a:t>
            </a: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[none]</a:t>
            </a:r>
          </a:p>
          <a:p>
            <a:pPr indent="114300" defTabSz="1016000"/>
            <a:r>
              <a:rPr lang="en-US" sz="1200" dirty="0">
                <a:latin typeface="Times" pitchFamily="-92" charset="0"/>
                <a:ea typeface="Times" pitchFamily="-92" charset="0"/>
                <a:cs typeface="Times" pitchFamily="-92" charset="0"/>
                <a:sym typeface="Times" pitchFamily="-92" charset="0"/>
              </a:rPr>
              <a:t>Purpose: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 discussion 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2016-06-29</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This document is a proposal for a draft final report of the IEEE 802 EC 5G/IMT-2020 Standing Committee. This is significantly based on 802-EC-16-0065-10-5GSG (“IEEE 802 EC 5G/IMT-2020 SC draft report”, or “5G SC report layout”). However, it is also quite different. 802-EC-16-0065-10-5GSG includes material intended for a final report as well as material relevant to planning the production of that report; the current contribution addresses only the former. Also, this contribution is streamlined with respect to 802-EC-16-0065-10-5GSG, leaving out some material that was addressed by in the course of discussions but may not be critical to a summary report. The report uses the methodology of identifying specific Candidate Approaches to the actions under consideration, analyzing those Candidate Approaches rather than all possible approaches to those actions. The proposal could form the basis of a final draft report. Additional material could be added. The structure of the proposal could be adapted as the structure of a text-based report, for which the slide format could serve as a summary.</a:t>
            </a: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2</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extLst>
      <p:ext uri="{BB962C8B-B14F-4D97-AF65-F5344CB8AC3E}">
        <p14:creationId xmlns:p14="http://schemas.microsoft.com/office/powerpoint/2010/main" val="209937349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2205732"/>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B3: external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partner proposal</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smtClean="0">
              <a:latin typeface="Calibri" pitchFamily="-92" charset="0"/>
              <a:ea typeface="Calibri" pitchFamily="-92" charset="0"/>
              <a:cs typeface="Calibri" pitchFamily="-92" charset="0"/>
              <a:sym typeface="Calibri" pitchFamily="-92" charset="0"/>
            </a:endParaRPr>
          </a:p>
          <a:p>
            <a:pPr>
              <a:lnSpc>
                <a:spcPts val="3300"/>
              </a:lnSpc>
              <a:buFont typeface="Arial"/>
              <a:buChar char="•"/>
              <a:tabLst>
                <a:tab pos="101600" algn="l"/>
                <a:tab pos="406400" algn="l"/>
                <a:tab pos="698500" algn="l"/>
                <a:tab pos="914400" algn="l"/>
              </a:tabLst>
            </a:pPr>
            <a:endParaRPr lang="en-US" dirty="0" smtClean="0">
              <a:solidFill>
                <a:schemeClr val="accent2"/>
              </a:solidFill>
            </a:endParaRPr>
          </a:p>
          <a:p>
            <a:pPr>
              <a:lnSpc>
                <a:spcPts val="3300"/>
              </a:lnSpc>
              <a:tabLst>
                <a:tab pos="101600" algn="l"/>
                <a:tab pos="406400" algn="l"/>
                <a:tab pos="698500" algn="l"/>
                <a:tab pos="914400" algn="l"/>
              </a:tabLst>
            </a:pPr>
            <a:endParaRPr lang="en-US" dirty="0">
              <a:solidFill>
                <a:schemeClr val="accent2"/>
              </a:solidFill>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686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sz="2000" dirty="0" smtClean="0"/>
              <a:t>Support development of a 3GPP proposal incorporating reference to the use of IEEE 802.11, or an IEEE 802 Access Network.</a:t>
            </a:r>
          </a:p>
          <a:p>
            <a:r>
              <a:rPr lang="en-US" altLang="en-US" sz="2000" dirty="0" smtClean="0"/>
              <a:t>Reference 802 network presumed to operate in non-IMT bands</a:t>
            </a:r>
          </a:p>
          <a:p>
            <a:pPr lvl="1"/>
            <a:r>
              <a:rPr lang="en-US" altLang="en-US" sz="1800" dirty="0" smtClean="0"/>
              <a:t>for example, 802.11ax in 5 GHz bands, 802.11ay in 60 GHz, etc.</a:t>
            </a:r>
          </a:p>
          <a:p>
            <a:pPr lvl="1"/>
            <a:r>
              <a:rPr lang="en-US" altLang="en-US" sz="1800" dirty="0" smtClean="0"/>
              <a:t>would not be proposed as IMT-2020 RIT</a:t>
            </a:r>
          </a:p>
          <a:p>
            <a:r>
              <a:rPr lang="en-US" altLang="en-US" sz="2000" dirty="0" smtClean="0"/>
              <a:t>Does not preclude parallel action B1 or B2 to propose IMT-2020 RIT</a:t>
            </a:r>
          </a:p>
          <a:p>
            <a:r>
              <a:rPr lang="en-US" altLang="en-US" sz="2000" dirty="0" smtClean="0"/>
              <a:t>Serves as a feature enhancement to 3GPP network operation</a:t>
            </a:r>
          </a:p>
          <a:p>
            <a:pPr lvl="1"/>
            <a:r>
              <a:rPr lang="en-US" altLang="en-US" sz="1800" dirty="0" smtClean="0"/>
              <a:t>not evaluated against IMT-2020 technical requirements</a:t>
            </a:r>
          </a:p>
          <a:p>
            <a:pPr lvl="1"/>
            <a:r>
              <a:rPr lang="en-US" altLang="en-US" sz="1800" dirty="0" smtClean="0"/>
              <a:t>3GPP meets IMT-2020 technical requirements with 3GPP SRIT</a:t>
            </a:r>
          </a:p>
          <a:p>
            <a:pPr lvl="1"/>
            <a:r>
              <a:rPr lang="en-US" altLang="en-US" sz="1800" dirty="0" smtClean="0"/>
              <a:t>requires technical analysis to select appropriate architectural models for integration with 3GPP network</a:t>
            </a:r>
          </a:p>
          <a:p>
            <a:pPr lvl="1"/>
            <a:r>
              <a:rPr lang="en-US" altLang="en-US" sz="1800" dirty="0" smtClean="0"/>
              <a:t>requires coordination with 3GPP on details</a:t>
            </a:r>
            <a:endParaRPr lang="en-US" altLang="en-US" sz="2000" dirty="0" smtClean="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21</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sz="half" idx="1"/>
            <p:extLst>
              <p:ext uri="{D42A27DB-BD31-4B8C-83A1-F6EECF244321}">
                <p14:modId xmlns:p14="http://schemas.microsoft.com/office/powerpoint/2010/main"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p14="http://schemas.microsoft.com/office/powerpoint/2010/main" val="472317752"/>
              </p:ext>
            </p:extLst>
          </p:nvPr>
        </p:nvGraphicFramePr>
        <p:xfrm>
          <a:off x="3048000" y="2057399"/>
          <a:ext cx="5904656" cy="3383890"/>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8538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RLAN spectrum</a:t>
                      </a: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p14="http://schemas.microsoft.com/office/powerpoint/2010/main"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p14="http://schemas.microsoft.com/office/powerpoint/2010/main"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22</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p14="http://schemas.microsoft.com/office/powerpoint/2010/main"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p14="http://schemas.microsoft.com/office/powerpoint/2010/main" val="472317752"/>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802-friendly spectrum</a:t>
                      </a: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p14="http://schemas.microsoft.com/office/powerpoint/2010/main"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p14="http://schemas.microsoft.com/office/powerpoint/2010/main"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6" name="Rectangle 88"/>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23</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p14="http://schemas.microsoft.com/office/powerpoint/2010/main" val="2059336710"/>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p14="http://schemas.microsoft.com/office/powerpoint/2010/main" val="472317752"/>
              </p:ext>
            </p:extLst>
          </p:nvPr>
        </p:nvGraphicFramePr>
        <p:xfrm>
          <a:off x="3010744" y="2057398"/>
          <a:ext cx="5904656" cy="3718562"/>
        </p:xfrm>
        <a:graphic>
          <a:graphicData uri="http://schemas.openxmlformats.org/drawingml/2006/table">
            <a:tbl>
              <a:tblPr firstRow="1" bandRow="1">
                <a:tableStyleId>{5C22544A-7EE6-4342-B048-85BDC9FD1C3A}</a:tableStyleId>
              </a:tblPr>
              <a:tblGrid>
                <a:gridCol w="1476164"/>
                <a:gridCol w="1476164"/>
                <a:gridCol w="1476164"/>
                <a:gridCol w="1476164"/>
              </a:tblGrid>
              <a:tr h="504092">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47711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29540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p14="http://schemas.microsoft.com/office/powerpoint/2010/main" val="2270725870"/>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the use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p14="http://schemas.microsoft.com/office/powerpoint/2010/main" val="1081575226"/>
              </p:ext>
            </p:extLst>
          </p:nvPr>
        </p:nvGraphicFramePr>
        <p:xfrm>
          <a:off x="3010744"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on integration of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networks; aligns with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industry momentum.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Integration of 802.11 in 3GPP 5G networks</a:t>
            </a:r>
            <a:endParaRPr lang="en-US" sz="3200" dirty="0"/>
          </a:p>
        </p:txBody>
      </p:sp>
      <p:sp>
        <p:nvSpPr>
          <p:cNvPr id="3" name="Content Placeholder 2"/>
          <p:cNvSpPr>
            <a:spLocks noGrp="1"/>
          </p:cNvSpPr>
          <p:nvPr>
            <p:ph idx="1"/>
          </p:nvPr>
        </p:nvSpPr>
        <p:spPr>
          <a:xfrm>
            <a:off x="228600" y="1447800"/>
            <a:ext cx="8686800" cy="4953000"/>
          </a:xfrm>
        </p:spPr>
        <p:txBody>
          <a:bodyPr>
            <a:normAutofit fontScale="70000" lnSpcReduction="20000"/>
          </a:bodyPr>
          <a:lstStyle/>
          <a:p>
            <a:r>
              <a:rPr lang="en-US" dirty="0" smtClean="0"/>
              <a:t>Different architectures may suit different operator deployments and use cases, e.g.</a:t>
            </a:r>
          </a:p>
          <a:p>
            <a:pPr lvl="1"/>
            <a:r>
              <a:rPr lang="en-US" dirty="0"/>
              <a:t>S</a:t>
            </a:r>
            <a:r>
              <a:rPr lang="en-US" dirty="0" smtClean="0"/>
              <a:t>ome architectures imply increased load on backhaul</a:t>
            </a:r>
          </a:p>
          <a:p>
            <a:pPr lvl="1"/>
            <a:r>
              <a:rPr lang="en-US" dirty="0" smtClean="0"/>
              <a:t>“Dual connectivity” architectures may not allow for macro coverage if NR base station operates at higher frequency than WLAN</a:t>
            </a:r>
          </a:p>
          <a:p>
            <a:r>
              <a:rPr lang="en-US" dirty="0" smtClean="0"/>
              <a:t>Availability of specifications for the different architectures depends on future </a:t>
            </a:r>
            <a:r>
              <a:rPr lang="en-US" dirty="0"/>
              <a:t>3GPP progress, decisions and specification </a:t>
            </a:r>
            <a:r>
              <a:rPr lang="en-US" dirty="0" smtClean="0"/>
              <a:t>timeline</a:t>
            </a:r>
          </a:p>
          <a:p>
            <a:pPr lvl="1"/>
            <a:r>
              <a:rPr lang="en-US" dirty="0"/>
              <a:t>Out of the control of </a:t>
            </a:r>
            <a:r>
              <a:rPr lang="en-US" dirty="0" smtClean="0"/>
              <a:t>IEEE</a:t>
            </a:r>
          </a:p>
          <a:p>
            <a:r>
              <a:rPr lang="en-US" dirty="0" smtClean="0"/>
              <a:t>Commercial deployment of the different architectures depends on </a:t>
            </a:r>
            <a:r>
              <a:rPr lang="en-US" dirty="0"/>
              <a:t>handset vendor roadmaps, cellular </a:t>
            </a:r>
            <a:r>
              <a:rPr lang="en-US" dirty="0" smtClean="0"/>
              <a:t>infrastructure vendor roadmaps and network operator decisions</a:t>
            </a:r>
          </a:p>
          <a:p>
            <a:pPr lvl="1"/>
            <a:r>
              <a:rPr lang="en-US" dirty="0" smtClean="0"/>
              <a:t>Out of the control of IEEE</a:t>
            </a:r>
          </a:p>
          <a:p>
            <a:pPr lvl="1"/>
            <a:endParaRPr lang="en-US" dirty="0"/>
          </a:p>
          <a:p>
            <a:pPr>
              <a:buFont typeface="Wingdings"/>
              <a:buChar char="è"/>
            </a:pPr>
            <a:r>
              <a:rPr lang="en-US" dirty="0" smtClean="0">
                <a:sym typeface="Wingdings" panose="05000000000000000000" pitchFamily="2" charset="2"/>
              </a:rPr>
              <a:t>Any technical activities for 5G undertaken by IEEE 802.11 should focus on enablers / building blocks / interfaces that are as generic as possible and can be utilized by any architecture. </a:t>
            </a:r>
          </a:p>
          <a:p>
            <a:pPr lvl="1">
              <a:buFont typeface="Wingdings" panose="05000000000000000000" pitchFamily="2" charset="2"/>
              <a:buChar char="§"/>
            </a:pPr>
            <a:r>
              <a:rPr lang="en-US" dirty="0" smtClean="0">
                <a:sym typeface="Wingdings" panose="05000000000000000000" pitchFamily="2" charset="2"/>
              </a:rPr>
              <a:t>Consider gap analysis for any necessary specification work (</a:t>
            </a:r>
            <a:r>
              <a:rPr lang="en-US" dirty="0" err="1" smtClean="0">
                <a:sym typeface="Wingdings" panose="05000000000000000000" pitchFamily="2" charset="2"/>
              </a:rPr>
              <a:t>eg</a:t>
            </a:r>
            <a:r>
              <a:rPr lang="en-US" dirty="0" smtClean="0">
                <a:sym typeface="Wingdings" panose="05000000000000000000" pitchFamily="2" charset="2"/>
              </a:rPr>
              <a:t>: “802.11 as a component”)</a:t>
            </a:r>
          </a:p>
        </p:txBody>
      </p:sp>
      <p:sp>
        <p:nvSpPr>
          <p:cNvPr id="5" name="Rectangular Callout 4"/>
          <p:cNvSpPr/>
          <p:nvPr/>
        </p:nvSpPr>
        <p:spPr bwMode="auto">
          <a:xfrm>
            <a:off x="6934200" y="1524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New</a:t>
            </a:r>
            <a:r>
              <a:rPr kumimoji="0" lang="en-US" sz="1800" b="0" i="0" u="none" strike="noStrike" cap="none" normalizeH="0" dirty="0" smtClean="0">
                <a:ln>
                  <a:noFill/>
                </a:ln>
                <a:solidFill>
                  <a:srgbClr val="000000"/>
                </a:solidFill>
                <a:effectLst/>
                <a:latin typeface="Georgia" pitchFamily="-92" charset="0"/>
                <a:ea typeface="Georgia" pitchFamily="-92" charset="0"/>
                <a:cs typeface="Georgia" pitchFamily="-92" charset="0"/>
                <a:sym typeface="Georgia" pitchFamily="-92" charset="0"/>
              </a:rPr>
              <a:t> slide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874520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t>
            </a:r>
            <a:r>
              <a:rPr lang="en-US" dirty="0" smtClean="0"/>
              <a:t>Approach – 2 prongs: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Ensure </a:t>
            </a:r>
            <a:r>
              <a:rPr lang="en-US" dirty="0" smtClean="0"/>
              <a:t>relevant IEEE technologies  are part of the incumbent operator 5G universe</a:t>
            </a:r>
          </a:p>
          <a:p>
            <a:pPr lvl="1"/>
            <a:r>
              <a:rPr lang="en-US" dirty="0" smtClean="0"/>
              <a:t>Complementary </a:t>
            </a:r>
            <a:r>
              <a:rPr lang="en-US" dirty="0" smtClean="0"/>
              <a:t>- Propose </a:t>
            </a:r>
            <a:r>
              <a:rPr lang="en-US" dirty="0"/>
              <a:t>we only recommend world class winning technologies that already have a foothold in 3GPP to </a:t>
            </a:r>
            <a:r>
              <a:rPr lang="en-US" dirty="0" smtClean="0"/>
              <a:t>ensure credibility with ITU-R</a:t>
            </a:r>
            <a:r>
              <a:rPr lang="en-US" dirty="0"/>
              <a:t>. </a:t>
            </a:r>
            <a:endParaRPr lang="en-US" dirty="0" smtClean="0"/>
          </a:p>
          <a:p>
            <a:pPr lvl="1"/>
            <a:r>
              <a:rPr lang="en-US" dirty="0" smtClean="0"/>
              <a:t>Focus on some specific use cases/environment. E.g. In-home entertainment, Indoor Hotspot, Outdoor Hotspot, Community</a:t>
            </a:r>
          </a:p>
          <a:p>
            <a:pPr lvl="1"/>
            <a:r>
              <a:rPr lang="en-US" dirty="0" smtClean="0"/>
              <a:t>Liaise with 3GPP as the Release 13/14 features and specifications evolve into Release 15/16/NR/…</a:t>
            </a:r>
          </a:p>
          <a:p>
            <a:pPr lvl="2"/>
            <a:r>
              <a:rPr lang="en-US" dirty="0" smtClean="0"/>
              <a:t>IMT-2020 requirements will evolve in ITU-R and need to be tracked </a:t>
            </a:r>
          </a:p>
          <a:p>
            <a:pPr lvl="2"/>
            <a:r>
              <a:rPr lang="en-US" dirty="0" smtClean="0"/>
              <a:t>IEEE deliverables must ensure that a 5G network including 3GPP and IEEE/WFA technologies meets the appropriate IMT-2020 requirements</a:t>
            </a:r>
          </a:p>
          <a:p>
            <a:endParaRPr lang="en-US" dirty="0" smtClean="0"/>
          </a:p>
          <a:p>
            <a:r>
              <a:rPr lang="en-US" dirty="0" smtClean="0"/>
              <a:t>Ensure IEEE technologies work for independents</a:t>
            </a:r>
            <a:endParaRPr lang="en-US" dirty="0" smtClean="0"/>
          </a:p>
          <a:p>
            <a:endParaRPr lang="en-US" dirty="0" smtClean="0"/>
          </a:p>
        </p:txBody>
      </p:sp>
      <p:sp>
        <p:nvSpPr>
          <p:cNvPr id="5" name="Rectangular Callout 4"/>
          <p:cNvSpPr/>
          <p:nvPr/>
        </p:nvSpPr>
        <p:spPr bwMode="auto">
          <a:xfrm>
            <a:off x="6934200" y="1524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New</a:t>
            </a:r>
            <a:r>
              <a:rPr kumimoji="0" lang="en-US" sz="1800" b="0" i="0" u="none" strike="noStrike" cap="none" normalizeH="0" dirty="0" smtClean="0">
                <a:ln>
                  <a:noFill/>
                </a:ln>
                <a:solidFill>
                  <a:srgbClr val="000000"/>
                </a:solidFill>
                <a:effectLst/>
                <a:latin typeface="Georgia" pitchFamily="-92" charset="0"/>
                <a:ea typeface="Georgia" pitchFamily="-92" charset="0"/>
                <a:cs typeface="Georgia" pitchFamily="-92" charset="0"/>
                <a:sym typeface="Georgia" pitchFamily="-92" charset="0"/>
              </a:rPr>
              <a:t> slide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extLst>
      <p:ext uri="{BB962C8B-B14F-4D97-AF65-F5344CB8AC3E}">
        <p14:creationId xmlns:p14="http://schemas.microsoft.com/office/powerpoint/2010/main" val="2876305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altLang="en-US" dirty="0"/>
              <a:t>Actions toward B3 </a:t>
            </a:r>
            <a:r>
              <a:rPr lang="en-US" altLang="en-US" dirty="0" smtClean="0"/>
              <a:t>(Incumbents)</a:t>
            </a:r>
            <a:endParaRPr lang="en-US" altLang="en-US" dirty="0"/>
          </a:p>
          <a:p>
            <a:pPr lvl="1"/>
            <a:r>
              <a:rPr lang="en-US" altLang="en-US" dirty="0"/>
              <a:t>“Exploring further involvement of IEEE in this work should be initiated by liaison to 3GPP”</a:t>
            </a:r>
          </a:p>
          <a:p>
            <a:pPr lvl="2"/>
            <a:r>
              <a:rPr lang="en-US" altLang="en-US" dirty="0"/>
              <a:t>Per IEEE 802-EC-16-0065-10-5GSG</a:t>
            </a:r>
          </a:p>
          <a:p>
            <a:pPr lvl="2"/>
            <a:endParaRPr lang="en-US" altLang="en-US" dirty="0"/>
          </a:p>
          <a:p>
            <a:r>
              <a:rPr lang="en-US" altLang="en-US" dirty="0"/>
              <a:t>Actions towards A</a:t>
            </a:r>
          </a:p>
          <a:p>
            <a:pPr lvl="1"/>
            <a:r>
              <a:rPr lang="en-US" altLang="en-US" dirty="0" smtClean="0"/>
              <a:t>?</a:t>
            </a:r>
          </a:p>
          <a:p>
            <a:pPr lvl="1"/>
            <a:endParaRPr lang="en-US" altLang="en-US" dirty="0"/>
          </a:p>
          <a:p>
            <a:r>
              <a:rPr lang="en-US" altLang="en-US" dirty="0" smtClean="0"/>
              <a:t>Identify those who will perform the Actions</a:t>
            </a:r>
            <a:endParaRPr lang="en-US" altLang="en-US" dirty="0"/>
          </a:p>
          <a:p>
            <a:endParaRPr lang="en-US" dirty="0"/>
          </a:p>
        </p:txBody>
      </p:sp>
      <p:sp>
        <p:nvSpPr>
          <p:cNvPr id="8" name="Rectangular Callout 7"/>
          <p:cNvSpPr/>
          <p:nvPr/>
        </p:nvSpPr>
        <p:spPr bwMode="auto">
          <a:xfrm>
            <a:off x="6896582" y="3657600"/>
            <a:ext cx="1981200" cy="369332"/>
          </a:xfrm>
          <a:prstGeom prst="wedgeRectCallout">
            <a:avLst>
              <a:gd name="adj1" fmla="val -126039"/>
              <a:gd name="adj2" fmla="val 128921"/>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from here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Conclusions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a:t>
            </a:r>
            <a:r>
              <a:rPr lang="en-US" altLang="en-US" dirty="0" err="1" smtClean="0"/>
              <a:t>tbd</a:t>
            </a:r>
            <a:r>
              <a:rPr lang="en-US" altLang="en-US" dirty="0" smtClean="0"/>
              <a: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672013"/>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a:t>Motion: Approve the creation of the IEEE 802 5G/IMT-2020 standing committee (per 5.6 2 of the LMSC P&amp;P) with the following scope and organization:</a:t>
            </a:r>
          </a:p>
          <a:p>
            <a:pPr>
              <a:tabLst>
                <a:tab pos="101600" algn="l"/>
                <a:tab pos="368300" algn="l"/>
                <a:tab pos="406400" algn="l"/>
                <a:tab pos="647700" algn="l"/>
                <a:tab pos="698500" algn="l"/>
                <a:tab pos="914400" algn="l"/>
              </a:tabLst>
            </a:pP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provide</a:t>
            </a:r>
            <a:r>
              <a:rPr lang="en-US" sz="1200">
                <a:latin typeface="Times New Roman" pitchFamily="-92" charset="0"/>
                <a:ea typeface="Times New Roman" pitchFamily="-92" charset="0"/>
                <a:cs typeface="Times New Roman" pitchFamily="-92" charset="0"/>
                <a:sym typeface="Times New Roman" pitchFamily="-92" charset="0"/>
              </a:rPr>
              <a:t> </a:t>
            </a:r>
            <a:r>
              <a:rPr lang="en-US" sz="1200"/>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t>report</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following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items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EC:</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creating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5G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specification</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providing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for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IMT-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2020,</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considering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possible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models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single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technology,</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set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one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more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within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from</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external bodies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3GPP)</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During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t>lifetime,</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act</a:t>
            </a:r>
            <a:r>
              <a:rPr lang="en-US" sz="1200">
                <a:latin typeface="Times New Roman" pitchFamily="-92" charset="0"/>
                <a:ea typeface="Times New Roman" pitchFamily="-92" charset="0"/>
                <a:cs typeface="Times New Roman" pitchFamily="-92" charset="0"/>
                <a:sym typeface="Times New Roman" pitchFamily="-92" charset="0"/>
              </a:rPr>
              <a:t> </a:t>
            </a:r>
            <a:r>
              <a:rPr lang="en-US" sz="1200"/>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communication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point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t>with</a:t>
            </a:r>
            <a:r>
              <a:rPr lang="en-US" sz="1200">
                <a:latin typeface="Times New Roman" pitchFamily="-92" charset="0"/>
                <a:ea typeface="Times New Roman" pitchFamily="-92" charset="0"/>
                <a:cs typeface="Times New Roman" pitchFamily="-92" charset="0"/>
                <a:sym typeface="Times New Roman" pitchFamily="-92" charset="0"/>
              </a:rPr>
              <a:t> </a:t>
            </a:r>
            <a:r>
              <a:rPr lang="en-US" sz="1200"/>
              <a:t>other</a:t>
            </a:r>
            <a:r>
              <a:rPr lang="en-US" sz="1200">
                <a:latin typeface="Times New Roman" pitchFamily="-92" charset="0"/>
                <a:ea typeface="Times New Roman" pitchFamily="-92" charset="0"/>
                <a:cs typeface="Times New Roman" pitchFamily="-92" charset="0"/>
                <a:sym typeface="Times New Roman" pitchFamily="-92" charset="0"/>
              </a:rPr>
              <a:t> </a:t>
            </a:r>
            <a:r>
              <a:rPr lang="en-US" sz="1200"/>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t>organizations</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this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topic.</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Start of ballot: Monday January 25, 2016</a:t>
            </a:r>
          </a:p>
          <a:p>
            <a:pPr>
              <a:tabLst>
                <a:tab pos="101600" algn="l"/>
                <a:tab pos="368300" algn="l"/>
                <a:tab pos="406400" algn="l"/>
                <a:tab pos="647700" algn="l"/>
                <a:tab pos="698500" algn="l"/>
                <a:tab pos="914400" algn="l"/>
              </a:tabLst>
            </a:pPr>
            <a:r>
              <a:rPr lang="en-US" sz="1200"/>
              <a:t>Close of ballot: February 4, 2016 11:59PM AOE</a:t>
            </a:r>
            <a:endParaRPr lang="en-US" sz="120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8" name="Rectangle 2"/>
          <p:cNvSpPr>
            <a:spLocks/>
          </p:cNvSpPr>
          <p:nvPr/>
        </p:nvSpPr>
        <p:spPr bwMode="auto">
          <a:xfrm>
            <a:off x="647700" y="2705100"/>
            <a:ext cx="447675"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44450" indent="-44450">
              <a:lnSpc>
                <a:spcPts val="35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buSzPct val="100000"/>
              <a:buFontTx/>
              <a:buChar char="•"/>
            </a:pPr>
            <a:r>
              <a:rPr lang="en-US" sz="2700">
                <a:solidFill>
                  <a:srgbClr val="A04DA3"/>
                </a:solidFill>
              </a:rPr>
              <a:t> </a:t>
            </a:r>
          </a:p>
        </p:txBody>
      </p:sp>
      <p:sp>
        <p:nvSpPr>
          <p:cNvPr id="24579" name="Rectangle 3"/>
          <p:cNvSpPr>
            <a:spLocks/>
          </p:cNvSpPr>
          <p:nvPr/>
        </p:nvSpPr>
        <p:spPr bwMode="auto">
          <a:xfrm>
            <a:off x="960438" y="2743200"/>
            <a:ext cx="3602037"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March</a:t>
            </a:r>
            <a:r>
              <a:rPr lang="en-US" sz="2700">
                <a:latin typeface="Times New Roman" pitchFamily="-92" charset="0"/>
                <a:ea typeface="Times New Roman" pitchFamily="-92" charset="0"/>
                <a:cs typeface="Times New Roman" pitchFamily="-92" charset="0"/>
                <a:sym typeface="Times New Roman" pitchFamily="-92" charset="0"/>
              </a:rPr>
              <a:t> </a:t>
            </a:r>
            <a:r>
              <a:rPr lang="en-US" sz="2700"/>
              <a:t>30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27</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t>11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1-4pm</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HAST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CEST</a:t>
            </a:r>
          </a:p>
        </p:txBody>
      </p:sp>
      <p:sp>
        <p:nvSpPr>
          <p:cNvPr id="24580" name="Rectangle 4"/>
          <p:cNvSpPr>
            <a:spLocks/>
          </p:cNvSpPr>
          <p:nvPr/>
        </p:nvSpPr>
        <p:spPr bwMode="auto">
          <a:xfrm>
            <a:off x="4838700" y="2514600"/>
            <a:ext cx="228600"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p:txBody>
      </p:sp>
      <p:sp>
        <p:nvSpPr>
          <p:cNvPr id="24581" name="Rectangle 5"/>
          <p:cNvSpPr>
            <a:spLocks/>
          </p:cNvSpPr>
          <p:nvPr/>
        </p:nvSpPr>
        <p:spPr bwMode="auto">
          <a:xfrm>
            <a:off x="5092700" y="2514600"/>
            <a:ext cx="3000375"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8</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15</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24</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29</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&amp;</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29</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p:cNvSpPr>
          <p:nvPr/>
        </p:nvSpPr>
        <p:spPr bwMode="auto">
          <a:xfrm>
            <a:off x="5181600" y="4191000"/>
            <a:ext cx="2193925" cy="21544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a:t>
            </a:r>
            <a:r>
              <a:rPr lang="en-US" sz="800" dirty="0">
                <a:solidFill>
                  <a:schemeClr val="accent2"/>
                </a:solidFill>
                <a:latin typeface="Arial" pitchFamily="-92" charset="0"/>
                <a:ea typeface="Arial" pitchFamily="-92" charset="0"/>
                <a:cs typeface="Arial" pitchFamily="-92" charset="0"/>
                <a:sym typeface="Arial" pitchFamily="-92" charset="0"/>
              </a:rPr>
              <a:t>-EC-16</a:t>
            </a:r>
            <a:r>
              <a:rPr lang="en-US" sz="800" dirty="0" smtClean="0">
                <a:solidFill>
                  <a:schemeClr val="accent2"/>
                </a:solidFill>
                <a:latin typeface="Arial" pitchFamily="-92" charset="0"/>
                <a:ea typeface="Arial" pitchFamily="-92" charset="0"/>
                <a:cs typeface="Arial" pitchFamily="-92" charset="0"/>
                <a:sym typeface="Arial" pitchFamily="-92" charset="0"/>
              </a:rPr>
              <a:t>-0094-04-</a:t>
            </a:r>
            <a:r>
              <a:rPr lang="en-US" sz="800" dirty="0">
                <a:solidFill>
                  <a:schemeClr val="accent2"/>
                </a:solidFill>
                <a:latin typeface="Arial" pitchFamily="-92" charset="0"/>
                <a:ea typeface="Arial" pitchFamily="-92" charset="0"/>
                <a:cs typeface="Arial" pitchFamily="-92" charset="0"/>
                <a:sym typeface="Arial" pitchFamily="-92" charset="0"/>
              </a:rPr>
              <a:t>5GSG</a:t>
            </a:r>
          </a:p>
        </p:txBody>
      </p:sp>
      <p:sp>
        <p:nvSpPr>
          <p:cNvPr id="6146" name="Rectangle 2"/>
          <p:cNvSpPr>
            <a:spLocks noGrp="1" noChangeArrowheads="1"/>
          </p:cNvSpPr>
          <p:nvPr>
            <p:ph type="ctrTitle"/>
          </p:nvPr>
        </p:nvSpPr>
        <p:spPr>
          <a:xfrm>
            <a:off x="457200" y="2246313"/>
            <a:ext cx="8458200" cy="1470025"/>
          </a:xfrm>
        </p:spPr>
        <p:txBody>
          <a:bodyPr/>
          <a:lstStyle/>
          <a:p>
            <a:pPr>
              <a:lnSpc>
                <a:spcPts val="5300"/>
              </a:lnSpc>
            </a:pPr>
            <a:r>
              <a:rPr lang="en-US" sz="4400">
                <a:solidFill>
                  <a:srgbClr val="FFFFFF"/>
                </a:solidFill>
              </a:rPr>
              <a:t>Proposed Draft</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Report:</a:t>
            </a:r>
            <a:br>
              <a:rPr lang="en-US" sz="4400">
                <a:solidFill>
                  <a:srgbClr val="FFFFFF"/>
                </a:solidFill>
              </a:rPr>
            </a:br>
            <a:r>
              <a:rPr lang="en-US" sz="4400">
                <a:solidFill>
                  <a:srgbClr val="FFFFFF"/>
                </a:solidFill>
              </a:rPr>
              <a:t>IEEE</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802</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EC</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5G/IMT-2020</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SC</a:t>
            </a:r>
          </a:p>
        </p:txBody>
      </p:sp>
      <p:sp>
        <p:nvSpPr>
          <p:cNvPr id="6147" name="Rectangle 3"/>
          <p:cNvSpPr>
            <a:spLocks noGrp="1" noChangeArrowheads="1"/>
          </p:cNvSpPr>
          <p:nvPr>
            <p:ph type="subTitle" sz="quarter" idx="1"/>
          </p:nvPr>
        </p:nvSpPr>
        <p:spPr>
          <a:xfrm>
            <a:off x="395288" y="3933825"/>
            <a:ext cx="4953000" cy="1752600"/>
          </a:xfrm>
        </p:spPr>
        <p:txBody>
          <a:bodyPr/>
          <a:lstStyle/>
          <a:p>
            <a:pPr indent="61913" algn="l" defTabSz="895350">
              <a:lnSpc>
                <a:spcPct val="70000"/>
              </a:lnSpc>
              <a:spcBef>
                <a:spcPts val="200"/>
              </a:spcBef>
              <a:buClrTx/>
              <a:buSzTx/>
              <a:buFontTx/>
              <a:buNone/>
            </a:pPr>
            <a:r>
              <a:rPr lang="en-US" sz="2300" dirty="0">
                <a:solidFill>
                  <a:srgbClr val="424456"/>
                </a:solidFill>
              </a:rPr>
              <a:t>Roger Marks</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a:solidFill>
                  <a:srgbClr val="424456"/>
                </a:solidFill>
              </a:rPr>
              <a:t>-</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err="1">
                <a:solidFill>
                  <a:srgbClr val="424456"/>
                </a:solidFill>
              </a:rPr>
              <a:t>EthAirNet</a:t>
            </a:r>
            <a:r>
              <a:rPr lang="en-US" sz="2300" dirty="0">
                <a:solidFill>
                  <a:srgbClr val="424456"/>
                </a:solidFill>
              </a:rPr>
              <a:t> Associates</a:t>
            </a:r>
          </a:p>
          <a:p>
            <a:pPr marL="0" lvl="1" indent="447675" algn="l" defTabSz="895350">
              <a:lnSpc>
                <a:spcPct val="70000"/>
              </a:lnSpc>
              <a:spcBef>
                <a:spcPts val="200"/>
              </a:spcBef>
              <a:buClrTx/>
              <a:buSzTx/>
              <a:buFontTx/>
              <a:buNone/>
            </a:pPr>
            <a:endParaRPr lang="en-US" sz="1900" dirty="0">
              <a:solidFill>
                <a:schemeClr val="accent2"/>
              </a:solidFill>
            </a:endParaRPr>
          </a:p>
          <a:p>
            <a:pPr indent="61913" algn="l" defTabSz="895350">
              <a:lnSpc>
                <a:spcPct val="70000"/>
              </a:lnSpc>
              <a:spcBef>
                <a:spcPts val="200"/>
              </a:spcBef>
              <a:buClrTx/>
              <a:buSzTx/>
              <a:buFontTx/>
              <a:buNone/>
            </a:pPr>
            <a:r>
              <a:rPr lang="en-US" sz="1700" u="sng" dirty="0">
                <a:solidFill>
                  <a:srgbClr val="0000FF"/>
                </a:solidFill>
                <a:hlinkClick r:id="rId3"/>
              </a:rPr>
              <a:t>roger@ethair.net</a:t>
            </a:r>
            <a:r>
              <a:rPr lang="en-US" sz="1700" dirty="0">
                <a:solidFill>
                  <a:srgbClr val="424456"/>
                </a:solidFill>
              </a:rPr>
              <a:t/>
            </a:r>
            <a:br>
              <a:rPr lang="en-US" sz="1700" dirty="0">
                <a:solidFill>
                  <a:srgbClr val="424456"/>
                </a:solidFill>
              </a:rPr>
            </a:br>
            <a:r>
              <a:rPr lang="en-US" sz="1500" dirty="0">
                <a:solidFill>
                  <a:srgbClr val="424456"/>
                </a:solidFill>
              </a:rPr>
              <a:t>+1 </a:t>
            </a:r>
            <a:r>
              <a:rPr lang="en-US" sz="1700" dirty="0">
                <a:solidFill>
                  <a:srgbClr val="424456"/>
                </a:solidFill>
              </a:rPr>
              <a:t>802</a:t>
            </a:r>
            <a:r>
              <a:rPr lang="en-US" sz="1700" dirty="0">
                <a:latin typeface="Times New Roman" pitchFamily="-92" charset="0"/>
                <a:ea typeface="Times New Roman" pitchFamily="-92" charset="0"/>
                <a:cs typeface="Times New Roman" pitchFamily="-92" charset="0"/>
                <a:sym typeface="Times New Roman" pitchFamily="-92" charset="0"/>
              </a:rPr>
              <a:t> </a:t>
            </a:r>
            <a:r>
              <a:rPr lang="en-US" sz="1700" dirty="0">
                <a:solidFill>
                  <a:srgbClr val="424456"/>
                </a:solidFill>
              </a:rPr>
              <a:t>227</a:t>
            </a:r>
            <a:r>
              <a:rPr lang="en-US" sz="1700" dirty="0">
                <a:latin typeface="Times New Roman" pitchFamily="-92" charset="0"/>
                <a:ea typeface="Times New Roman" pitchFamily="-92" charset="0"/>
                <a:cs typeface="Times New Roman" pitchFamily="-92" charset="0"/>
                <a:sym typeface="Times New Roman" pitchFamily="-92" charset="0"/>
              </a:rPr>
              <a:t> </a:t>
            </a:r>
            <a:r>
              <a:rPr lang="en-US" sz="1700" dirty="0">
                <a:solidFill>
                  <a:srgbClr val="424456"/>
                </a:solidFill>
              </a:rPr>
              <a:t>2253</a:t>
            </a:r>
            <a:endParaRPr lang="en-US" sz="1500" dirty="0">
              <a:solidFill>
                <a:srgbClr val="424456"/>
              </a:solidFill>
            </a:endParaRPr>
          </a:p>
          <a:p>
            <a:pPr indent="61913" algn="l" defTabSz="895350">
              <a:lnSpc>
                <a:spcPct val="70000"/>
              </a:lnSpc>
              <a:spcBef>
                <a:spcPts val="200"/>
              </a:spcBef>
              <a:buClrTx/>
              <a:buSzTx/>
              <a:buFontTx/>
              <a:buNone/>
            </a:pPr>
            <a:endParaRPr lang="en-US" sz="1500" dirty="0">
              <a:solidFill>
                <a:srgbClr val="424456"/>
              </a:solidFill>
            </a:endParaRPr>
          </a:p>
          <a:p>
            <a:pPr indent="61913" algn="l" defTabSz="895350">
              <a:lnSpc>
                <a:spcPct val="70000"/>
              </a:lnSpc>
              <a:spcBef>
                <a:spcPts val="200"/>
              </a:spcBef>
              <a:buClrTx/>
              <a:buSzTx/>
              <a:buFontTx/>
              <a:buNone/>
            </a:pPr>
            <a:r>
              <a:rPr lang="en-US" sz="2300" dirty="0" smtClean="0">
                <a:solidFill>
                  <a:srgbClr val="424456"/>
                </a:solidFill>
              </a:rPr>
              <a:t>29 </a:t>
            </a:r>
            <a:r>
              <a:rPr lang="en-US" sz="2300" dirty="0">
                <a:solidFill>
                  <a:srgbClr val="424456"/>
                </a:solidFill>
              </a:rPr>
              <a:t>June</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a:solidFill>
                  <a:srgbClr val="424456"/>
                </a:solidFill>
              </a:rPr>
              <a:t>2016</a:t>
            </a:r>
          </a:p>
        </p:txBody>
      </p:sp>
      <p:pic>
        <p:nvPicPr>
          <p:cNvPr id="6148" name="Picture 4" descr="https://encrypted-tbn3.gstatic.com/images?q=tbn:ANd9GcS2OeDDz4S3NME0m7I9GDAhNV1zLpK7XjFi-44fBUJ55qOqrhtz"/>
          <p:cNvPicPr>
            <a:picLocks noChangeAspect="1"/>
          </p:cNvPicPr>
          <p:nvPr/>
        </p:nvPicPr>
        <p:blipFill>
          <a:blip r:embed="rId4"/>
          <a:srcRect/>
          <a:stretch>
            <a:fillRect/>
          </a:stretch>
        </p:blipFill>
        <p:spPr bwMode="auto">
          <a:xfrm>
            <a:off x="611188" y="417513"/>
            <a:ext cx="1439862" cy="1498600"/>
          </a:xfrm>
          <a:prstGeom prst="rect">
            <a:avLst/>
          </a:prstGeom>
          <a:noFill/>
          <a:ln w="12700" cap="flat" cmpd="sng">
            <a:noFill/>
            <a:prstDash val="solid"/>
            <a:miter lim="400000"/>
            <a:headEnd type="none" w="med" len="med"/>
            <a:tailEnd type="none" w="med" len="med"/>
          </a:ln>
          <a:effectLst/>
        </p:spPr>
      </p:pic>
      <p:sp>
        <p:nvSpPr>
          <p:cNvPr id="6149" name="Rectangle 5"/>
          <p:cNvSpPr>
            <a:spLocks/>
          </p:cNvSpPr>
          <p:nvPr/>
        </p:nvSpPr>
        <p:spPr bwMode="auto">
          <a:xfrm>
            <a:off x="8836025" y="15875"/>
            <a:ext cx="231775" cy="350838"/>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C4DEDAA-C31C-7848-8F5E-6A35F9991F6F}"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6150" name="Rectangle 6"/>
          <p:cNvSpPr>
            <a:spLocks/>
          </p:cNvSpPr>
          <p:nvPr/>
        </p:nvSpPr>
        <p:spPr bwMode="auto">
          <a:xfrm>
            <a:off x="7539038" y="4191000"/>
            <a:ext cx="960437" cy="21544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2016-06-28</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3: Process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30</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 name="Content Placeholder 2"/>
          <p:cNvSpPr>
            <a:spLocks noGrp="1"/>
          </p:cNvSpPr>
          <p:nvPr/>
        </p:nvSpPr>
        <p:spPr bwMode="auto">
          <a:xfrm>
            <a:off x="304800" y="19050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Discuss options</a:t>
            </a:r>
          </a:p>
          <a:p>
            <a:pPr lvl="1"/>
            <a:r>
              <a:rPr lang="en-US" altLang="en-US" dirty="0" smtClean="0"/>
              <a:t>Applicable to the four actions to be analyzed</a:t>
            </a:r>
          </a:p>
          <a:p>
            <a:r>
              <a:rPr lang="en-US" altLang="en-US" dirty="0" smtClean="0"/>
              <a:t>Include and describe at least one Candidate Approach to each proposed action</a:t>
            </a:r>
          </a:p>
          <a:p>
            <a:r>
              <a:rPr lang="en-US" altLang="en-US" dirty="0" smtClean="0"/>
              <a:t>Expand cost/benefit for each</a:t>
            </a:r>
          </a:p>
          <a:p>
            <a:r>
              <a:rPr lang="en-US" altLang="en-US" dirty="0" smtClean="0"/>
              <a:t>Standing Committee conclusions</a:t>
            </a:r>
          </a:p>
          <a:p>
            <a:pPr lvl="1"/>
            <a:r>
              <a:rPr lang="en-US" altLang="en-US" dirty="0" smtClean="0"/>
              <a:t>Straw-poll views on the possible actions</a:t>
            </a:r>
          </a:p>
          <a:p>
            <a:pPr lvl="1"/>
            <a:r>
              <a:rPr lang="en-US" altLang="en-US" dirty="0" smtClean="0"/>
              <a:t>Recommend way forward for preference</a:t>
            </a:r>
          </a:p>
          <a:p>
            <a:pPr lvl="1"/>
            <a:r>
              <a:rPr lang="en-US" altLang="en-US" dirty="0" smtClean="0"/>
              <a:t>Consensus sought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228600" y="990600"/>
            <a:ext cx="8458200" cy="600164"/>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4: Cost/Benefit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81000" y="21336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Provide requested cost-benefit analysis</a:t>
            </a:r>
          </a:p>
          <a:p>
            <a:pPr lvl="1"/>
            <a:r>
              <a:rPr lang="en-US" altLang="en-US" dirty="0" smtClean="0"/>
              <a:t>But without monetary cost, only relative costs</a:t>
            </a:r>
          </a:p>
          <a:p>
            <a:pPr lvl="1"/>
            <a:r>
              <a:rPr lang="en-US" altLang="en-US" dirty="0" smtClean="0"/>
              <a:t>quantitative pros vs cons</a:t>
            </a:r>
          </a:p>
          <a:p>
            <a:pPr lvl="1"/>
            <a:r>
              <a:rPr lang="en-US" altLang="en-US" dirty="0" smtClean="0"/>
              <a:t>Strengths, Weaknesses, Opportunities and Threats</a:t>
            </a:r>
          </a:p>
          <a:p>
            <a:r>
              <a:rPr lang="en-US" altLang="en-US" dirty="0" smtClean="0"/>
              <a:t>Brainstorm all costs and benefits</a:t>
            </a:r>
          </a:p>
          <a:p>
            <a:pPr lvl="1"/>
            <a:r>
              <a:rPr lang="en-US" altLang="en-US" dirty="0" smtClean="0"/>
              <a:t>e.g., resource cost, standards development cost, installation cost, operational cost, energy cost, etc.</a:t>
            </a:r>
          </a:p>
          <a:p>
            <a:pPr lvl="1"/>
            <a:r>
              <a:rPr lang="en-US" altLang="en-US" dirty="0" smtClean="0"/>
              <a:t>Are there unexpected costs? </a:t>
            </a:r>
          </a:p>
          <a:p>
            <a:pPr lvl="1"/>
            <a:r>
              <a:rPr lang="en-US" altLang="en-US" dirty="0" smtClean="0"/>
              <a:t>Are there unanticipated benefits?</a:t>
            </a:r>
          </a:p>
          <a:p>
            <a:r>
              <a:rPr lang="en-US" altLang="en-US" dirty="0" smtClean="0"/>
              <a:t>Estimate value relative to a </a:t>
            </a:r>
            <a:r>
              <a:rPr lang="en-US" altLang="en-US" dirty="0" err="1" smtClean="0"/>
              <a:t>baselin</a:t>
            </a:r>
            <a:endParaRPr lang="en-US" altLang="en-US" dirty="0" smtClean="0"/>
          </a:p>
          <a:p>
            <a:endParaRPr lang="en-US" altLang="en-US" dirty="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1200329"/>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5: IEEE 802 Standards or Projects of Possible Relevance</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Content Placeholder 1"/>
          <p:cNvSpPr>
            <a:spLocks noGrp="1"/>
          </p:cNvSpPr>
          <p:nvPr>
            <p:ph sz="half" idx="4294967295"/>
          </p:nvPr>
        </p:nvSpPr>
        <p:spPr>
          <a:xfrm>
            <a:off x="457200" y="2286000"/>
            <a:ext cx="7620000" cy="4203912"/>
          </a:xfrm>
          <a:prstGeom prst="rect">
            <a:avLst/>
          </a:prstGeom>
        </p:spPr>
        <p:txBody>
          <a:bodyPr numCol="2"/>
          <a:lstStyle/>
          <a:p>
            <a:r>
              <a:rPr lang="en-US" altLang="en-US" sz="1800" dirty="0"/>
              <a:t>802.1</a:t>
            </a:r>
          </a:p>
          <a:p>
            <a:pPr lvl="1"/>
            <a:r>
              <a:rPr lang="en-US" altLang="en-US" sz="1400" dirty="0"/>
              <a:t>P802.1CF – </a:t>
            </a:r>
            <a:r>
              <a:rPr lang="en-US" altLang="en-US" sz="1400" dirty="0" err="1"/>
              <a:t>OmniRAN</a:t>
            </a:r>
            <a:r>
              <a:rPr lang="en-US" altLang="en-US" sz="1400" dirty="0"/>
              <a:t> architecture</a:t>
            </a:r>
          </a:p>
          <a:p>
            <a:pPr lvl="1"/>
            <a:r>
              <a:rPr lang="en-US" altLang="en-US" sz="1400" dirty="0"/>
              <a:t>P802.1CM – TSN for </a:t>
            </a:r>
            <a:r>
              <a:rPr lang="en-US" altLang="en-US" sz="1400" dirty="0" err="1"/>
              <a:t>Fronthaul</a:t>
            </a:r>
            <a:endParaRPr lang="en-US" altLang="en-US" sz="1400" dirty="0"/>
          </a:p>
          <a:p>
            <a:r>
              <a:rPr lang="en-US" altLang="en-US" sz="1800" dirty="0"/>
              <a:t>802.3</a:t>
            </a:r>
          </a:p>
          <a:p>
            <a:r>
              <a:rPr lang="en-US" altLang="en-US" sz="1800" dirty="0"/>
              <a:t>802.11</a:t>
            </a:r>
          </a:p>
          <a:p>
            <a:pPr lvl="1"/>
            <a:r>
              <a:rPr lang="en-US" altLang="en-US" sz="1400" dirty="0"/>
              <a:t>P802.11ax – high aggregate throughput.  High density of </a:t>
            </a:r>
            <a:r>
              <a:rPr lang="en-US" altLang="en-US" sz="1400" dirty="0" smtClean="0"/>
              <a:t>users.</a:t>
            </a:r>
          </a:p>
          <a:p>
            <a:pPr lvl="1"/>
            <a:r>
              <a:rPr lang="en-US" altLang="en-US" sz="1400" dirty="0"/>
              <a:t>IEEE Std 802.11ad – high individual throughput,  short </a:t>
            </a:r>
            <a:r>
              <a:rPr lang="en-US" altLang="en-US" sz="1400" dirty="0" smtClean="0"/>
              <a:t>range</a:t>
            </a:r>
          </a:p>
          <a:p>
            <a:pPr lvl="1"/>
            <a:r>
              <a:rPr lang="en-US" altLang="en-US" sz="1400" dirty="0"/>
              <a:t>P802.11ay – next generation of </a:t>
            </a:r>
            <a:r>
              <a:rPr lang="en-US" altLang="en-US" sz="1400" dirty="0" smtClean="0"/>
              <a:t>802.11ad</a:t>
            </a:r>
          </a:p>
          <a:p>
            <a:pPr lvl="1"/>
            <a:r>
              <a:rPr lang="en-US" altLang="en-US" sz="1400" dirty="0"/>
              <a:t>P802.11ah - &lt;1 GHz for </a:t>
            </a:r>
            <a:r>
              <a:rPr lang="en-US" altLang="en-US" sz="1400" dirty="0" err="1"/>
              <a:t>IoT</a:t>
            </a:r>
            <a:r>
              <a:rPr lang="en-US" altLang="en-US" sz="1400" dirty="0"/>
              <a:t> </a:t>
            </a:r>
            <a:r>
              <a:rPr lang="en-US" altLang="en-US" sz="1400" dirty="0" smtClean="0"/>
              <a:t>requirements</a:t>
            </a:r>
          </a:p>
          <a:p>
            <a:endParaRPr lang="en-US" altLang="en-US" sz="1800" dirty="0" smtClean="0"/>
          </a:p>
          <a:p>
            <a:endParaRPr lang="en-US" altLang="en-US" sz="1800" dirty="0" smtClean="0"/>
          </a:p>
          <a:p>
            <a:r>
              <a:rPr lang="en-US" altLang="en-US" sz="1800" dirty="0" smtClean="0"/>
              <a:t>802.15</a:t>
            </a:r>
            <a:endParaRPr lang="en-US" altLang="en-US" sz="1800" dirty="0"/>
          </a:p>
          <a:p>
            <a:pPr lvl="1"/>
            <a:r>
              <a:rPr lang="en-US" altLang="en-US" sz="1400" dirty="0"/>
              <a:t>P802.15.3d</a:t>
            </a:r>
          </a:p>
          <a:p>
            <a:pPr lvl="1"/>
            <a:r>
              <a:rPr lang="en-US" altLang="en-US" sz="1400" dirty="0"/>
              <a:t>100Gb/s THz project</a:t>
            </a:r>
          </a:p>
          <a:p>
            <a:pPr lvl="1"/>
            <a:r>
              <a:rPr lang="en-US" altLang="en-US" sz="1400" dirty="0"/>
              <a:t>P802.15.7 </a:t>
            </a:r>
            <a:r>
              <a:rPr lang="en-US" altLang="en-US" sz="1400" dirty="0" err="1"/>
              <a:t>REVa</a:t>
            </a:r>
            <a:r>
              <a:rPr lang="en-US" altLang="en-US" sz="1400" dirty="0"/>
              <a:t>, Optical Wireless </a:t>
            </a:r>
            <a:r>
              <a:rPr lang="en-US" altLang="en-US" sz="1400" dirty="0" smtClean="0"/>
              <a:t>Communications </a:t>
            </a:r>
            <a:endParaRPr lang="en-US" altLang="en-US" sz="1400" dirty="0"/>
          </a:p>
          <a:p>
            <a:pPr lvl="1"/>
            <a:r>
              <a:rPr lang="en-US" altLang="en-US" sz="1400" dirty="0"/>
              <a:t>P802.15.4 </a:t>
            </a:r>
            <a:r>
              <a:rPr lang="en-US" altLang="en-US" sz="1400" dirty="0" smtClean="0"/>
              <a:t>family </a:t>
            </a:r>
            <a:r>
              <a:rPr lang="en-US" altLang="en-US" sz="1400" dirty="0"/>
              <a:t> </a:t>
            </a:r>
          </a:p>
          <a:p>
            <a:r>
              <a:rPr lang="en-US" altLang="en-US" sz="1800" dirty="0"/>
              <a:t>802.16</a:t>
            </a:r>
            <a:endParaRPr lang="en-US" altLang="en-US" sz="1800" dirty="0" smtClean="0"/>
          </a:p>
          <a:p>
            <a:pPr lvl="1"/>
            <a:r>
              <a:rPr lang="en-US" altLang="en-US" sz="1400" dirty="0" smtClean="0"/>
              <a:t>802.16</a:t>
            </a:r>
          </a:p>
          <a:p>
            <a:pPr lvl="1"/>
            <a:r>
              <a:rPr lang="en-US" altLang="en-US" sz="1400" dirty="0" smtClean="0"/>
              <a:t>802.16.1</a:t>
            </a:r>
            <a:endParaRPr lang="en-US" altLang="en-US" sz="1400" dirty="0"/>
          </a:p>
          <a:p>
            <a:r>
              <a:rPr lang="en-US" altLang="en-US" sz="1800" dirty="0"/>
              <a:t>802.21</a:t>
            </a:r>
          </a:p>
          <a:p>
            <a:pPr lvl="1"/>
            <a:r>
              <a:rPr lang="en-US" altLang="en-US" sz="1400" dirty="0"/>
              <a:t>P802.21.1</a:t>
            </a:r>
          </a:p>
          <a:p>
            <a:pPr>
              <a:buNone/>
            </a:pPr>
            <a:endParaRPr lang="en-US" sz="18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0" name="Rectangle 2"/>
          <p:cNvSpPr>
            <a:spLocks/>
          </p:cNvSpPr>
          <p:nvPr/>
        </p:nvSpPr>
        <p:spPr bwMode="auto">
          <a:xfrm>
            <a:off x="647700" y="2133600"/>
            <a:ext cx="5785558" cy="448840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112713" indent="-112713">
              <a:lnSpc>
                <a:spcPts val="2200"/>
              </a:lnSpc>
              <a:buSzPct val="100000"/>
              <a:buFontTx/>
              <a:buChar char="•"/>
              <a:tabLst>
                <a:tab pos="304800" algn="l"/>
                <a:tab pos="596900" algn="l"/>
              </a:tabLst>
            </a:pPr>
            <a:r>
              <a:rPr lang="en-US" dirty="0"/>
              <a:t>Introduction</a:t>
            </a:r>
          </a:p>
          <a:p>
            <a:pPr marL="112713" indent="-112713">
              <a:lnSpc>
                <a:spcPts val="2200"/>
              </a:lnSpc>
              <a:buSzPct val="100000"/>
              <a:buFontTx/>
              <a:buChar char="•"/>
              <a:tabLst>
                <a:tab pos="304800" algn="l"/>
                <a:tab pos="596900" algn="l"/>
              </a:tabLst>
            </a:pPr>
            <a:r>
              <a:rPr lang="en-US" dirty="0"/>
              <a:t>Authorized Scope</a:t>
            </a:r>
          </a:p>
          <a:p>
            <a:pPr marL="112713" indent="-112713">
              <a:lnSpc>
                <a:spcPts val="2200"/>
              </a:lnSpc>
              <a:buSzPct val="100000"/>
              <a:buFontTx/>
              <a:buChar char="•"/>
              <a:tabLst>
                <a:tab pos="304800" algn="l"/>
                <a:tab pos="596900" algn="l"/>
              </a:tabLst>
            </a:pPr>
            <a:r>
              <a:rPr lang="en-US" dirty="0"/>
              <a:t>Views of 5G</a:t>
            </a:r>
            <a:r>
              <a:rPr lang="en-US" dirty="0">
                <a:latin typeface="Times New Roman" pitchFamily="-92" charset="0"/>
                <a:ea typeface="Times New Roman" pitchFamily="-92" charset="0"/>
                <a:cs typeface="Times New Roman" pitchFamily="-92" charset="0"/>
                <a:sym typeface="Times New Roman" pitchFamily="-92" charset="0"/>
              </a:rPr>
              <a:t> </a:t>
            </a:r>
          </a:p>
          <a:p>
            <a:pPr marL="112713" indent="-112713">
              <a:lnSpc>
                <a:spcPts val="2000"/>
              </a:lnSpc>
              <a:buSzPct val="100000"/>
              <a:buFontTx/>
              <a:buChar char="•"/>
              <a:tabLst>
                <a:tab pos="304800" algn="l"/>
                <a:tab pos="596900" algn="l"/>
              </a:tabLst>
            </a:pPr>
            <a:r>
              <a:rPr lang="en-US" dirty="0"/>
              <a:t>Actions</a:t>
            </a:r>
            <a:r>
              <a:rPr lang="en-US" dirty="0">
                <a:latin typeface="Times New Roman" pitchFamily="-92" charset="0"/>
                <a:ea typeface="Times New Roman" pitchFamily="-92" charset="0"/>
                <a:cs typeface="Times New Roman" pitchFamily="-92" charset="0"/>
                <a:sym typeface="Times New Roman" pitchFamily="-92" charset="0"/>
              </a:rPr>
              <a:t> </a:t>
            </a:r>
            <a:r>
              <a:rPr lang="en-US" dirty="0"/>
              <a:t>Considered</a:t>
            </a:r>
          </a:p>
          <a:p>
            <a:pPr marL="112713" indent="-112713">
              <a:lnSpc>
                <a:spcPts val="18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A.</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IEEE</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smtClean="0">
                <a:latin typeface="Times New Roman" pitchFamily="-92" charset="0"/>
                <a:ea typeface="Times New Roman" pitchFamily="-92" charset="0"/>
                <a:cs typeface="Times New Roman" pitchFamily="-92" charset="0"/>
                <a:sym typeface="Times New Roman" pitchFamily="-92" charset="0"/>
              </a:rPr>
              <a:t>“</a:t>
            </a:r>
            <a:r>
              <a:rPr lang="en-US" sz="1500" dirty="0" smtClean="0">
                <a:solidFill>
                  <a:schemeClr val="accent2"/>
                </a:solidFill>
              </a:rPr>
              <a:t>5G”</a:t>
            </a:r>
            <a:endParaRPr lang="en-US" sz="1500" dirty="0">
              <a:solidFill>
                <a:schemeClr val="accent2"/>
              </a:solidFill>
            </a:endParaRP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B1.</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single</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technology</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B2.</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set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of</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technologies</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B3.</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external</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proposal</a:t>
            </a:r>
            <a:endParaRPr lang="en-US" dirty="0">
              <a:latin typeface="Calibri" pitchFamily="-92" charset="0"/>
              <a:ea typeface="Calibri" pitchFamily="-92" charset="0"/>
              <a:cs typeface="Calibri" pitchFamily="-92" charset="0"/>
              <a:sym typeface="Calibri" pitchFamily="-92" charset="0"/>
            </a:endParaRPr>
          </a:p>
          <a:p>
            <a:pPr marL="112713" indent="-112713">
              <a:lnSpc>
                <a:spcPts val="2200"/>
              </a:lnSpc>
              <a:buSzPct val="100000"/>
              <a:buFontTx/>
              <a:buChar char="•"/>
              <a:tabLst>
                <a:tab pos="304800" algn="l"/>
                <a:tab pos="596900" algn="l"/>
              </a:tabLst>
            </a:pPr>
            <a:r>
              <a:rPr lang="en-US" dirty="0">
                <a:solidFill>
                  <a:schemeClr val="tx1"/>
                </a:solidFill>
              </a:rPr>
              <a:t>Conclusions</a:t>
            </a:r>
            <a:endParaRPr lang="en-US" dirty="0" smtClean="0">
              <a:solidFill>
                <a:schemeClr val="tx1"/>
              </a:solidFill>
            </a:endParaRPr>
          </a:p>
          <a:p>
            <a:pPr marL="112713" indent="-112713">
              <a:lnSpc>
                <a:spcPts val="2200"/>
              </a:lnSpc>
              <a:buSzPct val="100000"/>
              <a:buFontTx/>
              <a:buChar char="•"/>
              <a:tabLst>
                <a:tab pos="304800" algn="l"/>
                <a:tab pos="596900" algn="l"/>
              </a:tabLst>
            </a:pPr>
            <a:r>
              <a:rPr lang="en-US" dirty="0" smtClean="0">
                <a:solidFill>
                  <a:schemeClr val="tx1"/>
                </a:solidFill>
              </a:rPr>
              <a:t>Next Steps</a:t>
            </a:r>
          </a:p>
          <a:p>
            <a:pPr marL="112713" indent="-112713">
              <a:lnSpc>
                <a:spcPts val="2200"/>
              </a:lnSpc>
              <a:buSzPct val="100000"/>
              <a:buFontTx/>
              <a:buChar char="•"/>
              <a:tabLst>
                <a:tab pos="304800" algn="l"/>
                <a:tab pos="596900" algn="l"/>
              </a:tabLst>
            </a:pPr>
            <a:r>
              <a:rPr lang="en-US" dirty="0" smtClean="0">
                <a:solidFill>
                  <a:schemeClr val="tx1"/>
                </a:solidFill>
              </a:rPr>
              <a:t>Appendix </a:t>
            </a:r>
            <a:r>
              <a:rPr lang="en-US" dirty="0">
                <a:solidFill>
                  <a:schemeClr val="tx1"/>
                </a:solidFill>
              </a:rPr>
              <a:t>1: Authorization by EC Ballot</a:t>
            </a:r>
          </a:p>
          <a:p>
            <a:pPr marL="112713" indent="-112713">
              <a:lnSpc>
                <a:spcPts val="2200"/>
              </a:lnSpc>
              <a:buSzPct val="100000"/>
              <a:buFontTx/>
              <a:buChar char="•"/>
              <a:tabLst>
                <a:tab pos="304800" algn="l"/>
                <a:tab pos="596900" algn="l"/>
              </a:tabLst>
            </a:pPr>
            <a:r>
              <a:rPr lang="en-US" dirty="0">
                <a:solidFill>
                  <a:schemeClr val="tx1"/>
                </a:solidFill>
              </a:rPr>
              <a:t>Appendix 2: Meeting </a:t>
            </a:r>
            <a:r>
              <a:rPr lang="en-US" dirty="0" smtClean="0">
                <a:solidFill>
                  <a:schemeClr val="tx1"/>
                </a:solidFill>
              </a:rPr>
              <a:t>History</a:t>
            </a:r>
          </a:p>
          <a:p>
            <a:pPr marL="112713" indent="-112713">
              <a:lnSpc>
                <a:spcPts val="2200"/>
              </a:lnSpc>
              <a:buSzPct val="100000"/>
              <a:buFontTx/>
              <a:buChar char="•"/>
              <a:tabLst>
                <a:tab pos="304800" algn="l"/>
                <a:tab pos="596900" algn="l"/>
              </a:tabLst>
            </a:pPr>
            <a:r>
              <a:rPr lang="en-US" dirty="0" smtClean="0">
                <a:solidFill>
                  <a:schemeClr val="tx1"/>
                </a:solidFill>
              </a:rPr>
              <a:t>Appendix 3: Process</a:t>
            </a:r>
          </a:p>
          <a:p>
            <a:pPr marL="112713" indent="-112713">
              <a:lnSpc>
                <a:spcPts val="2200"/>
              </a:lnSpc>
              <a:buSzPct val="100000"/>
              <a:buFontTx/>
              <a:buChar char="•"/>
              <a:tabLst>
                <a:tab pos="304800" algn="l"/>
                <a:tab pos="596900" algn="l"/>
              </a:tabLst>
            </a:pPr>
            <a:r>
              <a:rPr lang="en-US" dirty="0" smtClean="0">
                <a:solidFill>
                  <a:schemeClr val="tx1"/>
                </a:solidFill>
              </a:rPr>
              <a:t>Appendix 4: Cost/Benefit Approach</a:t>
            </a:r>
          </a:p>
          <a:p>
            <a:pPr marL="112713" indent="-112713">
              <a:lnSpc>
                <a:spcPts val="2200"/>
              </a:lnSpc>
              <a:buSzPct val="100000"/>
              <a:buFontTx/>
              <a:buChar char="•"/>
              <a:tabLst>
                <a:tab pos="304800" algn="l"/>
                <a:tab pos="596900" algn="l"/>
              </a:tabLst>
            </a:pPr>
            <a:r>
              <a:rPr lang="en-US" dirty="0" smtClean="0">
                <a:solidFill>
                  <a:schemeClr val="tx1"/>
                </a:solidFill>
              </a:rPr>
              <a:t>Appendix 5: Relevant IEEE 802 Standards and Projects</a:t>
            </a:r>
          </a:p>
          <a:p>
            <a:pPr marL="112713" indent="-112713">
              <a:lnSpc>
                <a:spcPts val="2200"/>
              </a:lnSpc>
              <a:buSzPct val="100000"/>
              <a:buFontTx/>
              <a:buChar char="•"/>
              <a:tabLst>
                <a:tab pos="304800" algn="l"/>
                <a:tab pos="596900" algn="l"/>
              </a:tabLst>
            </a:pPr>
            <a:endParaRPr lang="en-US" dirty="0" smtClean="0">
              <a:solidFill>
                <a:schemeClr val="tx1"/>
              </a:solidFill>
            </a:endParaRPr>
          </a:p>
          <a:p>
            <a:pPr marL="112713" indent="-112713">
              <a:lnSpc>
                <a:spcPts val="2200"/>
              </a:lnSpc>
              <a:buSzPct val="100000"/>
              <a:buFontTx/>
              <a:buChar char="•"/>
              <a:tabLst>
                <a:tab pos="304800" algn="l"/>
                <a:tab pos="596900" algn="l"/>
              </a:tabLst>
            </a:pPr>
            <a:endParaRPr lang="en-US" dirty="0" smtClean="0">
              <a:solidFill>
                <a:schemeClr val="tx1"/>
              </a:solidFill>
            </a:endParaRPr>
          </a:p>
        </p:txBody>
      </p:sp>
      <p:sp>
        <p:nvSpPr>
          <p:cNvPr id="7171" name="Rectangle 3"/>
          <p:cNvSpPr>
            <a:spLocks/>
          </p:cNvSpPr>
          <p:nvPr/>
        </p:nvSpPr>
        <p:spPr bwMode="auto">
          <a:xfrm>
            <a:off x="546100" y="711200"/>
            <a:ext cx="5283200" cy="7667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a:latin typeface="Calibri" pitchFamily="-92" charset="0"/>
                <a:ea typeface="Calibri" pitchFamily="-92" charset="0"/>
                <a:cs typeface="Calibri" pitchFamily="-92" charset="0"/>
                <a:sym typeface="Calibri" pitchFamily="-92" charset="0"/>
              </a:rPr>
              <a:t>	</a:t>
            </a:r>
          </a:p>
          <a:p>
            <a:pPr>
              <a:lnSpc>
                <a:spcPts val="5600"/>
              </a:lnSpc>
              <a:tabLst>
                <a:tab pos="52197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Table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of</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Contents</a:t>
            </a:r>
            <a:endParaRPr lang="en-US" sz="3900" i="1">
              <a:solidFill>
                <a:srgbClr val="424456"/>
              </a:solidFill>
              <a:latin typeface="Trebuchet MS" pitchFamily="-92" charset="0"/>
              <a:ea typeface="Trebuchet MS" pitchFamily="-92" charset="0"/>
              <a:cs typeface="Trebuchet MS" pitchFamily="-92" charset="0"/>
              <a:sym typeface="Trebuchet MS" pitchFamily="-92"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r>
              <a:rPr lang="en-US" dirty="0">
                <a:latin typeface="Trebuchet MS" pitchFamily="-92" charset="0"/>
                <a:ea typeface="Trebuchet MS" pitchFamily="-92" charset="0"/>
                <a:cs typeface="Trebuchet MS" pitchFamily="-92" charset="0"/>
              </a:rPr>
              <a:t>Introduction</a:t>
            </a:r>
            <a:br>
              <a:rPr lang="en-US" dirty="0">
                <a:latin typeface="Trebuchet MS" pitchFamily="-92" charset="0"/>
                <a:ea typeface="Trebuchet MS" pitchFamily="-92" charset="0"/>
                <a:cs typeface="Trebuchet MS" pitchFamily="-92" charset="0"/>
              </a:rPr>
            </a:br>
            <a:endParaRPr lang="en-US" dirty="0"/>
          </a:p>
        </p:txBody>
      </p:sp>
      <p:sp>
        <p:nvSpPr>
          <p:cNvPr id="5" name="Content Placeholder 4"/>
          <p:cNvSpPr>
            <a:spLocks noGrp="1"/>
          </p:cNvSpPr>
          <p:nvPr>
            <p:ph idx="1"/>
          </p:nvPr>
        </p:nvSpPr>
        <p:spPr/>
        <p:txBody>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sz="2400" dirty="0"/>
          </a:p>
          <a:p>
            <a:pPr>
              <a:lnSpc>
                <a:spcPts val="3100"/>
              </a:lnSpc>
              <a:tabLst>
                <a:tab pos="101600" algn="l"/>
                <a:tab pos="368300" algn="l"/>
                <a:tab pos="406400" algn="l"/>
                <a:tab pos="647700" algn="l"/>
                <a:tab pos="698500" algn="l"/>
                <a:tab pos="914400" algn="l"/>
              </a:tabLst>
            </a:pPr>
            <a:r>
              <a:rPr lang="en-US" sz="2200" dirty="0" smtClean="0"/>
              <a:t>The </a:t>
            </a:r>
            <a:r>
              <a:rPr lang="en-US" sz="2200" dirty="0"/>
              <a:t>IEEE 802 EC 5G/IMT-2020 Standing Committee was chartered by EC ballot (2016-02 to 2017)</a:t>
            </a:r>
          </a:p>
          <a:p>
            <a:pPr marL="309563" lvl="1" indent="109538">
              <a:lnSpc>
                <a:spcPts val="3100"/>
              </a:lnSpc>
              <a:tabLst>
                <a:tab pos="101600" algn="l"/>
                <a:tab pos="368300" algn="l"/>
                <a:tab pos="406400" algn="l"/>
                <a:tab pos="647700" algn="l"/>
                <a:tab pos="698500" algn="l"/>
                <a:tab pos="914400" algn="l"/>
              </a:tabLst>
            </a:pPr>
            <a:r>
              <a:rPr lang="en-US" sz="2200" dirty="0" smtClean="0"/>
              <a:t> see </a:t>
            </a:r>
            <a:r>
              <a:rPr lang="en-US" sz="2200" dirty="0"/>
              <a:t>Appendix 1</a:t>
            </a:r>
          </a:p>
          <a:p>
            <a:pPr>
              <a:lnSpc>
                <a:spcPts val="3100"/>
              </a:lnSpc>
              <a:tabLst>
                <a:tab pos="101600" algn="l"/>
                <a:tab pos="368300" algn="l"/>
                <a:tab pos="406400" algn="l"/>
                <a:tab pos="647700" algn="l"/>
                <a:tab pos="698500" algn="l"/>
                <a:tab pos="914400" algn="l"/>
              </a:tabLst>
            </a:pPr>
            <a:r>
              <a:rPr lang="en-US" sz="2200" dirty="0" smtClean="0"/>
              <a:t>Glenn </a:t>
            </a:r>
            <a:r>
              <a:rPr lang="en-US" sz="2200" dirty="0"/>
              <a:t>Parsons served as Chair</a:t>
            </a:r>
          </a:p>
          <a:p>
            <a:pPr>
              <a:lnSpc>
                <a:spcPts val="3100"/>
              </a:lnSpc>
              <a:tabLst>
                <a:tab pos="101600" algn="l"/>
                <a:tab pos="368300" algn="l"/>
                <a:tab pos="406400" algn="l"/>
                <a:tab pos="647700" algn="l"/>
                <a:tab pos="698500" algn="l"/>
                <a:tab pos="914400" algn="l"/>
              </a:tabLst>
            </a:pPr>
            <a:r>
              <a:rPr lang="en-US" sz="2200" dirty="0" smtClean="0"/>
              <a:t>The </a:t>
            </a:r>
            <a:r>
              <a:rPr lang="en-US" sz="2200" dirty="0"/>
              <a:t>Standing Committee held face-to-face and electronic meetings</a:t>
            </a:r>
          </a:p>
          <a:p>
            <a:pPr marL="309563" lvl="1" indent="109538">
              <a:lnSpc>
                <a:spcPts val="3100"/>
              </a:lnSpc>
              <a:buFontTx/>
              <a:buChar char="•"/>
              <a:tabLst>
                <a:tab pos="101600" algn="l"/>
                <a:tab pos="368300" algn="l"/>
                <a:tab pos="406400" algn="l"/>
                <a:tab pos="647700" algn="l"/>
                <a:tab pos="698500" algn="l"/>
                <a:tab pos="914400" algn="l"/>
              </a:tabLst>
            </a:pPr>
            <a:r>
              <a:rPr lang="en-US" sz="2200" dirty="0" smtClean="0"/>
              <a:t> see </a:t>
            </a:r>
            <a:r>
              <a:rPr lang="en-US" sz="2200" dirty="0"/>
              <a:t>Appendix 2</a:t>
            </a:r>
          </a:p>
          <a:p>
            <a:pPr marL="1001713" lvl="2" indent="-239713">
              <a:lnSpc>
                <a:spcPts val="3100"/>
              </a:lnSpc>
              <a:buFontTx/>
              <a:buChar char="•"/>
              <a:tabLst>
                <a:tab pos="101600" algn="l"/>
                <a:tab pos="368300" algn="l"/>
                <a:tab pos="406400" algn="l"/>
                <a:tab pos="647700" algn="l"/>
                <a:tab pos="698500" algn="l"/>
                <a:tab pos="914400" algn="l"/>
              </a:tabLst>
            </a:pPr>
            <a:r>
              <a:rPr lang="en-US" sz="1400" dirty="0"/>
              <a:t>documents: https://mentor.ieee.org/802-ec/documents?is_group=5GSG</a:t>
            </a:r>
          </a:p>
          <a:p>
            <a:pPr marL="1001713" lvl="2" indent="-239713">
              <a:lnSpc>
                <a:spcPts val="3100"/>
              </a:lnSpc>
              <a:buFontTx/>
              <a:buChar char="•"/>
              <a:tabLst>
                <a:tab pos="101600" algn="l"/>
                <a:tab pos="368300" algn="l"/>
                <a:tab pos="406400" algn="l"/>
                <a:tab pos="647700" algn="l"/>
                <a:tab pos="698500" algn="l"/>
                <a:tab pos="914400" algn="l"/>
              </a:tabLst>
            </a:pPr>
            <a:r>
              <a:rPr lang="en-US" sz="1400" dirty="0"/>
              <a:t>Standing Committee web site: http://ieee802.org/Stand_Com/5G</a:t>
            </a:r>
          </a:p>
          <a:p>
            <a:pPr>
              <a:lnSpc>
                <a:spcPts val="3100"/>
              </a:lnSpc>
              <a:tabLst>
                <a:tab pos="101600" algn="l"/>
                <a:tab pos="368300" algn="l"/>
                <a:tab pos="406400" algn="l"/>
                <a:tab pos="647700" algn="l"/>
                <a:tab pos="698500" algn="l"/>
                <a:tab pos="914400" algn="l"/>
              </a:tabLst>
            </a:pPr>
            <a:r>
              <a:rPr lang="en-US" sz="2200" dirty="0" smtClean="0"/>
              <a:t>This </a:t>
            </a:r>
            <a:r>
              <a:rPr lang="en-US" sz="2200" dirty="0"/>
              <a:t>document provides the requested report</a:t>
            </a: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65" cy="157094"/>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latin typeface="Trebuchet MS" pitchFamily="-92" charset="0"/>
                <a:ea typeface="Trebuchet MS" pitchFamily="-92" charset="0"/>
                <a:cs typeface="Trebuchet MS" pitchFamily="-92" charset="0"/>
              </a:rPr>
              <a:t>Authorized Scope</a:t>
            </a:r>
            <a:endParaRPr lang="en-US" dirty="0"/>
          </a:p>
        </p:txBody>
      </p:sp>
      <p:sp>
        <p:nvSpPr>
          <p:cNvPr id="3" name="Content Placeholder 2"/>
          <p:cNvSpPr>
            <a:spLocks noGrp="1"/>
          </p:cNvSpPr>
          <p:nvPr>
            <p:ph idx="1"/>
          </p:nvPr>
        </p:nvSpPr>
        <p:spPr>
          <a:xfrm>
            <a:off x="228601" y="1371600"/>
            <a:ext cx="8740774" cy="5257800"/>
          </a:xfrm>
        </p:spPr>
        <p:txBody>
          <a:bodyPr>
            <a:normAutofit fontScale="92500"/>
          </a:bodyPr>
          <a:lstStyle/>
          <a:p>
            <a:pPr>
              <a:lnSpc>
                <a:spcPts val="31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provide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report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following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items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EC:</a:t>
            </a:r>
          </a:p>
          <a:p>
            <a:pPr lvl="1">
              <a:lnSpc>
                <a:spcPts val="28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creating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5G”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specification</a:t>
            </a:r>
          </a:p>
          <a:p>
            <a:pPr lvl="2">
              <a:lnSpc>
                <a:spcPts val="2800"/>
              </a:lnSpc>
              <a:tabLst>
                <a:tab pos="101600" algn="l"/>
                <a:tab pos="368300" algn="l"/>
                <a:tab pos="406400" algn="l"/>
                <a:tab pos="647700" algn="l"/>
                <a:tab pos="698500" algn="l"/>
                <a:tab pos="914400" algn="l"/>
              </a:tabLst>
            </a:pPr>
            <a:r>
              <a:rPr lang="en-US" dirty="0" smtClean="0">
                <a:solidFill>
                  <a:schemeClr val="accent2"/>
                </a:solidFill>
              </a:rPr>
              <a:t>Note: The IEEE concept likely would have a different scope that what others are currently calling 5G.</a:t>
            </a:r>
          </a:p>
          <a:p>
            <a:pPr lvl="1">
              <a:lnSpc>
                <a:spcPts val="2800"/>
              </a:lnSpc>
              <a:tabLst>
                <a:tab pos="101600" algn="l"/>
                <a:tab pos="368300" algn="l"/>
                <a:tab pos="406400" algn="l"/>
                <a:tab pos="647700" algn="l"/>
                <a:tab pos="698500" algn="l"/>
                <a:tab pos="914400" algn="l"/>
              </a:tabLst>
            </a:pP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providing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for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IMT-2020,</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considering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possible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models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single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technology,</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set</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of</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one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more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within</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proposal</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from</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external bodies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(e.g.,</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3GPP)</a:t>
            </a:r>
          </a:p>
          <a:p>
            <a:pPr>
              <a:lnSpc>
                <a:spcPts val="29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During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lifetime,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act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communication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point with</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other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organizations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this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topic.</a:t>
            </a:r>
            <a:endParaRPr lang="en-US" dirty="0" smtClean="0">
              <a:latin typeface="Calibri" pitchFamily="-92" charset="0"/>
              <a:ea typeface="Calibri" pitchFamily="-92" charset="0"/>
              <a:cs typeface="Calibri" pitchFamily="-92" charset="0"/>
              <a:sym typeface="Calibri" pitchFamily="-92" charset="0"/>
            </a:endParaRPr>
          </a:p>
          <a:p>
            <a:endParaRPr lang="en-US" dirty="0"/>
          </a:p>
        </p:txBody>
      </p:sp>
      <p:sp>
        <p:nvSpPr>
          <p:cNvPr id="7" name="Rectangular Callout 6"/>
          <p:cNvSpPr/>
          <p:nvPr/>
        </p:nvSpPr>
        <p:spPr bwMode="auto">
          <a:xfrm>
            <a:off x="8877983" y="2209800"/>
            <a:ext cx="1447800" cy="369332"/>
          </a:xfrm>
          <a:prstGeom prst="wedgeRectCallout">
            <a:avLst>
              <a:gd name="adj1" fmla="val -109973"/>
              <a:gd name="adj2" fmla="val 92880"/>
            </a:avLst>
          </a:pr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p:spPr>
        <p:txBody>
          <a:bodyPr vert="horz" wrap="square" lIns="45720" tIns="45720" rIns="45720" bIns="45720" numCol="1" rtlCol="0" anchor="ctr"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Added Note</a:t>
            </a:r>
            <a:endParaRPr kumimoji="0" lang="en-US" sz="18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p:cNvSpPr>
          <p:nvPr/>
        </p:nvSpPr>
        <p:spPr bwMode="auto">
          <a:xfrm>
            <a:off x="329878" y="868101"/>
            <a:ext cx="8217222" cy="5343787"/>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Views of 5G</a:t>
            </a:r>
          </a:p>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100"/>
              </a:lnSpc>
              <a:tabLst>
                <a:tab pos="101600" algn="l"/>
                <a:tab pos="368300" algn="l"/>
                <a:tab pos="406400" algn="l"/>
                <a:tab pos="6477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5G is understood many ways.</a:t>
            </a:r>
          </a:p>
          <a:p>
            <a:pPr>
              <a:lnSpc>
                <a:spcPts val="3100"/>
              </a:lnSpc>
              <a:tabLst>
                <a:tab pos="101600" algn="l"/>
                <a:tab pos="368300" algn="l"/>
                <a:tab pos="406400" algn="l"/>
                <a:tab pos="647700" algn="l"/>
                <a:tab pos="698500" algn="l"/>
                <a:tab pos="914400" algn="l"/>
              </a:tabLst>
            </a:pPr>
            <a:r>
              <a:rPr lang="en-US" dirty="0"/>
              <a:t>	</a:t>
            </a:r>
            <a:r>
              <a:rPr lang="en-US" sz="2400" dirty="0">
                <a:solidFill>
                  <a:srgbClr val="A04DA3"/>
                </a:solidFill>
              </a:rPr>
              <a:t>•</a:t>
            </a:r>
            <a:r>
              <a:rPr lang="en-US" sz="2400" dirty="0"/>
              <a:t> Facets that distinguish 5G may include:</a:t>
            </a:r>
            <a:endParaRPr lang="en-US" sz="1200" dirty="0"/>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Technology: radical new technologies or technology sets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could include spectrum-related technology issues</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millimeter wave spectrum</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technologies designed for unlicensed use</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Service: provides new services or new service sets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Performance: new levels of performance to users, or to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Operator ecosystem, either: </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next step for the existing 2G/3G/4G incumbent mobile operators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an opportunity for new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Standards: set of interoperability standards rolled out by an ecosystem according to a roadmap</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dirty="0">
                <a:solidFill>
                  <a:schemeClr val="accent2"/>
                </a:solidFill>
              </a:rPr>
              <a:t>Other Characteristic: a marketing label, a revolution, etc.</a:t>
            </a:r>
            <a:endParaRPr lang="en-US" sz="1600" dirty="0">
              <a:latin typeface="Calibri" pitchFamily="-92" charset="0"/>
              <a:ea typeface="Calibri" pitchFamily="-92" charset="0"/>
              <a:cs typeface="Calibri" pitchFamily="-92" charset="0"/>
              <a:sym typeface="Calibri" pitchFamily="-92" charset="0"/>
            </a:endParaRPr>
          </a:p>
        </p:txBody>
      </p:sp>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nvSpPr>
        <p:spPr bwMode="auto">
          <a:xfrm>
            <a:off x="546100" y="1562100"/>
            <a:ext cx="7167563" cy="47244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5G Context for this study</a:t>
            </a: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A: creating an IEEE 5G specification</a:t>
            </a:r>
          </a:p>
          <a:p>
            <a:pPr marL="534988" lvl="1" indent="-153988">
              <a:buSzPct val="100000"/>
              <a:buFontTx/>
              <a:buChar char="▫"/>
              <a:tabLst>
                <a:tab pos="101600" algn="l"/>
                <a:tab pos="406400" algn="l"/>
                <a:tab pos="698500" algn="l"/>
                <a:tab pos="914400" algn="l"/>
              </a:tabLst>
            </a:pPr>
            <a:r>
              <a:rPr lang="en-US">
                <a:solidFill>
                  <a:schemeClr val="accent2"/>
                </a:solidFill>
              </a:rPr>
              <a:t>could support incumbent mobile operators</a:t>
            </a:r>
          </a:p>
          <a:p>
            <a:pPr marL="915988" lvl="2" indent="-153988">
              <a:buSzPct val="100000"/>
              <a:buFontTx/>
              <a:buChar char="▫"/>
              <a:tabLst>
                <a:tab pos="101600" algn="l"/>
                <a:tab pos="406400" algn="l"/>
                <a:tab pos="698500" algn="l"/>
                <a:tab pos="914400" algn="l"/>
              </a:tabLst>
            </a:pPr>
            <a:r>
              <a:rPr lang="en-US">
                <a:solidFill>
                  <a:schemeClr val="accent2"/>
                </a:solidFill>
              </a:rPr>
              <a:t>via existing cellular ecosystem</a:t>
            </a:r>
          </a:p>
          <a:p>
            <a:pPr marL="534988" lvl="1" indent="-153988">
              <a:buSzPct val="100000"/>
              <a:buFontTx/>
              <a:buChar char="▫"/>
              <a:tabLst>
                <a:tab pos="101600" algn="l"/>
                <a:tab pos="406400" algn="l"/>
                <a:tab pos="698500" algn="l"/>
                <a:tab pos="914400" algn="l"/>
              </a:tabLst>
            </a:pPr>
            <a:r>
              <a:rPr lang="en-US">
                <a:solidFill>
                  <a:schemeClr val="accent2"/>
                </a:solidFill>
              </a:rPr>
              <a:t>could support new operators</a:t>
            </a:r>
          </a:p>
          <a:p>
            <a:pPr marL="915988" lvl="2" indent="-153988">
              <a:buSzPct val="100000"/>
              <a:buFontTx/>
              <a:buChar char="▫"/>
              <a:tabLst>
                <a:tab pos="101600" algn="l"/>
                <a:tab pos="406400" algn="l"/>
                <a:tab pos="698500" algn="l"/>
                <a:tab pos="914400" algn="l"/>
              </a:tabLst>
            </a:pPr>
            <a:r>
              <a:rPr lang="en-US">
                <a:solidFill>
                  <a:schemeClr val="accent2"/>
                </a:solidFill>
              </a:rPr>
              <a:t>creation/support of new ecosystems</a:t>
            </a:r>
          </a:p>
          <a:p>
            <a:pPr marL="1296988" lvl="3" indent="-153988">
              <a:buSzPct val="100000"/>
              <a:buFontTx/>
              <a:buChar char="▫"/>
              <a:tabLst>
                <a:tab pos="101600" algn="l"/>
                <a:tab pos="406400" algn="l"/>
                <a:tab pos="698500" algn="l"/>
                <a:tab pos="914400" algn="l"/>
              </a:tabLst>
            </a:pPr>
            <a:r>
              <a:rPr lang="en-US">
                <a:solidFill>
                  <a:schemeClr val="accent2"/>
                </a:solidFill>
              </a:rPr>
              <a:t>this might be a very different 5G</a:t>
            </a:r>
          </a:p>
          <a:p>
            <a:pPr marL="1296988" lvl="3" indent="-153988">
              <a:buSzPct val="100000"/>
              <a:buFontTx/>
              <a:buChar char="▫"/>
              <a:tabLst>
                <a:tab pos="101600" algn="l"/>
                <a:tab pos="406400" algn="l"/>
                <a:tab pos="698500" algn="l"/>
                <a:tab pos="914400" algn="l"/>
              </a:tabLst>
            </a:pPr>
            <a:r>
              <a:rPr lang="en-US">
                <a:solidFill>
                  <a:schemeClr val="accent2"/>
                </a:solidFill>
              </a:rPr>
              <a:t>would need to identify requirements</a:t>
            </a:r>
          </a:p>
          <a:p>
            <a:pPr marL="534988" lvl="1" indent="-153988">
              <a:buSzPct val="100000"/>
              <a:buFontTx/>
              <a:buChar char="▫"/>
              <a:tabLst>
                <a:tab pos="101600" algn="l"/>
                <a:tab pos="406400" algn="l"/>
                <a:tab pos="698500" algn="l"/>
                <a:tab pos="914400" algn="l"/>
              </a:tabLst>
            </a:pPr>
            <a:r>
              <a:rPr lang="en-US">
                <a:solidFill>
                  <a:schemeClr val="accent2"/>
                </a:solidFill>
              </a:rPr>
              <a:t>could do both</a:t>
            </a:r>
            <a:endParaRPr lang="en-US" sz="2400">
              <a:solidFill>
                <a:schemeClr val="accent2"/>
              </a:solidFill>
            </a:endParaRP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B: providing a proposal for IMT-2020</a:t>
            </a:r>
          </a:p>
          <a:p>
            <a:pPr marL="534988" lvl="1" indent="-153988">
              <a:buSzPct val="100000"/>
              <a:buFontTx/>
              <a:buChar char="▫"/>
              <a:tabLst>
                <a:tab pos="101600" algn="l"/>
                <a:tab pos="406400" algn="l"/>
                <a:tab pos="698500" algn="l"/>
                <a:tab pos="914400" algn="l"/>
              </a:tabLst>
            </a:pPr>
            <a:r>
              <a:rPr lang="en-US">
                <a:solidFill>
                  <a:schemeClr val="accent2"/>
                </a:solidFill>
              </a:rPr>
              <a:t>supports the 5G of the existing cellular ecosystem</a:t>
            </a:r>
            <a:endParaRPr lang="en-US"/>
          </a:p>
          <a:p>
            <a:pPr marL="534988" lvl="1" indent="-153988">
              <a:buSzPct val="100000"/>
              <a:buFontTx/>
              <a:buChar char="▫"/>
              <a:tabLst>
                <a:tab pos="101600" algn="l"/>
                <a:tab pos="406400" algn="l"/>
                <a:tab pos="698500" algn="l"/>
                <a:tab pos="914400" algn="l"/>
              </a:tabLst>
            </a:pPr>
            <a:r>
              <a:rPr lang="en-US">
                <a:solidFill>
                  <a:schemeClr val="accent2"/>
                </a:solidFill>
              </a:rPr>
              <a:t>usage scenarios and requirements specified in IMT-2020 process</a:t>
            </a:r>
          </a:p>
          <a:p>
            <a:pPr marL="915988" lvl="2" indent="-153988">
              <a:buSzPct val="100000"/>
              <a:buFontTx/>
              <a:buChar char="▫"/>
              <a:tabLst>
                <a:tab pos="101600" algn="l"/>
                <a:tab pos="406400" algn="l"/>
                <a:tab pos="698500" algn="l"/>
                <a:tab pos="914400" algn="l"/>
              </a:tabLst>
            </a:pPr>
            <a:r>
              <a:rPr lang="en-US">
                <a:solidFill>
                  <a:schemeClr val="accent2"/>
                </a:solidFill>
              </a:rPr>
              <a:t>802 could help shape requirements (needs to act soon)</a:t>
            </a: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Actions A and B are not contradictory or exclusive</a:t>
            </a:r>
            <a:endParaRPr lang="en-US">
              <a:latin typeface="Calibri" pitchFamily="-92" charset="0"/>
              <a:ea typeface="Calibri" pitchFamily="-92" charset="0"/>
              <a:cs typeface="Calibri" pitchFamily="-92" charset="0"/>
              <a:sym typeface="Calibri" pitchFamily="-92" charset="0"/>
            </a:endParaRPr>
          </a:p>
        </p:txBody>
      </p:sp>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a:t>
            </a:r>
            <a:r>
              <a:rPr lang="en-US" sz="3200" dirty="0" smtClean="0">
                <a:sym typeface="Times New Roman" pitchFamily="-92" charset="0"/>
              </a:rPr>
              <a:t> </a:t>
            </a:r>
            <a:r>
              <a:rPr lang="en-US" sz="3200" dirty="0" smtClean="0"/>
              <a:t>–</a:t>
            </a:r>
            <a:r>
              <a:rPr lang="en-US" sz="3200" dirty="0" smtClean="0">
                <a:sym typeface="Times New Roman" pitchFamily="-92" charset="0"/>
              </a:rPr>
              <a:t> </a:t>
            </a:r>
            <a:r>
              <a:rPr lang="en-US" sz="3200" dirty="0" smtClean="0"/>
              <a:t>Figure</a:t>
            </a:r>
            <a:r>
              <a:rPr lang="en-US" sz="3200" dirty="0" smtClean="0">
                <a:sym typeface="Times New Roman" pitchFamily="-92" charset="0"/>
              </a:rPr>
              <a:t> </a:t>
            </a:r>
            <a:r>
              <a:rPr lang="en-US" sz="3200" dirty="0" smtClean="0"/>
              <a:t>2)’s 5G</a:t>
            </a:r>
            <a:br>
              <a:rPr lang="en-US" sz="3200" dirty="0" smtClean="0"/>
            </a:br>
            <a:endParaRPr lang="en-US" sz="3200" dirty="0"/>
          </a:p>
        </p:txBody>
      </p:sp>
    </p:spTree>
  </p:cSld>
  <p:clrMapOvr>
    <a:masterClrMapping/>
  </p:clrMapOvr>
  <p:transition spd="med"/>
</p:sld>
</file>

<file path=ppt/theme/theme1.xml><?xml version="1.0" encoding="utf-8"?>
<a:theme xmlns:a="http://schemas.openxmlformats.org/drawingml/2006/main" name="Urban">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2.xml><?xml version="1.0" encoding="utf-8"?>
<a:theme xmlns:a="http://schemas.openxmlformats.org/drawingml/2006/main" name="Urban - Blank">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Blank">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3.xml><?xml version="1.0" encoding="utf-8"?>
<a:theme xmlns:a="http://schemas.openxmlformats.org/drawingml/2006/main" name="Urban - Title Slid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Title Slide">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TotalTime>
  <Words>2122</Words>
  <Application>Microsoft Office PowerPoint</Application>
  <PresentationFormat>On-screen Show (4:3)</PresentationFormat>
  <Paragraphs>459</Paragraphs>
  <Slides>32</Slides>
  <Notes>1</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Urban</vt:lpstr>
      <vt:lpstr>Urban - Blank</vt:lpstr>
      <vt:lpstr>Urban - Title Slide</vt:lpstr>
      <vt:lpstr>PowerPoint Presentation</vt:lpstr>
      <vt:lpstr>PowerPoint Presentation</vt:lpstr>
      <vt:lpstr>Proposed Draft Report: IEEE 802 EC 5G/IMT-2020 SC</vt:lpstr>
      <vt:lpstr>PowerPoint Presentation</vt:lpstr>
      <vt:lpstr>Introduction </vt:lpstr>
      <vt:lpstr>Authorized Scope</vt:lpstr>
      <vt:lpstr>PowerPoint Presentation</vt:lpstr>
      <vt:lpstr>PowerPoint Presentation</vt:lpstr>
      <vt:lpstr>IMT-2020 (per ITU-R M.2083 – Figure 2)’s 5G </vt:lpstr>
      <vt:lpstr>3GPP “NextGen Core” and New RAT (NR)</vt:lpstr>
      <vt:lpstr>What are all the derivatives of options for IEEE?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Integration of 802.11 in 3GPP 5G networks</vt:lpstr>
      <vt:lpstr>Proposed Approach – 2 prongs:</vt:lpstr>
      <vt:lpstr>Next Steps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[kiwin] (Stephen) Palm</dc:creator>
  <cp:lastModifiedBy>.</cp:lastModifiedBy>
  <cp:revision>33</cp:revision>
  <dcterms:created xsi:type="dcterms:W3CDTF">2016-06-28T22:47:31Z</dcterms:created>
  <dcterms:modified xsi:type="dcterms:W3CDTF">2016-06-29T21:50:36Z</dcterms:modified>
</cp:coreProperties>
</file>