
<file path=[Content_Types].xml><?xml version="1.0" encoding="utf-8"?>
<Types xmlns="http://schemas.openxmlformats.org/package/2006/content-types">
  <Default Extension="rels" ContentType="application/vnd.openxmlformats-package.relationships+xml"/>
  <Override PartName="/ppt/slides/slide30.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Default Extension="png" ContentType="image/png"/>
  <Override PartName="/ppt/slides/slide25.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docProps/core.xml" ContentType="application/vnd.openxmlformats-package.core-properties+xml"/>
  <Override PartName="/ppt/slides/slide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28.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26.xml" ContentType="application/vnd.openxmlformats-officedocument.presentationml.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Default Extension="pdf" ContentType="application/pdf"/>
  <Override PartName="/ppt/slides/slide4.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9.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erverZoom="100000" strictFirstAndLastChars="0" saveSubsetFonts="1" autoCompressPictures="0">
  <p:sldMasterIdLst>
    <p:sldMasterId id="2147483648" r:id="rId1"/>
  </p:sldMasterIdLst>
  <p:notesMasterIdLst>
    <p:notesMasterId r:id="rId32"/>
  </p:notes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76" r:id="rId15"/>
    <p:sldId id="270" r:id="rId16"/>
    <p:sldId id="277" r:id="rId17"/>
    <p:sldId id="283" r:id="rId18"/>
    <p:sldId id="286" r:id="rId19"/>
    <p:sldId id="287" r:id="rId20"/>
    <p:sldId id="271" r:id="rId21"/>
    <p:sldId id="272" r:id="rId22"/>
    <p:sldId id="273" r:id="rId23"/>
    <p:sldId id="285" r:id="rId24"/>
    <p:sldId id="274" r:id="rId25"/>
    <p:sldId id="282" r:id="rId26"/>
    <p:sldId id="281" r:id="rId27"/>
    <p:sldId id="275" r:id="rId28"/>
    <p:sldId id="279" r:id="rId29"/>
    <p:sldId id="280" r:id="rId30"/>
    <p:sldId id="278" r:id="rId31"/>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Roger Marks" initials="RBM" lastIdx="18"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48" d="100"/>
          <a:sy n="148" d="100"/>
        </p:scale>
        <p:origin x="-1312"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23375435"/>
      </p:ext>
    </p:extLst>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241299" y="838200"/>
            <a:ext cx="8729663" cy="685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1752600"/>
            <a:ext cx="8229600" cy="4821238"/>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normAutofit/>
          </a:bodyPr>
          <a:lstStyle/>
          <a:p>
            <a:pPr lvl="0"/>
            <a:r>
              <a:rPr lang="en-US" dirty="0">
                <a:sym typeface="Georgia" pitchFamily="-92" charset="0"/>
              </a:rPr>
              <a:t>Click to edit Master text styles</a:t>
            </a:r>
            <a:endParaRPr lang="en-US" dirty="0" smtClean="0">
              <a:sym typeface="Georgia" pitchFamily="-92" charset="0"/>
            </a:endParaRPr>
          </a:p>
          <a:p>
            <a:pPr lvl="1"/>
            <a:r>
              <a:rPr lang="en-US" dirty="0" smtClean="0">
                <a:sym typeface="Georgia" pitchFamily="-92" charset="0"/>
              </a:rPr>
              <a:t>Second level</a:t>
            </a:r>
            <a:r>
              <a:rPr lang="en-US" dirty="0" smtClean="0">
                <a:solidFill>
                  <a:schemeClr val="accent2"/>
                </a:solidFill>
              </a:rPr>
              <a:t> </a:t>
            </a:r>
            <a:endParaRPr lang="en-US" dirty="0" smtClean="0">
              <a:sym typeface="Georgia" pitchFamily="-92" charset="0"/>
            </a:endParaRPr>
          </a:p>
          <a:p>
            <a:pPr lvl="2"/>
            <a:r>
              <a:rPr lang="en-US" dirty="0" smtClean="0">
                <a:sym typeface="Georgia" pitchFamily="-92" charset="0"/>
              </a:rPr>
              <a:t>Third level</a:t>
            </a:r>
          </a:p>
          <a:p>
            <a:pPr lvl="3"/>
            <a:r>
              <a:rPr lang="en-US" dirty="0" smtClean="0">
                <a:sym typeface="Georgia" pitchFamily="-92" charset="0"/>
              </a:rPr>
              <a:t>Fourth level</a:t>
            </a:r>
          </a:p>
          <a:p>
            <a:pPr lvl="4"/>
            <a:r>
              <a:rPr lang="en-US" dirty="0" smtClean="0">
                <a:sym typeface="Georgia" pitchFamily="-92" charset="0"/>
              </a:rPr>
              <a:t>Fifth level</a:t>
            </a:r>
            <a:endParaRPr lang="en-US" dirty="0">
              <a:sym typeface="Georgia" pitchFamily="-92" charset="0"/>
            </a:endParaRP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802-EC-16-0094-05</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
        <p:nvSpPr>
          <p:cNvPr id="1042" name="Rectangle 18"/>
          <p:cNvSpPr>
            <a:spLocks/>
          </p:cNvSpPr>
          <p:nvPr/>
        </p:nvSpPr>
        <p:spPr bwMode="auto">
          <a:xfrm>
            <a:off x="7278688" y="606425"/>
            <a:ext cx="957262"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2016-07-01</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6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400">
          <a:solidFill>
            <a:schemeClr val="accent2"/>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000">
          <a:solidFill>
            <a:schemeClr val="accent1"/>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1800">
          <a:solidFill>
            <a:schemeClr val="accent2"/>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1600">
          <a:solidFill>
            <a:schemeClr val="accent2"/>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4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ec/documents?is_group=5GSG" TargetMode="External"/><Relationship Id="rId3" Type="http://schemas.openxmlformats.org/officeDocument/2006/relationships/hyperlink" Target="http://ieee802.org/Stand_Com/5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1" name="Rectangle 1"/>
          <p:cNvSpPr>
            <a:spLocks/>
          </p:cNvSpPr>
          <p:nvPr/>
        </p:nvSpPr>
        <p:spPr bwMode="auto">
          <a:xfrm>
            <a:off x="362664" y="914400"/>
            <a:ext cx="8382000" cy="5693865"/>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a:latin typeface="Times" pitchFamily="-92" charset="0"/>
                <a:ea typeface="Times" pitchFamily="-92" charset="0"/>
                <a:cs typeface="Times" pitchFamily="-92" charset="0"/>
                <a:sym typeface="Times" pitchFamily="-92" charset="0"/>
              </a:rPr>
              <a:t>Proposed Draft 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802-EC-16-0094-05-5GSG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2016-</a:t>
            </a:r>
            <a:r>
              <a:rPr lang="en-US" sz="1200" dirty="0" smtClean="0">
                <a:latin typeface="Times" pitchFamily="-92" charset="0"/>
                <a:ea typeface="Times" pitchFamily="-92" charset="0"/>
                <a:cs typeface="Times" pitchFamily="-92" charset="0"/>
                <a:sym typeface="Times" pitchFamily="-92" charset="0"/>
              </a:rPr>
              <a:t>07-01</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Roger </a:t>
            </a:r>
            <a:r>
              <a:rPr lang="en-US" sz="1200" dirty="0" smtClean="0">
                <a:latin typeface="Times" pitchFamily="-92" charset="0"/>
                <a:ea typeface="Times" pitchFamily="-92" charset="0"/>
                <a:cs typeface="Times" pitchFamily="-92" charset="0"/>
                <a:sym typeface="Times" pitchFamily="-92" charset="0"/>
              </a:rPr>
              <a:t>Marks (Editor)			Voice</a:t>
            </a:r>
            <a:r>
              <a:rPr lang="en-US" sz="1200" dirty="0">
                <a:latin typeface="Times" pitchFamily="-92" charset="0"/>
                <a:ea typeface="Times" pitchFamily="-92" charset="0"/>
                <a:cs typeface="Times" pitchFamily="-92" charset="0"/>
                <a:sym typeface="Times" pitchFamily="-92" charset="0"/>
              </a:rPr>
              <a:t>: +1 802 capable</a:t>
            </a:r>
          </a:p>
          <a:p>
            <a:pPr lvl="1" indent="342900" defTabSz="1016000"/>
            <a:r>
              <a:rPr lang="en-US" sz="1200" dirty="0" err="1">
                <a:latin typeface="Times New Roman" pitchFamily="-92" charset="0"/>
                <a:ea typeface="Times New Roman" pitchFamily="-92" charset="0"/>
                <a:cs typeface="Times New Roman" pitchFamily="-92" charset="0"/>
                <a:sym typeface="Times New Roman" pitchFamily="-92" charset="0"/>
              </a:rPr>
              <a:t>EthAirNet</a:t>
            </a:r>
            <a:r>
              <a:rPr lang="en-US" sz="1200" dirty="0">
                <a:latin typeface="Times New Roman" pitchFamily="-92" charset="0"/>
                <a:ea typeface="Times New Roman" pitchFamily="-92" charset="0"/>
                <a:cs typeface="Times New Roman" pitchFamily="-92" charset="0"/>
                <a:sym typeface="Times New Roman" pitchFamily="-92" charset="0"/>
              </a:rPr>
              <a:t> Associates*   </a:t>
            </a:r>
            <a:r>
              <a:rPr lang="en-US" sz="1200" dirty="0">
                <a:latin typeface="Times" pitchFamily="-92" charset="0"/>
                <a:ea typeface="Times" pitchFamily="-92" charset="0"/>
                <a:cs typeface="Times" pitchFamily="-92" charset="0"/>
                <a:sym typeface="Times" pitchFamily="-92" charset="0"/>
              </a:rPr>
              <a:t>	</a:t>
            </a:r>
            <a:r>
              <a:rPr lang="en-US" sz="1200" dirty="0" smtClean="0">
                <a:latin typeface="Times" pitchFamily="-92" charset="0"/>
                <a:ea typeface="Times" pitchFamily="-92" charset="0"/>
                <a:cs typeface="Times" pitchFamily="-92" charset="0"/>
                <a:sym typeface="Times" pitchFamily="-92" charset="0"/>
              </a:rPr>
              <a:t>		E</a:t>
            </a:r>
            <a:r>
              <a:rPr lang="en-US" sz="1200" dirty="0">
                <a:latin typeface="Times" pitchFamily="-92" charset="0"/>
                <a:ea typeface="Times" pitchFamily="-92" charset="0"/>
                <a:cs typeface="Times" pitchFamily="-92" charset="0"/>
                <a:sym typeface="Times" pitchFamily="-92" charset="0"/>
              </a:rPr>
              <a:t>-mail: </a:t>
            </a:r>
            <a:r>
              <a:rPr lang="en-US" sz="1200" dirty="0" err="1">
                <a:latin typeface="Times" pitchFamily="-92" charset="0"/>
                <a:ea typeface="Times" pitchFamily="-92" charset="0"/>
                <a:cs typeface="Times" pitchFamily="-92" charset="0"/>
                <a:sym typeface="Times" pitchFamily="-92" charset="0"/>
              </a:rPr>
              <a:t>r.b.marks@ieee.org</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Helvetica" pitchFamily="-92" charset="0"/>
                <a:ea typeface="Helvetica" pitchFamily="-92" charset="0"/>
                <a:cs typeface="Helvetica" pitchFamily="-92" charset="0"/>
                <a:sym typeface="Helvetica" pitchFamily="-92" charset="0"/>
              </a:rPr>
              <a:t>*&lt;</a:t>
            </a:r>
            <a:r>
              <a:rPr lang="en-US" sz="1000" u="sng" dirty="0">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dirty="0">
                <a:latin typeface="Helvetica" pitchFamily="-92" charset="0"/>
                <a:ea typeface="Helvetica" pitchFamily="-92" charset="0"/>
                <a:cs typeface="Helvetica" pitchFamily="-92" charset="0"/>
                <a:sym typeface="Helvetica" pitchFamily="-92" charset="0"/>
              </a:rPr>
              <a:t>&gt;</a:t>
            </a: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dirty="0">
                <a:latin typeface="Times" pitchFamily="-92" charset="0"/>
                <a:ea typeface="Times" pitchFamily="-92" charset="0"/>
                <a:cs typeface="Times" pitchFamily="-92" charset="0"/>
                <a:sym typeface="Times" pitchFamily="-92" charset="0"/>
              </a:rPr>
              <a:t>Purpose: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a:t>
            </a:r>
            <a:r>
              <a:rPr lang="en-US" sz="1200" dirty="0" smtClean="0">
                <a:latin typeface="Times New Roman" pitchFamily="-92" charset="0"/>
                <a:ea typeface="Times New Roman" pitchFamily="-92" charset="0"/>
                <a:cs typeface="Times New Roman" pitchFamily="-92" charset="0"/>
                <a:sym typeface="Times New Roman" pitchFamily="-92" charset="0"/>
              </a:rPr>
              <a:t> comment, and for review </a:t>
            </a:r>
            <a:r>
              <a:rPr lang="en-US" sz="1200" dirty="0">
                <a:latin typeface="Times New Roman" pitchFamily="-92" charset="0"/>
                <a:ea typeface="Times New Roman" pitchFamily="-92" charset="0"/>
                <a:cs typeface="Times New Roman" pitchFamily="-92" charset="0"/>
                <a:sym typeface="Times New Roman" pitchFamily="-92" charset="0"/>
              </a:rPr>
              <a:t>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2016-07-20</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a:t>
            </a:r>
            <a:r>
              <a:rPr lang="en-US" sz="1200" dirty="0" smtClean="0">
                <a:latin typeface="Times New Roman" pitchFamily="-92" charset="0"/>
                <a:ea typeface="Times New Roman" pitchFamily="-92" charset="0"/>
                <a:cs typeface="Times New Roman" pitchFamily="-92" charset="0"/>
                <a:sym typeface="Times New Roman" pitchFamily="-92" charset="0"/>
              </a:rPr>
              <a:t>Committee.</a:t>
            </a:r>
          </a:p>
          <a:p>
            <a:pPr indent="114300" defTabSz="1016000"/>
            <a:r>
              <a:rPr lang="en-US" sz="1200" dirty="0" smtClean="0">
                <a:latin typeface="Times" pitchFamily="-92" charset="0"/>
                <a:ea typeface="Times" pitchFamily="-92" charset="0"/>
                <a:cs typeface="Times" pitchFamily="-92" charset="0"/>
                <a:sym typeface="Times" pitchFamily="-92" charset="0"/>
              </a:rPr>
              <a:t>History:</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00: original contribution, as presented 2016-06-24; Marks tasked to update as baseline for next meeting</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01: editorial corrections, 2016-06-24</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03: posted in editable format, 2016-06-24</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04: revised to address comments of 2016-06-24 meeting; presented 2016-06-29; ; Marks tasked to update by 2016-07-01</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05: revised to address meeting comments and </a:t>
            </a:r>
            <a:r>
              <a:rPr lang="en-US" sz="1200" dirty="0" err="1" smtClean="0">
                <a:latin typeface="Times New Roman" pitchFamily="-92" charset="0"/>
                <a:ea typeface="Times New Roman" pitchFamily="-92" charset="0"/>
                <a:cs typeface="Times New Roman" pitchFamily="-92" charset="0"/>
                <a:sym typeface="Times New Roman" pitchFamily="-92" charset="0"/>
              </a:rPr>
              <a:t>followup</a:t>
            </a:r>
            <a:r>
              <a:rPr lang="en-US" sz="1200" dirty="0" smtClean="0">
                <a:latin typeface="Times New Roman" pitchFamily="-92" charset="0"/>
                <a:ea typeface="Times New Roman" pitchFamily="-92" charset="0"/>
                <a:cs typeface="Times New Roman" pitchFamily="-92" charset="0"/>
                <a:sym typeface="Times New Roman" pitchFamily="-92" charset="0"/>
              </a:rPr>
              <a:t> comments of Stephen Palm, Glenn Parsons, Hassan </a:t>
            </a:r>
            <a:r>
              <a:rPr lang="en-US" sz="1200" dirty="0" err="1" smtClean="0">
                <a:latin typeface="Times New Roman" pitchFamily="-92" charset="0"/>
                <a:ea typeface="Times New Roman" pitchFamily="-92" charset="0"/>
                <a:cs typeface="Times New Roman" pitchFamily="-92" charset="0"/>
                <a:sym typeface="Times New Roman" pitchFamily="-92" charset="0"/>
              </a:rPr>
              <a:t>Yaghoobi</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a:latin typeface="Times New Roman" pitchFamily="-92" charset="0"/>
              <a:ea typeface="Times New Roman" pitchFamily="-92" charset="0"/>
              <a:cs typeface="Times New Roman" pitchFamily="-92" charset="0"/>
              <a:sym typeface="Times New Roman" pitchFamily="-92" charset="0"/>
            </a:endParaRP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99373491"/>
      </p:ext>
    </p:extLst>
  </p:cSld>
  <p:clrMapOvr>
    <a:masterClrMapping/>
  </p:clrMapOvr>
  <p:transition spd="med"/>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 </a:t>
            </a:r>
            <a:r>
              <a:rPr lang="en-US" dirty="0" err="1">
                <a:solidFill>
                  <a:schemeClr val="accent2"/>
                </a:solidFill>
              </a:rPr>
              <a:t>MACs</a:t>
            </a:r>
            <a:endParaRPr lang="en-US" dirty="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10</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838200" y="1790700"/>
            <a:ext cx="7505700" cy="5067300"/>
          </a:xfrm>
          <a:prstGeom prst="rect">
            <a:avLst/>
          </a:prstGeom>
        </p:spPr>
      </p:pic>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Routes to success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a:xfrm>
            <a:off x="527050" y="1828800"/>
            <a:ext cx="8229600" cy="4821238"/>
          </a:xfrm>
        </p:spPr>
        <p:txBody>
          <a:bodyPr>
            <a:normAutofit fontScale="92500" lnSpcReduction="100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engage </a:t>
            </a:r>
            <a:r>
              <a:rPr lang="en-US" sz="2400" dirty="0"/>
              <a:t>with 3GPP to specify interface details</a:t>
            </a:r>
          </a:p>
          <a:p>
            <a:pPr marL="534988" lvl="1" indent="-153988">
              <a:buFontTx/>
              <a:buChar char="▫"/>
              <a:tabLst>
                <a:tab pos="101600" algn="l"/>
                <a:tab pos="406400" algn="l"/>
                <a:tab pos="698500" algn="l"/>
                <a:tab pos="914400" algn="l"/>
              </a:tabLst>
            </a:pPr>
            <a:r>
              <a:rPr lang="en-US" dirty="0">
                <a:solidFill>
                  <a:schemeClr val="accent2"/>
                </a:solidFill>
              </a:rPr>
              <a:t>could support many 802 MACs</a:t>
            </a:r>
          </a:p>
          <a:p>
            <a:pPr>
              <a:lnSpc>
                <a:spcPts val="3300"/>
              </a:lnSpc>
              <a:tabLst>
                <a:tab pos="101600" algn="l"/>
                <a:tab pos="406400" algn="l"/>
                <a:tab pos="698500" algn="l"/>
                <a:tab pos="914400" algn="l"/>
              </a:tabLst>
            </a:pPr>
            <a:r>
              <a:rPr lang="en-US" sz="2400" dirty="0" smtClean="0"/>
              <a:t>engage </a:t>
            </a:r>
            <a:r>
              <a:rPr lang="en-US" sz="2400" dirty="0"/>
              <a:t>with other parties to specify interface details</a:t>
            </a:r>
          </a:p>
          <a:p>
            <a:pPr marL="534988" lvl="1" indent="-153988">
              <a:buFontTx/>
              <a:buChar char="▫"/>
              <a:tabLst>
                <a:tab pos="101600" algn="l"/>
                <a:tab pos="406400" algn="l"/>
                <a:tab pos="698500" algn="l"/>
                <a:tab pos="914400" algn="l"/>
              </a:tabLst>
            </a:pPr>
            <a:r>
              <a:rPr lang="en-US" dirty="0">
                <a:solidFill>
                  <a:schemeClr val="accent2"/>
                </a:solidFill>
              </a:rPr>
              <a:t>build partnership with other operator communities</a:t>
            </a:r>
          </a:p>
          <a:p>
            <a:pPr>
              <a:lnSpc>
                <a:spcPts val="3300"/>
              </a:lnSpc>
              <a:tabLst>
                <a:tab pos="101600" algn="l"/>
                <a:tab pos="406400" algn="l"/>
                <a:tab pos="698500" algn="l"/>
                <a:tab pos="914400" algn="l"/>
              </a:tabLst>
            </a:pPr>
            <a:r>
              <a:rPr lang="en-US" sz="2400" dirty="0" smtClean="0"/>
              <a:t>support </a:t>
            </a:r>
            <a:r>
              <a:rPr lang="en-US" sz="2400" dirty="0"/>
              <a:t>internationalization</a:t>
            </a:r>
          </a:p>
          <a:p>
            <a:pPr marL="534988" lvl="1" indent="-153988">
              <a:buFontTx/>
              <a:buChar char="▫"/>
              <a:tabLst>
                <a:tab pos="101600" algn="l"/>
                <a:tab pos="406400" algn="l"/>
                <a:tab pos="698500" algn="l"/>
                <a:tab pos="914400" algn="l"/>
              </a:tabLst>
            </a:pPr>
            <a:r>
              <a:rPr lang="en-US" dirty="0">
                <a:solidFill>
                  <a:schemeClr val="accent2"/>
                </a:solidFill>
              </a:rPr>
              <a:t>standardize within partner communities</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standardize in JTC1</a:t>
            </a:r>
          </a:p>
          <a:p>
            <a:pPr marL="534988" lvl="1" indent="-153988">
              <a:buFontTx/>
              <a:buChar char="▫"/>
              <a:tabLst>
                <a:tab pos="101600" algn="l"/>
                <a:tab pos="406400" algn="l"/>
                <a:tab pos="698500" algn="l"/>
                <a:tab pos="914400" algn="l"/>
              </a:tabLst>
            </a:pPr>
            <a:r>
              <a:rPr lang="en-US" dirty="0">
                <a:solidFill>
                  <a:schemeClr val="accent2"/>
                </a:solidFill>
              </a:rPr>
              <a:t>standardize in ITU-R (WP 5A) in support of spectrum needs</a:t>
            </a:r>
          </a:p>
          <a:p>
            <a:pPr marL="915988" lvl="2" indent="-153988">
              <a:buFontTx/>
              <a:buChar char="▫"/>
              <a:tabLst>
                <a:tab pos="101600" algn="l"/>
                <a:tab pos="406400" algn="l"/>
                <a:tab pos="698500" algn="l"/>
                <a:tab pos="914400" algn="l"/>
              </a:tabLst>
            </a:pPr>
            <a:r>
              <a:rPr lang="en-US" dirty="0">
                <a:solidFill>
                  <a:schemeClr val="accent2"/>
                </a:solidFill>
              </a:rPr>
              <a:t>WP 5A: “Land mobile service excluding IMT”</a:t>
            </a:r>
          </a:p>
          <a:p>
            <a:pPr marL="915988" lvl="2" indent="-153988">
              <a:buFontTx/>
              <a:buChar char="▫"/>
              <a:tabLst>
                <a:tab pos="101600" algn="l"/>
                <a:tab pos="406400" algn="l"/>
                <a:tab pos="698500" algn="l"/>
                <a:tab pos="914400" algn="l"/>
              </a:tabLst>
            </a:pPr>
            <a:r>
              <a:rPr lang="en-US" dirty="0">
                <a:solidFill>
                  <a:schemeClr val="accent2"/>
                </a:solidFill>
              </a:rPr>
              <a:t>refer to WP 5A’s “Guide to the use of ITU-R texts relating to the land mobile service, including wireless access in the fixed service”</a:t>
            </a:r>
          </a:p>
          <a:p>
            <a:pPr marL="534988" lvl="1" indent="-153988">
              <a:buFontTx/>
              <a:buChar char="▫"/>
              <a:tabLst>
                <a:tab pos="101600" algn="l"/>
                <a:tab pos="406400" algn="l"/>
                <a:tab pos="698500" algn="l"/>
                <a:tab pos="914400" algn="l"/>
              </a:tabLst>
            </a:pPr>
            <a:r>
              <a:rPr lang="en-US" dirty="0">
                <a:solidFill>
                  <a:schemeClr val="accent2"/>
                </a:solidFill>
              </a:rPr>
              <a:t>could standardize in ITU-R IMT-2020 (see Action B)</a:t>
            </a:r>
            <a:endParaRPr lang="en-US" dirty="0">
              <a:latin typeface="Calibri" pitchFamily="-92" charset="0"/>
              <a:ea typeface="Calibri" pitchFamily="-92" charset="0"/>
              <a:cs typeface="Calibri" pitchFamily="-92" charset="0"/>
              <a:sym typeface="Calibri" pitchFamily="-92" charset="0"/>
            </a:endParaRPr>
          </a:p>
          <a:p>
            <a:endParaRPr lang="en-US"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Possible partners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p:txBody>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smtClean="0"/>
              <a:t>IEEE</a:t>
            </a:r>
            <a:endParaRPr lang="en-US" sz="2400" dirty="0"/>
          </a:p>
          <a:p>
            <a:pPr marL="534988" lvl="1" indent="-153988">
              <a:buFontTx/>
              <a:buChar char="▫"/>
              <a:tabLst>
                <a:tab pos="101600" algn="l"/>
                <a:tab pos="406400" algn="l"/>
                <a:tab pos="698500" algn="l"/>
                <a:tab pos="914400" algn="l"/>
              </a:tabLst>
            </a:pPr>
            <a:r>
              <a:rPr lang="en-US" dirty="0" smtClean="0">
                <a:solidFill>
                  <a:schemeClr val="accent2"/>
                </a:solidFill>
              </a:rPr>
              <a:t>Communications Society </a:t>
            </a:r>
            <a:r>
              <a:rPr lang="en-US" dirty="0">
                <a:solidFill>
                  <a:schemeClr val="accent2"/>
                </a:solidFill>
              </a:rPr>
              <a:t>standards; esp. IEEE 1904 Access Networks Working Group</a:t>
            </a:r>
          </a:p>
          <a:p>
            <a:pPr>
              <a:lnSpc>
                <a:spcPts val="3300"/>
              </a:lnSpc>
              <a:tabLst>
                <a:tab pos="101600" algn="l"/>
                <a:tab pos="406400" algn="l"/>
                <a:tab pos="698500" algn="l"/>
                <a:tab pos="914400" algn="l"/>
              </a:tabLst>
            </a:pPr>
            <a:r>
              <a:rPr lang="en-US" dirty="0"/>
              <a:t>	</a:t>
            </a:r>
            <a:r>
              <a:rPr lang="en-US" sz="2400" dirty="0" smtClean="0"/>
              <a:t>3GPP</a:t>
            </a:r>
            <a:endParaRPr lang="en-US" sz="2400" dirty="0"/>
          </a:p>
          <a:p>
            <a:pPr>
              <a:lnSpc>
                <a:spcPts val="3300"/>
              </a:lnSpc>
              <a:tabLst>
                <a:tab pos="101600" algn="l"/>
                <a:tab pos="406400" algn="l"/>
                <a:tab pos="698500" algn="l"/>
                <a:tab pos="914400" algn="l"/>
              </a:tabLst>
            </a:pPr>
            <a:r>
              <a:rPr lang="en-US" dirty="0"/>
              <a:t>	</a:t>
            </a:r>
            <a:r>
              <a:rPr lang="en-US" sz="2400" dirty="0" smtClean="0"/>
              <a:t>ITU-R </a:t>
            </a:r>
            <a:r>
              <a:rPr lang="en-US" sz="2400" dirty="0"/>
              <a:t>(WP 5A; WP 5D)</a:t>
            </a:r>
          </a:p>
          <a:p>
            <a:pPr>
              <a:lnSpc>
                <a:spcPts val="3300"/>
              </a:lnSpc>
              <a:tabLst>
                <a:tab pos="101600" algn="l"/>
                <a:tab pos="406400" algn="l"/>
                <a:tab pos="698500" algn="l"/>
                <a:tab pos="914400" algn="l"/>
              </a:tabLst>
            </a:pPr>
            <a:r>
              <a:rPr lang="en-US" dirty="0"/>
              <a:t>	</a:t>
            </a:r>
            <a:r>
              <a:rPr lang="en-US" sz="2400" dirty="0" smtClean="0"/>
              <a:t>IETF</a:t>
            </a:r>
            <a:r>
              <a:rPr lang="en-US" sz="2400" dirty="0"/>
              <a:t>, Broadband Forum, CableLabs, MEF, ETSI BRAN, Open Networking Foundation, Wi-Fi Alliance, ZigBee Alliance, Ethernet Alliance, WiMAX Forum, CPRI, …</a:t>
            </a:r>
          </a:p>
          <a:p>
            <a:endParaRPr lang="en-US"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dirty="0">
                <a:latin typeface="Calibri" pitchFamily="-92" charset="0"/>
                <a:ea typeface="Calibri" pitchFamily="-92" charset="0"/>
                <a:cs typeface="Calibri" pitchFamily="-92" charset="0"/>
                <a:sym typeface="Calibri"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dirty="0">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1752600"/>
          <a:ext cx="5904656" cy="3641057"/>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be leveraged to promote spectrum for non-IMT systems; e.g.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WAS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require development of uses cases and  requirements </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support spectrum expansion</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need to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new amendments;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 IMT-2020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t>
            </a:r>
            <a:r>
              <a:rPr lang="en-US" dirty="0" smtClean="0">
                <a:solidFill>
                  <a:schemeClr val="accent2"/>
                </a:solidFill>
                <a:latin typeface="Trebuchet MS" pitchFamily="-92" charset="0"/>
                <a:ea typeface="Trebuchet MS" pitchFamily="-92" charset="0"/>
                <a:cs typeface="Trebuchet MS" pitchFamily="-92" charset="0"/>
              </a:rPr>
              <a:t>Approaches</a:t>
            </a:r>
            <a:endParaRPr lang="en-US" dirty="0"/>
          </a:p>
        </p:txBody>
      </p:sp>
      <p:sp>
        <p:nvSpPr>
          <p:cNvPr id="3" name="Content Placeholder 2"/>
          <p:cNvSpPr>
            <a:spLocks noGrp="1"/>
          </p:cNvSpPr>
          <p:nvPr>
            <p:ph idx="1"/>
          </p:nvPr>
        </p:nvSpPr>
        <p:spPr/>
        <p:txBody>
          <a:bodyPr>
            <a:normAutofit fontScale="925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B1</a:t>
            </a:r>
            <a:r>
              <a:rPr lang="en-US" sz="2400" dirty="0"/>
              <a:t>: Direct IMT-2020 – single technology</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IMT-2020 RIT.</a:t>
            </a:r>
            <a:endParaRPr lang="en-US" sz="2400" dirty="0"/>
          </a:p>
          <a:p>
            <a:pPr>
              <a:lnSpc>
                <a:spcPts val="3300"/>
              </a:lnSpc>
              <a:tabLst>
                <a:tab pos="101600" algn="l"/>
                <a:tab pos="406400" algn="l"/>
                <a:tab pos="698500" algn="l"/>
                <a:tab pos="914400" algn="l"/>
              </a:tabLst>
            </a:pPr>
            <a:r>
              <a:rPr lang="en-US" sz="2400" dirty="0" smtClean="0"/>
              <a:t>B2</a:t>
            </a:r>
            <a:r>
              <a:rPr lang="en-US" sz="2400" dirty="0"/>
              <a:t>: Direct IMT-2020 – set of technologies</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IMT-2020 RIT, possibly integrated in an IEEE 802 Access Network.</a:t>
            </a:r>
            <a:endParaRPr lang="en-US" sz="2400" dirty="0"/>
          </a:p>
          <a:p>
            <a:pPr>
              <a:lnSpc>
                <a:spcPts val="3300"/>
              </a:lnSpc>
              <a:tabLst>
                <a:tab pos="101600" algn="l"/>
                <a:tab pos="406400" algn="l"/>
                <a:tab pos="698500" algn="l"/>
                <a:tab pos="914400" algn="l"/>
              </a:tabLst>
            </a:pPr>
            <a:r>
              <a:rPr lang="en-US" sz="2400" dirty="0" smtClean="0"/>
              <a:t>B3</a:t>
            </a:r>
            <a:r>
              <a:rPr lang="en-US" sz="2400" dirty="0"/>
              <a:t>: IMT-2020 – external</a:t>
            </a:r>
            <a:r>
              <a:rPr lang="en-US" sz="2400" dirty="0" smtClean="0"/>
              <a:t> body proposal</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a:p>
            <a:endParaRPr lang="en-US"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B1: single technology</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5" name="Content Placeholder 4"/>
          <p:cNvSpPr>
            <a:spLocks noGrp="1"/>
          </p:cNvSpPr>
          <p:nvPr>
            <p:ph idx="1"/>
          </p:nvPr>
        </p:nvSpPr>
        <p:spPr>
          <a:xfrm>
            <a:off x="457200" y="2286000"/>
            <a:ext cx="8229600" cy="4287838"/>
          </a:xfrm>
        </p:spPr>
        <p:txBody>
          <a:bodyPr/>
          <a:lstStyle/>
          <a:p>
            <a:r>
              <a:rPr lang="en-US" altLang="en-US" dirty="0"/>
              <a:t>IEEE 802.11 radio interface technology based on IEEE P802.11ay</a:t>
            </a:r>
          </a:p>
          <a:p>
            <a:pPr lvl="1"/>
            <a:r>
              <a:rPr lang="en-US" altLang="en-US" dirty="0"/>
              <a:t>Addressing </a:t>
            </a:r>
            <a:r>
              <a:rPr lang="en-US" altLang="en-US" dirty="0" err="1"/>
              <a:t>eMBB</a:t>
            </a:r>
            <a:r>
              <a:rPr lang="en-US" altLang="en-US" dirty="0"/>
              <a:t> usage scenario</a:t>
            </a:r>
          </a:p>
          <a:p>
            <a:pPr lvl="1"/>
            <a:r>
              <a:rPr lang="en-US" altLang="en-US" dirty="0"/>
              <a:t>Targeting indoor hotspot test environment</a:t>
            </a:r>
          </a:p>
          <a:p>
            <a:pPr marL="107950" indent="0">
              <a:buNone/>
            </a:pPr>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B3: external partner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3" name="Content Placeholder 2"/>
          <p:cNvSpPr>
            <a:spLocks noGrp="1"/>
          </p:cNvSpPr>
          <p:nvPr>
            <p:ph idx="1"/>
          </p:nvPr>
        </p:nvSpPr>
        <p:spPr/>
        <p:txBody>
          <a:bodyPr/>
          <a:lstStyle/>
          <a:p>
            <a:r>
              <a:rPr lang="en-US" altLang="en-US" sz="2000" dirty="0"/>
              <a:t>Support development of a 3GPP proposal incorporating reference to the use of IEEE 802.11, or an IEEE 802 Access Network.</a:t>
            </a:r>
          </a:p>
          <a:p>
            <a:r>
              <a:rPr lang="en-US" altLang="en-US" sz="2000" dirty="0"/>
              <a:t>Reference 802 network presumed to operate in non-IMT bands</a:t>
            </a:r>
          </a:p>
          <a:p>
            <a:pPr lvl="1"/>
            <a:r>
              <a:rPr lang="en-US" altLang="en-US" sz="1800" dirty="0"/>
              <a:t>for example, 802.11ax in 5 GHz bands, 802.11ay in 60 GHz, etc</a:t>
            </a:r>
            <a:r>
              <a:rPr lang="en-US" altLang="en-US" sz="1800" dirty="0" smtClean="0"/>
              <a:t>.</a:t>
            </a:r>
          </a:p>
          <a:p>
            <a:pPr lvl="1"/>
            <a:r>
              <a:rPr lang="en-US" altLang="en-US" sz="1800" dirty="0" smtClean="0"/>
              <a:t>for example, evolution of LWA, </a:t>
            </a:r>
            <a:r>
              <a:rPr lang="en-US" altLang="en-US" sz="1800" dirty="0" err="1" smtClean="0"/>
              <a:t>eLWA</a:t>
            </a:r>
            <a:r>
              <a:rPr lang="en-US" altLang="en-US" sz="1800" dirty="0" smtClean="0"/>
              <a:t>, LWIP</a:t>
            </a:r>
            <a:endParaRPr lang="en-US" altLang="en-US" sz="1800" dirty="0"/>
          </a:p>
          <a:p>
            <a:pPr lvl="1"/>
            <a:r>
              <a:rPr lang="en-US" altLang="en-US" sz="1800" dirty="0"/>
              <a:t>would not be proposed as IMT-2020 RIT</a:t>
            </a:r>
          </a:p>
          <a:p>
            <a:r>
              <a:rPr lang="en-US" altLang="en-US" sz="2000" dirty="0"/>
              <a:t>Does not preclude parallel action B1 or B2 to propose IMT-2020 RIT</a:t>
            </a:r>
          </a:p>
          <a:p>
            <a:r>
              <a:rPr lang="en-US" altLang="en-US" sz="2000" dirty="0"/>
              <a:t>Serves as a feature enhancement to 3GPP network operation</a:t>
            </a:r>
          </a:p>
          <a:p>
            <a:pPr lvl="1"/>
            <a:r>
              <a:rPr lang="en-US" altLang="en-US" sz="1800" dirty="0"/>
              <a:t>not evaluated against IMT-2020 technical requirements</a:t>
            </a:r>
          </a:p>
          <a:p>
            <a:pPr lvl="1"/>
            <a:r>
              <a:rPr lang="en-US" altLang="en-US" sz="1800" dirty="0"/>
              <a:t>3GPP meets IMT-2020 technical requirements with 3GPP SRIT</a:t>
            </a:r>
          </a:p>
          <a:p>
            <a:pPr lvl="1"/>
            <a:r>
              <a:rPr lang="en-US" altLang="en-US" sz="1800" dirty="0"/>
              <a:t>requires technical analysis to select appropriate architectural models for integration with 3GPP network</a:t>
            </a:r>
          </a:p>
          <a:p>
            <a:pPr lvl="2"/>
            <a:r>
              <a:rPr lang="en-US" altLang="en-US" sz="1600" dirty="0" smtClean="0"/>
              <a:t>Identify Interfaces </a:t>
            </a:r>
            <a:r>
              <a:rPr lang="en-US" altLang="en-US" sz="1600" dirty="0"/>
              <a:t>to IEEE </a:t>
            </a:r>
            <a:r>
              <a:rPr lang="en-US" altLang="en-US" sz="1600" dirty="0" smtClean="0"/>
              <a:t>802 technologies</a:t>
            </a:r>
            <a:endParaRPr lang="en-US" altLang="en-US" sz="1600" dirty="0"/>
          </a:p>
          <a:p>
            <a:pPr lvl="1"/>
            <a:r>
              <a:rPr lang="en-US" altLang="en-US" sz="1800" dirty="0"/>
              <a:t>requires coordination with 3GPP on </a:t>
            </a:r>
            <a:r>
              <a:rPr lang="en-US" altLang="en-US" sz="1800" dirty="0" smtClean="0"/>
              <a:t>details</a:t>
            </a:r>
            <a:endParaRPr lang="en-US" altLang="en-US" sz="20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3GPP “</a:t>
            </a:r>
            <a:r>
              <a:rPr lang="en-US" sz="3600" dirty="0" err="1" smtClean="0"/>
              <a:t>NextGen</a:t>
            </a:r>
            <a:r>
              <a:rPr lang="en-US" sz="3600" dirty="0" smtClean="0"/>
              <a:t> </a:t>
            </a:r>
            <a:r>
              <a:rPr lang="en-US" sz="3600" dirty="0"/>
              <a:t>Core” and </a:t>
            </a:r>
            <a:r>
              <a:rPr lang="en-US" sz="3600" dirty="0" smtClean="0"/>
              <a:t>New RAT (NR)</a:t>
            </a:r>
            <a:endParaRPr lang="en-US" sz="3600" dirty="0"/>
          </a:p>
        </p:txBody>
      </p:sp>
      <p:sp>
        <p:nvSpPr>
          <p:cNvPr id="3" name="Content Placeholder 2"/>
          <p:cNvSpPr>
            <a:spLocks noGrp="1"/>
          </p:cNvSpPr>
          <p:nvPr>
            <p:ph idx="1"/>
          </p:nvPr>
        </p:nvSpPr>
        <p:spPr>
          <a:xfrm>
            <a:off x="381000" y="1447800"/>
            <a:ext cx="8305800" cy="1905000"/>
          </a:xfrm>
        </p:spPr>
        <p:txBody>
          <a:bodyPr/>
          <a:lstStyle/>
          <a:p>
            <a:r>
              <a:rPr lang="en-US" sz="2000" dirty="0"/>
              <a:t>3GPP is </a:t>
            </a:r>
            <a:r>
              <a:rPr lang="en-US" sz="2000" dirty="0" smtClean="0"/>
              <a:t>developing a new 5G “New RAT” (NR) and a new 5G </a:t>
            </a:r>
            <a:r>
              <a:rPr lang="en-US" sz="2000" dirty="0"/>
              <a:t>Core Network</a:t>
            </a:r>
            <a:r>
              <a:rPr lang="en-US" sz="2000" dirty="0" smtClean="0"/>
              <a:t> (“</a:t>
            </a:r>
            <a:r>
              <a:rPr lang="en-US" sz="2000" dirty="0" err="1"/>
              <a:t>NextGen</a:t>
            </a:r>
            <a:r>
              <a:rPr lang="en-US" sz="2000" dirty="0"/>
              <a:t> </a:t>
            </a:r>
            <a:r>
              <a:rPr lang="en-US" sz="2000" dirty="0" smtClean="0"/>
              <a:t>Core”)</a:t>
            </a:r>
          </a:p>
          <a:p>
            <a:r>
              <a:rPr lang="en-US" sz="2000" dirty="0" smtClean="0"/>
              <a:t>Several candidate architectures might allow 802.11 integration into 3GPP 5G network, e.g.:</a:t>
            </a:r>
          </a:p>
        </p:txBody>
      </p:sp>
      <p:pic>
        <p:nvPicPr>
          <p:cNvPr id="5" name="Picture 4"/>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52252" y="3500119"/>
            <a:ext cx="2561905" cy="1371601"/>
          </a:xfrm>
          <a:prstGeom prst="rect">
            <a:avLst/>
          </a:prstGeom>
        </p:spPr>
      </p:pic>
      <p:pic>
        <p:nvPicPr>
          <p:cNvPr id="6" name="Picture 5"/>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429000" y="3505199"/>
            <a:ext cx="2286000" cy="1552362"/>
          </a:xfrm>
          <a:prstGeom prst="rect">
            <a:avLst/>
          </a:prstGeom>
        </p:spPr>
      </p:pic>
      <p:pic>
        <p:nvPicPr>
          <p:cNvPr id="1026" name="Picture 2"/>
          <p:cNvPicPr>
            <a:picLocks noChangeAspect="1" noChangeArrowheads="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629400" y="3547636"/>
            <a:ext cx="1647506" cy="1509925"/>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
        <p:nvSpPr>
          <p:cNvPr id="12" name="Rectangle 11"/>
          <p:cNvSpPr/>
          <p:nvPr/>
        </p:nvSpPr>
        <p:spPr>
          <a:xfrm>
            <a:off x="252252" y="5091499"/>
            <a:ext cx="2819400" cy="584776"/>
          </a:xfrm>
          <a:prstGeom prst="rect">
            <a:avLst/>
          </a:prstGeom>
        </p:spPr>
        <p:txBody>
          <a:bodyPr wrap="square">
            <a:spAutoFit/>
          </a:bodyPr>
          <a:lstStyle/>
          <a:p>
            <a:r>
              <a:rPr lang="en-US" sz="1600" dirty="0" smtClean="0"/>
              <a:t>(1) 802.11 WLAN interfaces directly to </a:t>
            </a:r>
            <a:r>
              <a:rPr lang="en-US" sz="1600" dirty="0" err="1" smtClean="0"/>
              <a:t>NextGen</a:t>
            </a:r>
            <a:r>
              <a:rPr lang="en-US" sz="1600" dirty="0" smtClean="0"/>
              <a:t> Core</a:t>
            </a:r>
            <a:endParaRPr lang="en-US" sz="1600" dirty="0"/>
          </a:p>
        </p:txBody>
      </p:sp>
      <p:sp>
        <p:nvSpPr>
          <p:cNvPr id="13" name="Rectangle 12"/>
          <p:cNvSpPr/>
          <p:nvPr/>
        </p:nvSpPr>
        <p:spPr>
          <a:xfrm>
            <a:off x="3352800" y="5091498"/>
            <a:ext cx="2819400" cy="1815882"/>
          </a:xfrm>
          <a:prstGeom prst="rect">
            <a:avLst/>
          </a:prstGeom>
        </p:spPr>
        <p:txBody>
          <a:bodyPr wrap="square">
            <a:spAutoFit/>
          </a:bodyPr>
          <a:lstStyle/>
          <a:p>
            <a:r>
              <a:rPr lang="en-US" sz="1600" dirty="0" smtClean="0"/>
              <a:t>(2) 802.11 WLAN  interfaces with NR base station, e.g., similar to “dual connectivity” architecture used by LWA/</a:t>
            </a:r>
            <a:r>
              <a:rPr lang="en-US" sz="1600" dirty="0" err="1" smtClean="0"/>
              <a:t>eLWA</a:t>
            </a:r>
            <a:r>
              <a:rPr lang="en-US" sz="1600" dirty="0" smtClean="0"/>
              <a:t>/LWIP</a:t>
            </a:r>
          </a:p>
          <a:p>
            <a:r>
              <a:rPr lang="en-US" sz="1600" dirty="0" smtClean="0"/>
              <a:t>[see R2-163969]</a:t>
            </a:r>
            <a:endParaRPr lang="en-US" sz="1600" dirty="0"/>
          </a:p>
          <a:p>
            <a:endParaRPr lang="en-US" sz="1600" dirty="0"/>
          </a:p>
        </p:txBody>
      </p:sp>
      <p:sp>
        <p:nvSpPr>
          <p:cNvPr id="14" name="Rectangle 13"/>
          <p:cNvSpPr/>
          <p:nvPr/>
        </p:nvSpPr>
        <p:spPr>
          <a:xfrm>
            <a:off x="6400800" y="5105400"/>
            <a:ext cx="2590800" cy="1323439"/>
          </a:xfrm>
          <a:prstGeom prst="rect">
            <a:avLst/>
          </a:prstGeom>
        </p:spPr>
        <p:txBody>
          <a:bodyPr wrap="square">
            <a:spAutoFit/>
          </a:bodyPr>
          <a:lstStyle/>
          <a:p>
            <a:r>
              <a:rPr lang="en-US" sz="1600" dirty="0" smtClean="0"/>
              <a:t>(3) 802.11 WLAN data plane interfaces with NR base station, while control plane interfaces with </a:t>
            </a:r>
            <a:r>
              <a:rPr lang="en-US" sz="1600" dirty="0" err="1" smtClean="0"/>
              <a:t>NextGen</a:t>
            </a:r>
            <a:r>
              <a:rPr lang="en-US" sz="1600" dirty="0" smtClean="0"/>
              <a:t> Core</a:t>
            </a:r>
            <a:endParaRPr lang="en-US" sz="1600"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50188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Integration of 802.11 in 3GPP 5G networks</a:t>
            </a:r>
            <a:endParaRPr lang="en-US" sz="3200" dirty="0"/>
          </a:p>
        </p:txBody>
      </p:sp>
      <p:sp>
        <p:nvSpPr>
          <p:cNvPr id="3" name="Content Placeholder 2"/>
          <p:cNvSpPr>
            <a:spLocks noGrp="1"/>
          </p:cNvSpPr>
          <p:nvPr>
            <p:ph idx="1"/>
          </p:nvPr>
        </p:nvSpPr>
        <p:spPr>
          <a:xfrm>
            <a:off x="228600" y="1447800"/>
            <a:ext cx="8686800" cy="4953000"/>
          </a:xfrm>
        </p:spPr>
        <p:txBody>
          <a:bodyPr>
            <a:normAutofit fontScale="70000" lnSpcReduction="20000"/>
          </a:bodyPr>
          <a:lstStyle/>
          <a:p>
            <a:r>
              <a:rPr lang="en-US" dirty="0" smtClean="0"/>
              <a:t>Different architectures may suit different operator deployments and use cases, e.g.</a:t>
            </a:r>
          </a:p>
          <a:p>
            <a:pPr lvl="1"/>
            <a:r>
              <a:rPr lang="en-US" dirty="0"/>
              <a:t>S</a:t>
            </a:r>
            <a:r>
              <a:rPr lang="en-US" dirty="0" smtClean="0"/>
              <a:t>ome architectures imply increased load on backhaul</a:t>
            </a:r>
          </a:p>
          <a:p>
            <a:pPr lvl="1"/>
            <a:r>
              <a:rPr lang="en-US" dirty="0" smtClean="0"/>
              <a:t>“Dual connectivity” architectures may not allow for macro coverage if NR base station operates at higher frequency than WLAN</a:t>
            </a:r>
          </a:p>
          <a:p>
            <a:r>
              <a:rPr lang="en-US" dirty="0" smtClean="0"/>
              <a:t>Availability of specifications for the different architectures depends on future </a:t>
            </a:r>
            <a:r>
              <a:rPr lang="en-US" dirty="0"/>
              <a:t>3GPP progress, decisions and specification </a:t>
            </a:r>
            <a:r>
              <a:rPr lang="en-US" dirty="0" smtClean="0"/>
              <a:t>timeline</a:t>
            </a:r>
          </a:p>
          <a:p>
            <a:pPr lvl="1"/>
            <a:r>
              <a:rPr lang="en-US" dirty="0"/>
              <a:t>Out of the control of </a:t>
            </a:r>
            <a:r>
              <a:rPr lang="en-US" dirty="0" smtClean="0"/>
              <a:t>IEEE</a:t>
            </a:r>
          </a:p>
          <a:p>
            <a:r>
              <a:rPr lang="en-US" dirty="0" smtClean="0"/>
              <a:t>Commercial deployment of the different architectures depends on </a:t>
            </a:r>
            <a:r>
              <a:rPr lang="en-US" dirty="0"/>
              <a:t>handset vendor roadmaps, cellular </a:t>
            </a:r>
            <a:r>
              <a:rPr lang="en-US" dirty="0" smtClean="0"/>
              <a:t>infrastructure vendor roadmaps and network operator decisions</a:t>
            </a:r>
          </a:p>
          <a:p>
            <a:pPr lvl="1"/>
            <a:r>
              <a:rPr lang="en-US" dirty="0" smtClean="0"/>
              <a:t>Out of the control of IEEE</a:t>
            </a:r>
          </a:p>
          <a:p>
            <a:pPr lvl="1"/>
            <a:endParaRPr lang="en-US" dirty="0"/>
          </a:p>
          <a:p>
            <a:pPr>
              <a:buFont typeface="Wingdings"/>
              <a:buChar char="è"/>
            </a:pPr>
            <a:r>
              <a:rPr lang="en-US" dirty="0" smtClean="0">
                <a:sym typeface="Wingdings" panose="05000000000000000000" pitchFamily="2" charset="2"/>
              </a:rPr>
              <a:t>Any technical activities for 5G undertaken by 802 should focus on enablers / building blocks / interfaces that are as generic as possible and can be utilized by any architecture. </a:t>
            </a:r>
          </a:p>
          <a:p>
            <a:pPr lvl="1">
              <a:buFont typeface="Wingdings" panose="05000000000000000000" pitchFamily="2" charset="2"/>
              <a:buChar char="§"/>
            </a:pPr>
            <a:r>
              <a:rPr lang="en-US" dirty="0" smtClean="0">
                <a:sym typeface="Wingdings" panose="05000000000000000000" pitchFamily="2" charset="2"/>
              </a:rPr>
              <a:t>Consider gap analysis for any necessary specification work</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74520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a:solidFill>
                  <a:srgbClr val="FFFFFF"/>
                </a:solidFill>
              </a:rPr>
              <a:t>Proposed Draft</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Report:</a:t>
            </a:r>
            <a:br>
              <a:rPr lang="en-US" sz="4400">
                <a:solidFill>
                  <a:srgbClr val="FFFFFF"/>
                </a:solidFill>
              </a:rPr>
            </a:br>
            <a:r>
              <a:rPr lang="en-US" sz="4400">
                <a:solidFill>
                  <a:srgbClr val="FFFFFF"/>
                </a:solidFill>
              </a:rPr>
              <a:t>IEEE</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802</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EC</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5G/IMT-2020</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SC</a:t>
            </a:r>
          </a:p>
        </p:txBody>
      </p:sp>
      <p:sp>
        <p:nvSpPr>
          <p:cNvPr id="6147" name="Rectangle 3"/>
          <p:cNvSpPr>
            <a:spLocks noGrp="1" noChangeArrowheads="1"/>
          </p:cNvSpPr>
          <p:nvPr>
            <p:ph type="subTitle" idx="1"/>
          </p:nvPr>
        </p:nvSpPr>
        <p:spPr>
          <a:xfrm>
            <a:off x="395288" y="3933825"/>
            <a:ext cx="7910512" cy="1752600"/>
          </a:xfrm>
        </p:spPr>
        <p:txBody>
          <a:bodyPr/>
          <a:lstStyle/>
          <a:p>
            <a:pPr indent="61913" algn="l" defTabSz="895350">
              <a:lnSpc>
                <a:spcPct val="70000"/>
              </a:lnSpc>
              <a:spcBef>
                <a:spcPts val="200"/>
              </a:spcBef>
              <a:buClrTx/>
              <a:buSzTx/>
            </a:pPr>
            <a:r>
              <a:rPr lang="en-US" sz="2300" dirty="0" smtClean="0">
                <a:solidFill>
                  <a:srgbClr val="424456"/>
                </a:solidFill>
              </a:rPr>
              <a:t>Proposed Draft Report:</a:t>
            </a:r>
          </a:p>
          <a:p>
            <a:pPr indent="61913" algn="l" defTabSz="895350">
              <a:lnSpc>
                <a:spcPct val="70000"/>
              </a:lnSpc>
              <a:spcBef>
                <a:spcPts val="200"/>
              </a:spcBef>
              <a:buClrTx/>
              <a:buSzTx/>
            </a:pPr>
            <a:endParaRPr lang="en-US" sz="2300" dirty="0" smtClean="0">
              <a:solidFill>
                <a:srgbClr val="424456"/>
              </a:solidFill>
            </a:endParaRPr>
          </a:p>
          <a:p>
            <a:pPr indent="61913" algn="l" defTabSz="895350">
              <a:lnSpc>
                <a:spcPct val="70000"/>
              </a:lnSpc>
              <a:spcBef>
                <a:spcPts val="200"/>
              </a:spcBef>
              <a:buClrTx/>
              <a:buSzTx/>
            </a:pPr>
            <a:r>
              <a:rPr lang="en-US" sz="2300" dirty="0" smtClean="0">
                <a:solidFill>
                  <a:srgbClr val="424456"/>
                </a:solidFill>
              </a:rPr>
              <a:t>5G/IMT-2020 Standing Committee</a:t>
            </a:r>
          </a:p>
          <a:p>
            <a:pPr indent="61913" algn="l" defTabSz="895350">
              <a:lnSpc>
                <a:spcPct val="70000"/>
              </a:lnSpc>
              <a:spcBef>
                <a:spcPts val="200"/>
              </a:spcBef>
              <a:buClrTx/>
              <a:buSzTx/>
            </a:pPr>
            <a:r>
              <a:rPr lang="en-US" sz="2300" dirty="0" smtClean="0">
                <a:solidFill>
                  <a:srgbClr val="424456"/>
                </a:solidFill>
              </a:rPr>
              <a:t>of IEEE 802 Executive Committee</a:t>
            </a:r>
          </a:p>
          <a:p>
            <a:pPr indent="61913" algn="l" defTabSz="895350">
              <a:lnSpc>
                <a:spcPct val="70000"/>
              </a:lnSpc>
              <a:spcBef>
                <a:spcPts val="200"/>
              </a:spcBef>
              <a:buClrTx/>
              <a:buSzTx/>
              <a:buFontTx/>
              <a:buNone/>
            </a:pPr>
            <a:endParaRPr lang="en-US" sz="1500" dirty="0" smtClean="0">
              <a:solidFill>
                <a:srgbClr val="424456"/>
              </a:solidFill>
            </a:endParaRPr>
          </a:p>
          <a:p>
            <a:pPr indent="61913" algn="l" defTabSz="895350">
              <a:lnSpc>
                <a:spcPct val="70000"/>
              </a:lnSpc>
              <a:spcBef>
                <a:spcPts val="200"/>
              </a:spcBef>
              <a:buClrTx/>
              <a:buSzTx/>
              <a:buFontTx/>
              <a:buNone/>
            </a:pPr>
            <a:r>
              <a:rPr lang="en-US" sz="2300" dirty="0" smtClean="0">
                <a:solidFill>
                  <a:srgbClr val="424456"/>
                </a:solidFill>
              </a:rPr>
              <a:t>1 July</a:t>
            </a:r>
            <a:r>
              <a:rPr lang="en-US" sz="2300" dirty="0" smtClean="0">
                <a:latin typeface="Times New Roman" pitchFamily="-92" charset="0"/>
                <a:ea typeface="Times New Roman" pitchFamily="-92" charset="0"/>
                <a:cs typeface="Times New Roman" pitchFamily="-92" charset="0"/>
                <a:sym typeface="Times New Roman" pitchFamily="-92" charset="0"/>
              </a:rPr>
              <a:t> </a:t>
            </a:r>
            <a:r>
              <a:rPr lang="en-US" sz="2300" dirty="0" smtClean="0">
                <a:solidFill>
                  <a:srgbClr val="424456"/>
                </a:solidFill>
              </a:rPr>
              <a:t>2016</a:t>
            </a:r>
            <a:endParaRPr lang="en-US" sz="2300" dirty="0">
              <a:solidFill>
                <a:srgbClr val="424456"/>
              </a:solidFill>
            </a:endParaRPr>
          </a:p>
        </p:txBody>
      </p:sp>
      <p:pic>
        <p:nvPicPr>
          <p:cNvPr id="6148" name="Picture 4" descr="https://encrypted-tbn3.gstatic.com/images?q=tbn:ANd9GcS2OeDDz4S3NME0m7I9GDAhNV1zLpK7XjFi-44fBUJ55qOqrhtz"/>
          <p:cNvPicPr>
            <a:picLocks noChangeAspect="1"/>
          </p:cNvPicPr>
          <p:nvPr/>
        </p:nvPicPr>
        <p:blipFill>
          <a:blip r:embed="rId3"/>
          <a:srcRect/>
          <a:stretch>
            <a:fillRect/>
          </a:stretch>
        </p:blipFill>
        <p:spPr bwMode="auto">
          <a:xfrm>
            <a:off x="611188" y="417513"/>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2057399"/>
          <a:ext cx="5904656" cy="321564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68559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616" name="Rectangle 88"/>
          <p:cNvSpPr>
            <a:spLocks/>
          </p:cNvSpPr>
          <p:nvPr/>
        </p:nvSpPr>
        <p:spPr bwMode="auto">
          <a:xfrm>
            <a:off x="323850" y="5461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22</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1828800"/>
          <a:ext cx="5904656" cy="3822340"/>
        </p:xfrm>
        <a:graphic>
          <a:graphicData uri="http://schemas.openxmlformats.org/drawingml/2006/table">
            <a:tbl>
              <a:tblPr firstRow="1" bandRow="1">
                <a:tableStyleId>{5C22544A-7EE6-4342-B048-85BDC9FD1C3A}</a:tableStyleId>
              </a:tblPr>
              <a:tblGrid>
                <a:gridCol w="1476164"/>
                <a:gridCol w="1476164"/>
                <a:gridCol w="1476164"/>
                <a:gridCol w="1476164"/>
              </a:tblGrid>
              <a:tr h="343563">
                <a:tc>
                  <a:txBody>
                    <a:bodyPr/>
                    <a:lstStyle/>
                    <a:p>
                      <a:r>
                        <a:rPr lang="en-US" sz="1100" dirty="0" smtClean="0"/>
                        <a:t>Strength</a:t>
                      </a:r>
                      <a:endParaRPr lang="en-US" sz="1100" dirty="0"/>
                    </a:p>
                  </a:txBody>
                  <a:tcPr/>
                </a:tc>
                <a:tc>
                  <a:txBody>
                    <a:bodyPr/>
                    <a:lstStyle/>
                    <a:p>
                      <a:r>
                        <a:rPr lang="en-US" sz="1100" dirty="0" smtClean="0"/>
                        <a:t>Weakness</a:t>
                      </a:r>
                      <a:endParaRPr lang="en-US" sz="1100" dirty="0"/>
                    </a:p>
                  </a:txBody>
                  <a:tcPr/>
                </a:tc>
                <a:tc>
                  <a:txBody>
                    <a:bodyPr/>
                    <a:lstStyle/>
                    <a:p>
                      <a:r>
                        <a:rPr lang="en-US" sz="1100" dirty="0" smtClean="0"/>
                        <a:t>Opportunity</a:t>
                      </a:r>
                      <a:endParaRPr lang="en-US" sz="1100" dirty="0"/>
                    </a:p>
                  </a:txBody>
                  <a:tcPr/>
                </a:tc>
                <a:tc>
                  <a:txBody>
                    <a:bodyPr/>
                    <a:lstStyle/>
                    <a:p>
                      <a:r>
                        <a:rPr lang="en-US" sz="1100" dirty="0" smtClean="0"/>
                        <a:t>Threat</a:t>
                      </a:r>
                      <a:endParaRPr lang="en-US" sz="1100" dirty="0"/>
                    </a:p>
                  </a:txBody>
                  <a:tcPr/>
                </a:tc>
              </a:tr>
              <a:tr h="111657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2020, aligning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359259">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mm-wave 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a:t>
                      </a: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-wave </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70269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3. align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3GPP includes IEEE 802 technology autonomously with minimal effort from IEEE 802</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add 3rd:3GPP changes IEEE 802 functionality</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integration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715000"/>
          <a:ext cx="5904656" cy="1061420"/>
        </p:xfrm>
        <a:graphic>
          <a:graphicData uri="http://schemas.openxmlformats.org/drawingml/2006/table">
            <a:tbl>
              <a:tblPr firstRow="1" bandRow="1">
                <a:tableStyleId>{5C22544A-7EE6-4342-B048-85BDC9FD1C3A}</a:tableStyleId>
              </a:tblPr>
              <a:tblGrid>
                <a:gridCol w="2952328"/>
                <a:gridCol w="2952328"/>
              </a:tblGrid>
              <a:tr h="294940">
                <a:tc>
                  <a:txBody>
                    <a:bodyPr/>
                    <a:lstStyle/>
                    <a:p>
                      <a:r>
                        <a:rPr lang="en-US" dirty="0" smtClean="0"/>
                        <a:t>Cost</a:t>
                      </a:r>
                      <a:endParaRPr lang="en-US" dirty="0"/>
                    </a:p>
                  </a:txBody>
                  <a:tcPr/>
                </a:tc>
                <a:tc>
                  <a:txBody>
                    <a:bodyPr/>
                    <a:lstStyle/>
                    <a:p>
                      <a:r>
                        <a:rPr lang="en-US" dirty="0" smtClean="0"/>
                        <a:t>Benefit</a:t>
                      </a:r>
                      <a:endParaRPr lang="en-US" dirty="0"/>
                    </a:p>
                  </a:txBody>
                  <a:tcPr/>
                </a:tc>
              </a:tr>
              <a:tr h="69566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 – 2 prongs: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Ensure relevant IEEE 802 technologies  are part of the incumbent mobile operator 5G universe</a:t>
            </a:r>
          </a:p>
          <a:p>
            <a:pPr lvl="1"/>
            <a:r>
              <a:rPr lang="en-US" dirty="0" smtClean="0"/>
              <a:t>Complementary - Propose </a:t>
            </a:r>
            <a:r>
              <a:rPr lang="en-US" dirty="0"/>
              <a:t>we</a:t>
            </a:r>
            <a:r>
              <a:rPr lang="en-US" dirty="0" smtClean="0"/>
              <a:t> recommend only world </a:t>
            </a:r>
            <a:r>
              <a:rPr lang="en-US" dirty="0"/>
              <a:t>class winning technologies that already have a foothold in</a:t>
            </a:r>
            <a:r>
              <a:rPr lang="en-US" dirty="0" smtClean="0"/>
              <a:t> mobile community to ensure credibility with 3GPP. </a:t>
            </a:r>
          </a:p>
          <a:p>
            <a:pPr lvl="1"/>
            <a:r>
              <a:rPr lang="en-US" dirty="0" smtClean="0"/>
              <a:t>Focus on some specific use cases/test environments, e.g. in-home entertainment, indoor hotspot, outdoor hotspot, community</a:t>
            </a:r>
          </a:p>
          <a:p>
            <a:pPr lvl="1"/>
            <a:r>
              <a:rPr lang="en-US" dirty="0" smtClean="0"/>
              <a:t>Liaise with 3GPP as the Release 13/14 features and specifications evolve into Release 15/16/NR/…</a:t>
            </a:r>
          </a:p>
          <a:p>
            <a:pPr lvl="2"/>
            <a:r>
              <a:rPr lang="en-US" dirty="0" smtClean="0"/>
              <a:t>IMT-2020 requirements will evolve in ITU-R and need to be tracked </a:t>
            </a:r>
          </a:p>
          <a:p>
            <a:pPr lvl="2"/>
            <a:r>
              <a:rPr lang="en-US" dirty="0" smtClean="0"/>
              <a:t>IEEE deliverables must ensure that a 5G network including 3GPP and IEEE technologies support the appropriate IMT-2020 requirements</a:t>
            </a:r>
          </a:p>
          <a:p>
            <a:endParaRPr lang="en-US" dirty="0" smtClean="0"/>
          </a:p>
          <a:p>
            <a:r>
              <a:rPr lang="en-US" dirty="0" smtClean="0"/>
              <a:t>Ensure IEEE 802 technologies work for independents</a:t>
            </a:r>
          </a:p>
          <a:p>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76305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a:bodyPr>
          <a:lstStyle/>
          <a:p>
            <a:r>
              <a:rPr lang="en-US" altLang="en-US" dirty="0"/>
              <a:t>Actions toward B3 </a:t>
            </a:r>
            <a:r>
              <a:rPr lang="en-US" altLang="en-US" dirty="0" smtClean="0"/>
              <a:t>(for Mobile Incumbents)</a:t>
            </a:r>
          </a:p>
          <a:p>
            <a:pPr lvl="1"/>
            <a:r>
              <a:rPr lang="en-US" altLang="en-US" dirty="0" smtClean="0"/>
              <a:t>Encourage review and technical analysis within the WGs</a:t>
            </a:r>
          </a:p>
          <a:p>
            <a:pPr lvl="1"/>
            <a:r>
              <a:rPr lang="en-US" altLang="en-US" dirty="0" smtClean="0"/>
              <a:t>“</a:t>
            </a:r>
            <a:r>
              <a:rPr lang="en-US" altLang="en-US" dirty="0"/>
              <a:t>Exploring further involvement of IEEE in this work should be initiated by liaison to 3GPP”</a:t>
            </a:r>
            <a:endParaRPr lang="en-US" altLang="en-US" dirty="0" smtClean="0"/>
          </a:p>
          <a:p>
            <a:pPr lvl="2"/>
            <a:r>
              <a:rPr lang="en-US" altLang="en-US" dirty="0" smtClean="0"/>
              <a:t>Suggested by 3GPP representatives in IEEE 802-EC-16-0065-10-5GSG</a:t>
            </a:r>
          </a:p>
          <a:p>
            <a:r>
              <a:rPr lang="en-US" altLang="en-US" dirty="0"/>
              <a:t>Actions towards </a:t>
            </a:r>
            <a:r>
              <a:rPr lang="en-US" altLang="en-US" dirty="0" smtClean="0"/>
              <a:t>A</a:t>
            </a:r>
            <a:endParaRPr lang="en-US" altLang="en-US" dirty="0" smtClean="0"/>
          </a:p>
          <a:p>
            <a:pPr lvl="1"/>
            <a:r>
              <a:rPr lang="en-US" altLang="en-US" dirty="0" smtClean="0"/>
              <a:t>Encourage </a:t>
            </a:r>
            <a:r>
              <a:rPr lang="en-US" altLang="en-US" dirty="0" smtClean="0"/>
              <a:t>review and technical analysis within the </a:t>
            </a:r>
            <a:r>
              <a:rPr lang="en-US" altLang="en-US" dirty="0" smtClean="0"/>
              <a:t>WGs</a:t>
            </a:r>
          </a:p>
          <a:p>
            <a:pPr lvl="1"/>
            <a:r>
              <a:rPr lang="en-US" altLang="en-US" dirty="0" smtClean="0"/>
              <a:t>Consider a common interface with Action </a:t>
            </a:r>
            <a:r>
              <a:rPr lang="en-US" altLang="en-US" dirty="0" smtClean="0"/>
              <a:t>B3</a:t>
            </a:r>
            <a:endParaRPr lang="en-US" altLang="en-US" dirty="0" smtClean="0"/>
          </a:p>
          <a:p>
            <a:r>
              <a:rPr lang="en-US" altLang="en-US" dirty="0" smtClean="0"/>
              <a:t>Identify those who will actually perform the Actions</a:t>
            </a:r>
            <a:endParaRPr lang="en-US" altLang="en-US" dirty="0"/>
          </a:p>
          <a:p>
            <a:endParaRPr lang="en-US"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[DRAFT: The standing committee benefitted from a wide breadth of contributions and views that helped derive the cost-benefit analysis and conclusion of this report. The Actions described are not mutually exclusive. There is a preference for Action B3 - with a secondary desire to progress Action A. This will be assessed with straw polls at the July plenary.]</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672013"/>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a:t>Motion: Approve the creation of the IEEE 802 5G/IMT-2020 standing committee (per 5.6 2 of the LMSC P&amp;P) with the following scope and organization:</a:t>
            </a:r>
          </a:p>
          <a:p>
            <a:pPr>
              <a:tabLst>
                <a:tab pos="101600" algn="l"/>
                <a:tab pos="368300" algn="l"/>
                <a:tab pos="406400" algn="l"/>
                <a:tab pos="647700" algn="l"/>
                <a:tab pos="698500" algn="l"/>
                <a:tab pos="914400" algn="l"/>
              </a:tabLst>
            </a:pP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provide</a:t>
            </a:r>
            <a:r>
              <a:rPr lang="en-US" sz="1200">
                <a:latin typeface="Times New Roman" pitchFamily="-92" charset="0"/>
                <a:ea typeface="Times New Roman" pitchFamily="-92" charset="0"/>
                <a:cs typeface="Times New Roman" pitchFamily="-92" charset="0"/>
                <a:sym typeface="Times New Roman" pitchFamily="-92" charset="0"/>
              </a:rPr>
              <a:t> </a:t>
            </a:r>
            <a:r>
              <a:rPr lang="en-US" sz="1200"/>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t>report</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following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items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EC:</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creating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5G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specification</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providing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for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IMT-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2020,</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considering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possible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models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single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technology,</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set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one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more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within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from</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external bodies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3GPP)</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During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t>lifetime,</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act</a:t>
            </a:r>
            <a:r>
              <a:rPr lang="en-US" sz="1200">
                <a:latin typeface="Times New Roman" pitchFamily="-92" charset="0"/>
                <a:ea typeface="Times New Roman" pitchFamily="-92" charset="0"/>
                <a:cs typeface="Times New Roman" pitchFamily="-92" charset="0"/>
                <a:sym typeface="Times New Roman" pitchFamily="-92" charset="0"/>
              </a:rPr>
              <a:t> </a:t>
            </a:r>
            <a:r>
              <a:rPr lang="en-US" sz="1200"/>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communication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point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t>with</a:t>
            </a:r>
            <a:r>
              <a:rPr lang="en-US" sz="1200">
                <a:latin typeface="Times New Roman" pitchFamily="-92" charset="0"/>
                <a:ea typeface="Times New Roman" pitchFamily="-92" charset="0"/>
                <a:cs typeface="Times New Roman" pitchFamily="-92" charset="0"/>
                <a:sym typeface="Times New Roman" pitchFamily="-92" charset="0"/>
              </a:rPr>
              <a:t> </a:t>
            </a:r>
            <a:r>
              <a:rPr lang="en-US" sz="1200"/>
              <a:t>other</a:t>
            </a:r>
            <a:r>
              <a:rPr lang="en-US" sz="1200">
                <a:latin typeface="Times New Roman" pitchFamily="-92" charset="0"/>
                <a:ea typeface="Times New Roman" pitchFamily="-92" charset="0"/>
                <a:cs typeface="Times New Roman" pitchFamily="-92" charset="0"/>
                <a:sym typeface="Times New Roman" pitchFamily="-92" charset="0"/>
              </a:rPr>
              <a:t> </a:t>
            </a:r>
            <a:r>
              <a:rPr lang="en-US" sz="1200"/>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t>organizations</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this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topic.</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Start of ballot: Monday January 25, 2016</a:t>
            </a:r>
          </a:p>
          <a:p>
            <a:pPr>
              <a:tabLst>
                <a:tab pos="101600" algn="l"/>
                <a:tab pos="368300" algn="l"/>
                <a:tab pos="406400" algn="l"/>
                <a:tab pos="647700" algn="l"/>
                <a:tab pos="698500" algn="l"/>
                <a:tab pos="914400" algn="l"/>
              </a:tabLst>
            </a:pPr>
            <a:r>
              <a:rPr lang="en-US" sz="1200"/>
              <a:t>Close of ballot: February 4, 2016 11:59PM AOE</a:t>
            </a:r>
            <a:endParaRPr lang="en-US" sz="120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9" name="Rectangle 3"/>
          <p:cNvSpPr>
            <a:spLocks/>
          </p:cNvSpPr>
          <p:nvPr/>
        </p:nvSpPr>
        <p:spPr bwMode="auto">
          <a:xfrm>
            <a:off x="960438" y="2961065"/>
            <a:ext cx="3667671"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March</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30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13</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27</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1-4pm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HAST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CEST</a:t>
            </a:r>
          </a:p>
        </p:txBody>
      </p:sp>
      <p:sp>
        <p:nvSpPr>
          <p:cNvPr id="24581" name="Rectangle 5"/>
          <p:cNvSpPr>
            <a:spLocks/>
          </p:cNvSpPr>
          <p:nvPr/>
        </p:nvSpPr>
        <p:spPr bwMode="auto">
          <a:xfrm>
            <a:off x="5092700" y="2961065"/>
            <a:ext cx="3064942"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8</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24</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29</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endParaRPr lang="en-US" sz="2700" dirty="0" smtClean="0"/>
          </a:p>
          <a:p>
            <a:pPr>
              <a:lnSpc>
                <a:spcPts val="3600"/>
              </a:lnSpc>
              <a:buFont typeface="Arial"/>
              <a:buChar char="•"/>
            </a:pPr>
            <a:r>
              <a:rPr lang="en-US" sz="2700" dirty="0" smtClean="0"/>
              <a:t>July</a:t>
            </a:r>
            <a:r>
              <a:rPr lang="en-US" sz="2700" dirty="0" smtClean="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July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&amp;</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baseline</a:t>
            </a:r>
          </a:p>
          <a:p>
            <a:endParaRPr lang="en-US" altLang="en-US" dirty="0" smtClean="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1" name="Rectangle 3"/>
          <p:cNvSpPr>
            <a:spLocks/>
          </p:cNvSpPr>
          <p:nvPr/>
        </p:nvSpPr>
        <p:spPr bwMode="auto">
          <a:xfrm>
            <a:off x="546100" y="711200"/>
            <a:ext cx="5270674" cy="12824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dirty="0">
                <a:latin typeface="Calibri" pitchFamily="-92" charset="0"/>
                <a:ea typeface="Calibri" pitchFamily="-92" charset="0"/>
                <a:cs typeface="Calibri" pitchFamily="-92" charset="0"/>
                <a:sym typeface="Calibri" pitchFamily="-92" charset="0"/>
              </a:rPr>
              <a:t>	</a:t>
            </a:r>
          </a:p>
        </p:txBody>
      </p:sp>
      <p:sp>
        <p:nvSpPr>
          <p:cNvPr id="2" name="Title 1"/>
          <p:cNvSpPr>
            <a:spLocks noGrp="1"/>
          </p:cNvSpPr>
          <p:nvPr>
            <p:ph type="title"/>
          </p:nvPr>
        </p:nvSpPr>
        <p:spPr/>
        <p:txBody>
          <a:bodyPr/>
          <a:lstStyle/>
          <a:p>
            <a:r>
              <a:rPr lang="en-US" smtClean="0"/>
              <a:t>Table</a:t>
            </a:r>
            <a:r>
              <a:rPr lang="en-US" smtClean="0">
                <a:sym typeface="Times New Roman" pitchFamily="-92" charset="0"/>
              </a:rPr>
              <a:t> </a:t>
            </a:r>
            <a:r>
              <a:rPr lang="en-US" smtClean="0"/>
              <a:t>of</a:t>
            </a:r>
            <a:r>
              <a:rPr lang="en-US" smtClean="0">
                <a:sym typeface="Times New Roman" pitchFamily="-92" charset="0"/>
              </a:rPr>
              <a:t> </a:t>
            </a:r>
            <a:r>
              <a:rPr lang="en-US" smtClean="0"/>
              <a:t>Contents</a:t>
            </a:r>
            <a:br>
              <a:rPr lang="en-US"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Introduction</a:t>
            </a:r>
          </a:p>
          <a:p>
            <a:r>
              <a:rPr lang="en-US" dirty="0" smtClean="0"/>
              <a:t>Authorized Scope</a:t>
            </a:r>
          </a:p>
          <a:p>
            <a:r>
              <a:rPr lang="en-US" dirty="0" smtClean="0"/>
              <a:t>Views of 5G</a:t>
            </a:r>
            <a:r>
              <a:rPr lang="en-US" dirty="0" smtClean="0">
                <a:sym typeface="Times New Roman" pitchFamily="-92" charset="0"/>
              </a:rPr>
              <a:t> </a:t>
            </a:r>
          </a:p>
          <a:p>
            <a:r>
              <a:rPr lang="en-US" dirty="0" smtClean="0"/>
              <a:t>Actions</a:t>
            </a:r>
            <a:r>
              <a:rPr lang="en-US" dirty="0" smtClean="0">
                <a:sym typeface="Times New Roman" pitchFamily="-92" charset="0"/>
              </a:rPr>
              <a:t> </a:t>
            </a:r>
            <a:r>
              <a:rPr lang="en-US" dirty="0" smtClean="0"/>
              <a:t>Considered</a:t>
            </a:r>
          </a:p>
          <a:p>
            <a:pPr lvl="1"/>
            <a:r>
              <a:rPr lang="en-US" dirty="0" smtClean="0"/>
              <a:t>A.</a:t>
            </a:r>
            <a:r>
              <a:rPr lang="en-US" dirty="0" smtClean="0">
                <a:sym typeface="Times New Roman" pitchFamily="-92" charset="0"/>
              </a:rPr>
              <a:t>    </a:t>
            </a:r>
            <a:r>
              <a:rPr lang="en-US" dirty="0" smtClean="0"/>
              <a:t>IEEE</a:t>
            </a:r>
            <a:r>
              <a:rPr lang="en-US" dirty="0" smtClean="0">
                <a:sym typeface="Times New Roman" pitchFamily="-92" charset="0"/>
              </a:rPr>
              <a:t> “</a:t>
            </a:r>
            <a:r>
              <a:rPr lang="en-US" dirty="0" smtClean="0"/>
              <a:t>5G”</a:t>
            </a:r>
          </a:p>
          <a:p>
            <a:pPr lvl="1"/>
            <a:r>
              <a:rPr lang="en-US" dirty="0" smtClean="0"/>
              <a:t>B1.</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single</a:t>
            </a:r>
            <a:r>
              <a:rPr lang="en-US" dirty="0" smtClean="0">
                <a:sym typeface="Times New Roman" pitchFamily="-92" charset="0"/>
              </a:rPr>
              <a:t> </a:t>
            </a:r>
            <a:r>
              <a:rPr lang="en-US" dirty="0" smtClean="0"/>
              <a:t>technology</a:t>
            </a:r>
          </a:p>
          <a:p>
            <a:pPr lvl="1"/>
            <a:r>
              <a:rPr lang="en-US" dirty="0" smtClean="0"/>
              <a:t>B2.</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set</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technologies</a:t>
            </a:r>
          </a:p>
          <a:p>
            <a:pPr lvl="1"/>
            <a:r>
              <a:rPr lang="en-US" dirty="0" smtClean="0"/>
              <a:t>B3.</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external</a:t>
            </a:r>
            <a:r>
              <a:rPr lang="en-US" dirty="0" smtClean="0">
                <a:sym typeface="Times New Roman" pitchFamily="-92" charset="0"/>
              </a:rPr>
              <a:t> </a:t>
            </a:r>
            <a:r>
              <a:rPr lang="en-US" dirty="0" smtClean="0"/>
              <a:t>proposal</a:t>
            </a:r>
            <a:endParaRPr lang="en-US" dirty="0" smtClean="0">
              <a:sym typeface="Calibri" pitchFamily="-92" charset="0"/>
            </a:endParaRPr>
          </a:p>
          <a:p>
            <a:r>
              <a:rPr lang="en-US" dirty="0" smtClean="0"/>
              <a:t>Conclusions</a:t>
            </a:r>
          </a:p>
          <a:p>
            <a:r>
              <a:rPr lang="en-US" dirty="0" smtClean="0"/>
              <a:t>Next Steps</a:t>
            </a:r>
          </a:p>
          <a:p>
            <a:r>
              <a:rPr lang="en-US" dirty="0" smtClean="0"/>
              <a:t>Appendices</a:t>
            </a:r>
          </a:p>
          <a:p>
            <a:pPr lvl="1"/>
            <a:r>
              <a:rPr lang="en-US" dirty="0" smtClean="0"/>
              <a:t>Appendix 1: Authorization by EC Ballot</a:t>
            </a:r>
          </a:p>
          <a:p>
            <a:pPr lvl="1"/>
            <a:r>
              <a:rPr lang="en-US" dirty="0" smtClean="0"/>
              <a:t>Appendix 2: Meeting History</a:t>
            </a:r>
          </a:p>
          <a:p>
            <a:pPr lvl="1"/>
            <a:r>
              <a:rPr lang="en-US" dirty="0" smtClean="0"/>
              <a:t>Appendix 3: Process</a:t>
            </a:r>
          </a:p>
          <a:p>
            <a:pPr lvl="1"/>
            <a:r>
              <a:rPr lang="en-US" dirty="0" smtClean="0"/>
              <a:t>Appendix 4: Cost/Benefit Approach</a:t>
            </a:r>
          </a:p>
          <a:p>
            <a:pPr lvl="1"/>
            <a:r>
              <a:rPr lang="en-US" dirty="0" smtClean="0"/>
              <a:t>Appendix 5: Relevant IEEE 802 Standards and Projects</a:t>
            </a:r>
          </a:p>
          <a:p>
            <a:endParaRPr lang="en-US" dirty="0" smtClean="0"/>
          </a:p>
          <a:p>
            <a:endParaRPr lang="en-US" dirty="0" smtClean="0"/>
          </a:p>
          <a:p>
            <a:endParaRPr 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idx="1"/>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Introduction</a:t>
            </a:r>
            <a:endParaRPr lang="en-US" dirty="0"/>
          </a:p>
        </p:txBody>
      </p:sp>
      <p:sp>
        <p:nvSpPr>
          <p:cNvPr id="5" name="Content Placeholder 4"/>
          <p:cNvSpPr>
            <a:spLocks noGrp="1"/>
          </p:cNvSpPr>
          <p:nvPr>
            <p:ph idx="1"/>
          </p:nvPr>
        </p:nvSpPr>
        <p:spPr/>
        <p:txBody>
          <a:bodyPr>
            <a:normAutofit lnSpcReduction="10000"/>
          </a:bodyPr>
          <a:lstStyle/>
          <a:p>
            <a:r>
              <a:rPr lang="en-US" dirty="0" smtClean="0"/>
              <a:t>The IEEE 802 EC 5G/IMT-2020 Standing Committee was chartered (Feb - July 2016) by EC ballot</a:t>
            </a:r>
          </a:p>
          <a:p>
            <a:pPr lvl="1"/>
            <a:r>
              <a:rPr lang="en-US" dirty="0" smtClean="0"/>
              <a:t> see Appendix 1</a:t>
            </a:r>
          </a:p>
          <a:p>
            <a:r>
              <a:rPr lang="en-US" dirty="0" smtClean="0"/>
              <a:t>Glenn Parsons served as Chair</a:t>
            </a:r>
          </a:p>
          <a:p>
            <a:r>
              <a:rPr lang="en-US" dirty="0" smtClean="0"/>
              <a:t>The Standing Committee held face-to-face and electronic meetings</a:t>
            </a:r>
          </a:p>
          <a:p>
            <a:pPr lvl="1"/>
            <a:r>
              <a:rPr lang="en-US" dirty="0" smtClean="0"/>
              <a:t> see Appendix 2</a:t>
            </a:r>
          </a:p>
          <a:p>
            <a:pPr lvl="3"/>
            <a:r>
              <a:rPr lang="en-US" dirty="0" smtClean="0"/>
              <a:t>documents:</a:t>
            </a:r>
          </a:p>
          <a:p>
            <a:pPr lvl="4"/>
            <a:r>
              <a:rPr lang="en-US" sz="1514" dirty="0" smtClean="0">
                <a:hlinkClick r:id="rId2"/>
              </a:rPr>
              <a:t>https://mentor.ieee.org/802-ec/documents?is_group=5GSG</a:t>
            </a:r>
            <a:endParaRPr lang="en-US" sz="1514" dirty="0" smtClean="0"/>
          </a:p>
          <a:p>
            <a:pPr lvl="3"/>
            <a:r>
              <a:rPr lang="en-US" dirty="0" smtClean="0"/>
              <a:t>Standing Committee web site:</a:t>
            </a:r>
          </a:p>
          <a:p>
            <a:pPr lvl="4"/>
            <a:r>
              <a:rPr lang="en-US" sz="1514" dirty="0" smtClean="0">
                <a:hlinkClick r:id="rId3"/>
              </a:rPr>
              <a:t>http://ieee802.org/Stand_Com/5G</a:t>
            </a:r>
            <a:endParaRPr lang="en-US" sz="1514" dirty="0" smtClean="0"/>
          </a:p>
          <a:p>
            <a:r>
              <a:rPr lang="en-US" dirty="0" smtClean="0"/>
              <a:t>This document provides the requested report</a:t>
            </a:r>
          </a:p>
          <a:p>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65" cy="157094"/>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r>
              <a:rPr lang="en-US" dirty="0">
                <a:latin typeface="Trebuchet MS" pitchFamily="-92" charset="0"/>
                <a:ea typeface="Trebuchet MS" pitchFamily="-92" charset="0"/>
                <a:cs typeface="Trebuchet MS" pitchFamily="-92" charset="0"/>
              </a:rPr>
              <a:t>Authorized Scope</a:t>
            </a:r>
            <a:endParaRPr lang="en-US" dirty="0"/>
          </a:p>
        </p:txBody>
      </p:sp>
      <p:sp>
        <p:nvSpPr>
          <p:cNvPr id="3" name="Content Placeholder 2"/>
          <p:cNvSpPr>
            <a:spLocks noGrp="1"/>
          </p:cNvSpPr>
          <p:nvPr>
            <p:ph idx="1"/>
          </p:nvPr>
        </p:nvSpPr>
        <p:spPr/>
        <p:txBody>
          <a:bodyPr>
            <a:normAutofit/>
          </a:bodyPr>
          <a:lstStyle/>
          <a:p>
            <a:pPr>
              <a:lnSpc>
                <a:spcPts val="31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provide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report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following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items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EC:</a:t>
            </a:r>
          </a:p>
          <a:p>
            <a:pPr lvl="1">
              <a:lnSpc>
                <a:spcPts val="28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creating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5G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specification</a:t>
            </a:r>
          </a:p>
          <a:p>
            <a:pPr lvl="1">
              <a:lnSpc>
                <a:spcPts val="2800"/>
              </a:lnSpc>
              <a:tabLst>
                <a:tab pos="101600" algn="l"/>
                <a:tab pos="368300" algn="l"/>
                <a:tab pos="406400" algn="l"/>
                <a:tab pos="647700" algn="l"/>
                <a:tab pos="698500" algn="l"/>
                <a:tab pos="914400" algn="l"/>
              </a:tabLst>
            </a:pP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providing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for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IMT-2020,</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considering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possible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models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single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technology,</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set</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of</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one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more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within</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proposal</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from</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external bodies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(e.g.,</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3GPP)</a:t>
            </a:r>
          </a:p>
          <a:p>
            <a:pPr>
              <a:lnSpc>
                <a:spcPts val="29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During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lifetime,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act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communication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point with</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other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organizations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this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topic.</a:t>
            </a:r>
            <a:endParaRPr lang="en-US" dirty="0" smtClean="0">
              <a:latin typeface="Calibri" pitchFamily="-92" charset="0"/>
              <a:ea typeface="Calibri" pitchFamily="-92" charset="0"/>
              <a:cs typeface="Calibri" pitchFamily="-92" charset="0"/>
              <a:sym typeface="Calibri" pitchFamily="-92" charset="0"/>
            </a:endParaRP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Views of 5G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5G is understood many ways.</a:t>
            </a:r>
          </a:p>
          <a:p>
            <a:r>
              <a:rPr lang="en-US" dirty="0" smtClean="0"/>
              <a:t>Facets that distinguish 5G may include:</a:t>
            </a:r>
          </a:p>
          <a:p>
            <a:pPr lvl="1"/>
            <a:r>
              <a:rPr lang="en-US" dirty="0" smtClean="0"/>
              <a:t>Technology: radical new technologies or technology sets</a:t>
            </a:r>
          </a:p>
          <a:p>
            <a:pPr lvl="2"/>
            <a:r>
              <a:rPr lang="en-US" dirty="0" smtClean="0"/>
              <a:t>could include spectrum-related technology issues</a:t>
            </a:r>
          </a:p>
          <a:p>
            <a:pPr lvl="3"/>
            <a:r>
              <a:rPr lang="en-US" dirty="0" smtClean="0"/>
              <a:t>millimeter wave spectrum</a:t>
            </a:r>
          </a:p>
          <a:p>
            <a:pPr lvl="3"/>
            <a:r>
              <a:rPr lang="en-US" dirty="0" smtClean="0"/>
              <a:t>technologies designed for unlicensed use</a:t>
            </a:r>
          </a:p>
          <a:p>
            <a:pPr lvl="1"/>
            <a:r>
              <a:rPr lang="en-US" dirty="0" smtClean="0"/>
              <a:t>Service: provides new services or new service sets</a:t>
            </a:r>
          </a:p>
          <a:p>
            <a:pPr lvl="1"/>
            <a:r>
              <a:rPr lang="en-US" dirty="0" smtClean="0"/>
              <a:t>Performance: new levels of performance to users, or to operators</a:t>
            </a:r>
          </a:p>
          <a:p>
            <a:pPr lvl="1"/>
            <a:r>
              <a:rPr lang="en-US" dirty="0" smtClean="0"/>
              <a:t>Operator ecosystem, either: </a:t>
            </a:r>
          </a:p>
          <a:p>
            <a:pPr lvl="2"/>
            <a:r>
              <a:rPr lang="en-US" dirty="0" smtClean="0"/>
              <a:t>next step for the existing 2G/3G/4G incumbent mobile operators</a:t>
            </a:r>
          </a:p>
          <a:p>
            <a:pPr lvl="2"/>
            <a:r>
              <a:rPr lang="en-US" dirty="0" smtClean="0"/>
              <a:t>an opportunity for new operators</a:t>
            </a:r>
          </a:p>
          <a:p>
            <a:pPr lvl="1"/>
            <a:r>
              <a:rPr lang="en-US" dirty="0" smtClean="0"/>
              <a:t>Standards: set of interoperability standards rolled out by an ecosystem according to a roadmap</a:t>
            </a:r>
          </a:p>
          <a:p>
            <a:pPr lvl="1"/>
            <a:r>
              <a:rPr lang="en-US" dirty="0" smtClean="0"/>
              <a:t>Other Characteristic: a marketing label, a revolution, etc.</a:t>
            </a:r>
          </a:p>
          <a:p>
            <a:r>
              <a:rPr lang="en-US" dirty="0" smtClean="0"/>
              <a:t>Scope of an “IEEE 5G specification” would likely differ from scope of other 5G endeavors.</a:t>
            </a:r>
          </a:p>
          <a:p>
            <a:pPr lvl="1"/>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5G Context for this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Action A: creating an IEEE 5G specification</a:t>
            </a:r>
          </a:p>
          <a:p>
            <a:pPr lvl="1"/>
            <a:r>
              <a:rPr lang="en-US" dirty="0" smtClean="0"/>
              <a:t>could support incumbent mobile operators</a:t>
            </a:r>
          </a:p>
          <a:p>
            <a:pPr lvl="2"/>
            <a:r>
              <a:rPr lang="en-US" dirty="0" smtClean="0"/>
              <a:t>via existing cellular ecosystem</a:t>
            </a:r>
          </a:p>
          <a:p>
            <a:pPr lvl="1"/>
            <a:r>
              <a:rPr lang="en-US" dirty="0" smtClean="0"/>
              <a:t>could support new operators</a:t>
            </a:r>
          </a:p>
          <a:p>
            <a:pPr lvl="2"/>
            <a:r>
              <a:rPr lang="en-US" dirty="0" smtClean="0"/>
              <a:t>creation/support of new ecosystems</a:t>
            </a:r>
          </a:p>
          <a:p>
            <a:pPr lvl="3"/>
            <a:r>
              <a:rPr lang="en-US" dirty="0" smtClean="0"/>
              <a:t>this might be a very different 5G</a:t>
            </a:r>
          </a:p>
          <a:p>
            <a:pPr lvl="3"/>
            <a:r>
              <a:rPr lang="en-US" dirty="0" smtClean="0"/>
              <a:t>would need to identify requirements</a:t>
            </a:r>
          </a:p>
          <a:p>
            <a:pPr lvl="1"/>
            <a:r>
              <a:rPr lang="en-US" dirty="0" smtClean="0"/>
              <a:t>could do both</a:t>
            </a:r>
          </a:p>
          <a:p>
            <a:r>
              <a:rPr lang="en-US" dirty="0" smtClean="0"/>
              <a:t>Action B: providing a proposal for IMT-2020</a:t>
            </a:r>
          </a:p>
          <a:p>
            <a:pPr lvl="1"/>
            <a:r>
              <a:rPr lang="en-US" dirty="0" smtClean="0"/>
              <a:t>supports the 5G of the existing cellular ecosystem</a:t>
            </a:r>
          </a:p>
          <a:p>
            <a:pPr lvl="1"/>
            <a:r>
              <a:rPr lang="en-US" dirty="0" smtClean="0"/>
              <a:t>usage scenarios and requirements specified in IMT-2020 process</a:t>
            </a:r>
          </a:p>
          <a:p>
            <a:pPr lvl="2"/>
            <a:r>
              <a:rPr lang="en-US" dirty="0" smtClean="0"/>
              <a:t>802 could help shape requirements (needs to act soon)</a:t>
            </a:r>
          </a:p>
          <a:p>
            <a:r>
              <a:rPr lang="en-US" dirty="0" smtClean="0"/>
              <a:t>Actions A and B are not contradictory or exclusive</a:t>
            </a:r>
            <a:endParaRPr lang="en-US" dirty="0" smtClean="0">
              <a:sym typeface="Calibri" pitchFamily="-92" charset="0"/>
            </a:endParaRPr>
          </a:p>
          <a:p>
            <a:endParaRPr 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cost benefit analysis of options/actions</a:t>
            </a:r>
            <a:endParaRPr lang="en-US" dirty="0"/>
          </a:p>
        </p:txBody>
      </p:sp>
      <p:sp>
        <p:nvSpPr>
          <p:cNvPr id="5" name="Text Placeholder 4"/>
          <p:cNvSpPr>
            <a:spLocks noGrp="1"/>
          </p:cNvSpPr>
          <p:nvPr>
            <p:ph type="body" idx="1"/>
          </p:nvPr>
        </p:nvSpPr>
        <p:spPr/>
        <p:txBody>
          <a:bodyPr/>
          <a:lstStyle/>
          <a:p>
            <a:r>
              <a:rPr lang="en-US" dirty="0" smtClean="0"/>
              <a:t> </a:t>
            </a:r>
            <a:endParaRPr lang="en-US" dirty="0"/>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1686</TotalTime>
  <Words>3528</Words>
  <Application>Microsoft Macintosh PowerPoint</Application>
  <PresentationFormat>On-screen Show (4:3)</PresentationFormat>
  <Paragraphs>411</Paragraphs>
  <Slides>30</Slides>
  <Notes>1</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Urban</vt:lpstr>
      <vt:lpstr>Slide 1</vt:lpstr>
      <vt:lpstr>Proposed Draft Report: IEEE 802 EC 5G/IMT-2020 SC</vt:lpstr>
      <vt:lpstr>Table of Contents </vt:lpstr>
      <vt:lpstr>Introduction</vt:lpstr>
      <vt:lpstr>Authorized Scope</vt:lpstr>
      <vt:lpstr>Views of 5G</vt:lpstr>
      <vt:lpstr>5G Context for this study</vt:lpstr>
      <vt:lpstr>IMT-2020 (per ITU-R M.2083) </vt:lpstr>
      <vt:lpstr>cost benefit analysis of options/actions</vt:lpstr>
      <vt:lpstr>Slide 10</vt:lpstr>
      <vt:lpstr>Slide 11</vt:lpstr>
      <vt:lpstr>Action A: Routes to success 802 Access Network</vt:lpstr>
      <vt:lpstr>Action A: Possible partners 802 Access Network</vt:lpstr>
      <vt:lpstr>Slide 14</vt:lpstr>
      <vt:lpstr>Action B: IMT-2020 proposal Candidate Approaches</vt:lpstr>
      <vt:lpstr>Action B1: single technology Candidate Approach: more detail</vt:lpstr>
      <vt:lpstr>Action B3: external partner proposal Candidate Approach: more detail</vt:lpstr>
      <vt:lpstr>3GPP “NextGen Core” and New RAT (NR)</vt:lpstr>
      <vt:lpstr>Integration of 802.11 in 3GPP 5G networks</vt:lpstr>
      <vt:lpstr>Slide 20</vt:lpstr>
      <vt:lpstr>Slide 21</vt:lpstr>
      <vt:lpstr>Slide 22</vt:lpstr>
      <vt:lpstr>Proposed Approach – 2 prongs:</vt:lpstr>
      <vt:lpstr>Next Steps</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[kiwin] (Stephen) Palm</dc:creator>
  <cp:lastModifiedBy>Roger Marks</cp:lastModifiedBy>
  <cp:revision>57</cp:revision>
  <dcterms:created xsi:type="dcterms:W3CDTF">2016-07-01T17:30:24Z</dcterms:created>
  <dcterms:modified xsi:type="dcterms:W3CDTF">2016-07-01T17:31:46Z</dcterms:modified>
</cp:coreProperties>
</file>