
<file path=[Content_Types].xml><?xml version="1.0" encoding="utf-8"?>
<Types xmlns="http://schemas.openxmlformats.org/package/2006/content-types">
  <Override PartName="/ppt/slideLayouts/slideLayout27.xml" ContentType="application/vnd.openxmlformats-officedocument.presentationml.slideLayout+xml"/>
  <Override PartName="/ppt/slides/slide18.xml" ContentType="application/vnd.openxmlformats-officedocument.presentationml.slide+xml"/>
  <Override PartName="/ppt/slideLayouts/slideLayout15.xml" ContentType="application/vnd.openxmlformats-officedocument.presentationml.slideLayout+xml"/>
  <Override PartName="/ppt/slideLayouts/slideLayout23.xml" ContentType="application/vnd.openxmlformats-officedocument.presentationml.slideLayout+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Masters/slideMaster2.xml" ContentType="application/vnd.openxmlformats-officedocument.presentationml.slideMaster+xml"/>
  <Override PartName="/ppt/slideLayouts/slideLayout31.xml" ContentType="application/vnd.openxmlformats-officedocument.presentationml.slideLayout+xml"/>
  <Override PartName="/ppt/theme/theme2.xml" ContentType="application/vnd.openxmlformats-officedocument.theme+xml"/>
  <Override PartName="/ppt/slideLayouts/slideLayout1.xml" ContentType="application/vnd.openxmlformats-officedocument.presentationml.slideLayout+xml"/>
  <Default Extension="jpeg" ContentType="image/jpeg"/>
  <Override PartName="/ppt/slides/slide22.xml" ContentType="application/vnd.openxmlformats-officedocument.presentationml.slide+xml"/>
  <Override PartName="/ppt/slideLayouts/slideLayout28.xml" ContentType="application/vnd.openxmlformats-officedocument.presentationml.slideLayout+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slideLayouts/slideLayout16.xml" ContentType="application/vnd.openxmlformats-officedocument.presentationml.slideLayout+xml"/>
  <Override PartName="/ppt/tableStyles.xml" ContentType="application/vnd.openxmlformats-officedocument.presentationml.tableStyles+xml"/>
  <Override PartName="/ppt/slideLayouts/slideLayout24.xml" ContentType="application/vnd.openxmlformats-officedocument.presentationml.slideLayout+xml"/>
  <Override PartName="/ppt/slides/slide15.xml" ContentType="application/vnd.openxmlformats-officedocument.presentationml.slide+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s/slide6.xml" ContentType="application/vnd.openxmlformats-officedocument.presentationml.slide+xml"/>
  <Override PartName="/ppt/notesSlides/notesSlide1.xml" ContentType="application/vnd.openxmlformats-officedocument.presentationml.notes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Override PartName="/ppt/slideMasters/slideMaster3.xml" ContentType="application/vnd.openxmlformats-officedocument.presentationml.slideMaster+xml"/>
  <Override PartName="/ppt/slideLayouts/slideLayout32.xml" ContentType="application/vnd.openxmlformats-officedocument.presentationml.slideLayout+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slideLayouts/slideLayout29.xml" ContentType="application/vnd.openxmlformats-officedocument.presentationml.slideLayout+xml"/>
  <Default Extension="pdf" ContentType="application/pdf"/>
  <Override PartName="/ppt/slideLayouts/slideLayout17.xml" ContentType="application/vnd.openxmlformats-officedocument.presentationml.slideLayout+xml"/>
  <Override PartName="/ppt/slideLayouts/slideLayout25.xml" ContentType="application/vnd.openxmlformats-officedocument.presentationml.slideLayout+xml"/>
  <Override PartName="/ppt/slides/slide16.xml" ContentType="application/vnd.openxmlformats-officedocument.presentationml.slide+xml"/>
  <Override PartName="/ppt/slideLayouts/slideLayout13.xml" ContentType="application/vnd.openxmlformats-officedocument.presentationml.slideLayout+xml"/>
  <Override PartName="/ppt/slideLayouts/slideLayout21.xml" ContentType="application/vnd.openxmlformats-officedocument.presentationml.slideLayout+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3.xml" ContentType="application/vnd.openxmlformats-officedocument.presentationml.slideLayout+xml"/>
  <Override PartName="/ppt/theme/theme4.xml" ContentType="application/vnd.openxmlformats-officedocument.them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slideLayouts/slideLayout18.xml" ContentType="application/vnd.openxmlformats-officedocument.presentationml.slideLayout+xml"/>
  <Override PartName="/ppt/slideLayouts/slideLayout26.xml" ContentType="application/vnd.openxmlformats-officedocument.presentationml.slideLayout+xml"/>
  <Override PartName="/ppt/slides/slide17.xml" ContentType="application/vnd.openxmlformats-officedocument.presentationml.slide+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slideLayouts/slideLayout30.xml" ContentType="application/vnd.openxmlformats-officedocument.presentationml.slideLayout+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erverZoom="100000" strictFirstAndLastChars="0" saveSubsetFonts="1" autoCompressPictures="0">
  <p:sldMasterIdLst>
    <p:sldMasterId id="2147483648" r:id="rId1"/>
    <p:sldMasterId id="2147483649" r:id="rId2"/>
    <p:sldMasterId id="2147483650" r:id="rId3"/>
  </p:sldMasterIdLst>
  <p:notesMasterIdLst>
    <p:notesMasterId r:id="rId31"/>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76" r:id="rId17"/>
    <p:sldId id="270" r:id="rId18"/>
    <p:sldId id="277" r:id="rId19"/>
    <p:sldId id="283" r:id="rId20"/>
    <p:sldId id="271" r:id="rId21"/>
    <p:sldId id="272" r:id="rId22"/>
    <p:sldId id="273" r:id="rId23"/>
    <p:sldId id="274" r:id="rId24"/>
    <p:sldId id="282" r:id="rId25"/>
    <p:sldId id="281" r:id="rId26"/>
    <p:sldId id="275" r:id="rId27"/>
    <p:sldId id="279" r:id="rId28"/>
    <p:sldId id="280" r:id="rId29"/>
    <p:sldId id="278" r:id="rId30"/>
  </p:sldIdLst>
  <p:sldSz cx="9144000" cy="6858000" type="screen4x3"/>
  <p:notesSz cx="6858000" cy="9144000"/>
  <p:defaultTextStyle>
    <a:defPPr>
      <a:defRPr lang="en-US"/>
    </a:defPPr>
    <a:lvl1pPr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1pPr>
    <a:lvl2pPr indent="4572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2pPr>
    <a:lvl3pPr indent="9144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3pPr>
    <a:lvl4pPr indent="13716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4pPr>
    <a:lvl5pPr indent="18288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5pPr>
    <a:lvl6pPr marL="22860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6pPr>
    <a:lvl7pPr marL="27432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7pPr>
    <a:lvl8pPr marL="32004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8pPr>
    <a:lvl9pPr marL="36576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54" d="100"/>
          <a:sy n="154" d="100"/>
        </p:scale>
        <p:origin x="-1144"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30" Type="http://schemas.openxmlformats.org/officeDocument/2006/relationships/slide" Target="slides/slide27.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9" Type="http://schemas.openxmlformats.org/officeDocument/2006/relationships/slide" Target="slides/slide6.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p:cNvSpPr>
          <p:nvPr>
            <p:ph type="sldImg"/>
          </p:nvPr>
        </p:nvSpPr>
        <p:spPr bwMode="auto">
          <a:xfrm>
            <a:off x="1143000" y="685800"/>
            <a:ext cx="4572000" cy="3429000"/>
          </a:xfrm>
          <a:prstGeom prst="rect">
            <a:avLst/>
          </a:prstGeom>
          <a:noFill/>
          <a:ln w="9525" cap="flat" cmpd="sng">
            <a:noFill/>
            <a:prstDash val="solid"/>
            <a:round/>
            <a:headEnd type="none" w="med" len="med"/>
            <a:tailEnd type="none" w="med" len="med"/>
          </a:ln>
          <a:effectLst/>
        </p:spPr>
      </p:sp>
      <p:sp>
        <p:nvSpPr>
          <p:cNvPr id="4098" name="Rectangle 2"/>
          <p:cNvSpPr>
            <a:spLocks noGrp="1"/>
          </p:cNvSpPr>
          <p:nvPr>
            <p:ph type="body" sz="quarter" idx="1"/>
          </p:nvPr>
        </p:nvSpPr>
        <p:spPr bwMode="auto">
          <a:xfrm>
            <a:off x="914400" y="4343400"/>
            <a:ext cx="5029200" cy="4114800"/>
          </a:xfrm>
          <a:prstGeom prst="rect">
            <a:avLst/>
          </a:prstGeom>
          <a:noFill/>
          <a:ln w="9525" cap="flat" cmpd="sng">
            <a:no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pPr lvl="0"/>
            <a:r>
              <a:rPr lang="en-US">
                <a:sym typeface="Calibri" pitchFamily="-92" charset="0"/>
              </a:rPr>
              <a:t>Click to edit Master text styles</a:t>
            </a:r>
          </a:p>
          <a:p>
            <a:pPr lvl="1"/>
            <a:r>
              <a:rPr lang="en-US">
                <a:sym typeface="Calibri" pitchFamily="-92" charset="0"/>
              </a:rPr>
              <a:t>Second level</a:t>
            </a:r>
          </a:p>
          <a:p>
            <a:pPr lvl="2"/>
            <a:r>
              <a:rPr lang="en-US">
                <a:sym typeface="Calibri" pitchFamily="-92" charset="0"/>
              </a:rPr>
              <a:t>Third level</a:t>
            </a:r>
          </a:p>
          <a:p>
            <a:pPr lvl="3"/>
            <a:r>
              <a:rPr lang="en-US">
                <a:sym typeface="Calibri" pitchFamily="-92" charset="0"/>
              </a:rPr>
              <a:t>Fourth level</a:t>
            </a:r>
          </a:p>
          <a:p>
            <a:pPr lvl="4"/>
            <a:r>
              <a:rPr lang="en-US">
                <a:sym typeface="Calibri" pitchFamily="-92" charset="0"/>
              </a:rPr>
              <a:t>Fifth level</a:t>
            </a:r>
          </a:p>
        </p:txBody>
      </p:sp>
    </p:spTree>
  </p:cSld>
  <p:clrMap bg1="lt1" tx1="dk1" bg2="lt2" tx2="dk2" accent1="accent1" accent2="accent2" accent3="accent3" accent4="accent4" accent5="accent5" accent6="accent6" hlink="hlink" folHlink="folHlink"/>
  <p:notesStyle>
    <a:lvl1pPr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1pPr>
    <a:lvl2pPr indent="2286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2pPr>
    <a:lvl3pPr indent="4572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3pPr>
    <a:lvl4pPr indent="6858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4pPr>
    <a:lvl5pPr indent="9144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smtClean="0"/>
            </a:lvl1pPr>
          </a:lstStyle>
          <a:p>
            <a:fld id="{27328466-66A6-144D-97A3-0AFE8FE9E8D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77F4B5FF-6807-5D4B-A4AE-30C193A7246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43000"/>
            <a:ext cx="2057400" cy="5430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019800" cy="5430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03E827E8-9865-AB47-B623-E9B7370986BE}"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smtClean="0"/>
            </a:lvl1pPr>
          </a:lstStyle>
          <a:p>
            <a:fld id="{3C3C034B-F9C4-A840-96CF-10884DBA4AD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7F488629-2D90-D046-809C-6F1E20C43813}"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smtClean="0"/>
            </a:lvl1pPr>
          </a:lstStyle>
          <a:p>
            <a:fld id="{E1B08AC4-E910-C346-9A93-5ED66185CCE3}"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smtClean="0"/>
            </a:lvl1pPr>
          </a:lstStyle>
          <a:p>
            <a:fld id="{3D30704F-2B63-8747-8929-F95409E22276}"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smtClean="0"/>
            </a:lvl1pPr>
          </a:lstStyle>
          <a:p>
            <a:fld id="{B3D9C74A-1B6F-7744-BF43-4A966EE7273A}"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smtClean="0"/>
            </a:lvl1pPr>
          </a:lstStyle>
          <a:p>
            <a:fld id="{C001FBDA-CAF6-274B-B1D5-5F9E44D85721}"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smtClean="0"/>
            </a:lvl1pPr>
          </a:lstStyle>
          <a:p>
            <a:fld id="{210100B7-2E91-3444-AC21-B75E665A67EE}"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fld id="{18DEC5E2-E0C6-CF45-86D2-046EFADED81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52432EA2-6F0E-5149-B757-760AA44F4BF8}"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fld id="{C8B3A619-BF79-274E-B659-FE516435D34E}"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AD002366-EA81-8E45-8A6E-7F348666AA2E}"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6CEEE51C-FD40-114C-9532-DB32BBAA1E4D}"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smtClean="0"/>
            </a:lvl1pPr>
          </a:lstStyle>
          <a:p>
            <a:fld id="{78B9522D-D52B-F84D-B141-1E99437CB12B}"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6842FB62-3E00-804E-99E4-EF5489D919E7}" type="slidenum">
              <a:rPr lang="en-US"/>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smtClean="0"/>
            </a:lvl1pPr>
          </a:lstStyle>
          <a:p>
            <a:fld id="{A3D86FE0-0480-BB43-9C61-4B9D639F0928}" type="slidenum">
              <a:rPr lang="en-US"/>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3898900"/>
            <a:ext cx="2400300"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009900" y="3898900"/>
            <a:ext cx="2400300"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smtClean="0"/>
            </a:lvl1pPr>
          </a:lstStyle>
          <a:p>
            <a:fld id="{EC1CCABF-EF94-B441-84AB-AABA8F3EDA81}" type="slidenum">
              <a:rPr lang="en-US"/>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smtClean="0"/>
            </a:lvl1pPr>
          </a:lstStyle>
          <a:p>
            <a:fld id="{2FC64264-B027-0D4B-BF52-51BC5D801CA5}" type="slidenum">
              <a:rPr lang="en-US"/>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smtClean="0"/>
            </a:lvl1pPr>
          </a:lstStyle>
          <a:p>
            <a:fld id="{48122427-40B7-7D44-8F8D-F63E9E145275}" type="slidenum">
              <a:rPr lang="en-US"/>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smtClean="0"/>
            </a:lvl1pPr>
          </a:lstStyle>
          <a:p>
            <a:fld id="{CCD34A6A-A12B-6647-8677-BC57F2C712E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smtClean="0"/>
            </a:lvl1pPr>
          </a:lstStyle>
          <a:p>
            <a:fld id="{609AF7D2-966F-264C-9AFA-D4ADA890C8F5}" type="slidenum">
              <a:rPr lang="en-US"/>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fld id="{04BA0A95-0E74-C743-82E4-F3DAB47FAB74}" type="slidenum">
              <a:rPr lang="en-US"/>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fld id="{B5FD0232-6675-6440-9C76-4111C7DE5FF3}" type="slidenum">
              <a:rPr lang="en-US"/>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9EE8ADFD-F974-AA4E-9602-005B526F8526}" type="slidenum">
              <a:rPr lang="en-US"/>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2400300"/>
            <a:ext cx="2114550" cy="325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400300"/>
            <a:ext cx="6191250" cy="325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408B506C-83F2-D448-B29F-D87E5AE661D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88"/>
            <a:ext cx="4038600" cy="432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88"/>
            <a:ext cx="4038600" cy="432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smtClean="0"/>
            </a:lvl1pPr>
          </a:lstStyle>
          <a:p>
            <a:fld id="{9EC49A89-DFFF-A44F-ABDE-1ABD5002775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smtClean="0"/>
            </a:lvl1pPr>
          </a:lstStyle>
          <a:p>
            <a:fld id="{5FCBAB1B-37E2-AB47-B471-8716572CCBC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smtClean="0"/>
            </a:lvl1pPr>
          </a:lstStyle>
          <a:p>
            <a:fld id="{F0D9F876-2501-7D4D-BAF8-476B0F52AA8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smtClean="0"/>
            </a:lvl1pPr>
          </a:lstStyle>
          <a:p>
            <a:fld id="{FB3589CD-744C-A942-8EC9-379A4FB8EB4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fld id="{F921CF13-BDC1-144A-B393-7683D4CBB01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fld id="{20B52C25-4F2B-544D-A90E-E41657A416B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bwMode="auto">
      <p:bgPr>
        <a:solidFill>
          <a:srgbClr val="FFFFFF"/>
        </a:solidFill>
        <a:effectLst/>
      </p:bgPr>
    </p:bg>
    <p:spTree>
      <p:nvGrpSpPr>
        <p:cNvPr id="1" name=""/>
        <p:cNvGrpSpPr/>
        <p:nvPr/>
      </p:nvGrpSpPr>
      <p:grpSpPr>
        <a:xfrm>
          <a:off x="0" y="0"/>
          <a:ext cx="0" cy="0"/>
          <a:chOff x="0" y="0"/>
          <a:chExt cx="0" cy="0"/>
        </a:xfrm>
      </p:grpSpPr>
      <p:sp>
        <p:nvSpPr>
          <p:cNvPr id="1025" name="Rectangle 1"/>
          <p:cNvSpPr>
            <a:spLocks/>
          </p:cNvSpPr>
          <p:nvPr/>
        </p:nvSpPr>
        <p:spPr bwMode="auto">
          <a:xfrm>
            <a:off x="0" y="366713"/>
            <a:ext cx="9144000" cy="84137"/>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6" name="Rectangle 2"/>
          <p:cNvSpPr>
            <a:spLocks/>
          </p:cNvSpPr>
          <p:nvPr/>
        </p:nvSpPr>
        <p:spPr bwMode="auto">
          <a:xfrm>
            <a:off x="0" y="0"/>
            <a:ext cx="9144000" cy="311150"/>
          </a:xfrm>
          <a:prstGeom prst="rect">
            <a:avLst/>
          </a:prstGeom>
          <a:solidFill>
            <a:srgbClr val="424456"/>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7" name="Rectangle 3"/>
          <p:cNvSpPr>
            <a:spLocks/>
          </p:cNvSpPr>
          <p:nvPr/>
        </p:nvSpPr>
        <p:spPr bwMode="auto">
          <a:xfrm>
            <a:off x="0" y="307975"/>
            <a:ext cx="9144000" cy="92075"/>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8" name="Rectangle 4"/>
          <p:cNvSpPr>
            <a:spLocks/>
          </p:cNvSpPr>
          <p:nvPr/>
        </p:nvSpPr>
        <p:spPr bwMode="auto">
          <a:xfrm flipV="1">
            <a:off x="5410200" y="360363"/>
            <a:ext cx="3733800" cy="90487"/>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9" name="Rectangle 5"/>
          <p:cNvSpPr>
            <a:spLocks/>
          </p:cNvSpPr>
          <p:nvPr/>
        </p:nvSpPr>
        <p:spPr bwMode="auto">
          <a:xfrm flipV="1">
            <a:off x="5410200" y="439738"/>
            <a:ext cx="3733800" cy="180975"/>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0" name="AutoShape 6"/>
          <p:cNvSpPr>
            <a:spLocks/>
          </p:cNvSpPr>
          <p:nvPr/>
        </p:nvSpPr>
        <p:spPr bwMode="auto">
          <a:xfrm>
            <a:off x="5407025" y="496888"/>
            <a:ext cx="3063875" cy="28575"/>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1" name="AutoShape 7"/>
          <p:cNvSpPr>
            <a:spLocks/>
          </p:cNvSpPr>
          <p:nvPr/>
        </p:nvSpPr>
        <p:spPr bwMode="auto">
          <a:xfrm>
            <a:off x="7373938" y="588963"/>
            <a:ext cx="1600200" cy="34925"/>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2" name="Rectangle 8"/>
          <p:cNvSpPr>
            <a:spLocks/>
          </p:cNvSpPr>
          <p:nvPr/>
        </p:nvSpPr>
        <p:spPr bwMode="auto">
          <a:xfrm>
            <a:off x="9085263" y="-1588"/>
            <a:ext cx="57150" cy="620713"/>
          </a:xfrm>
          <a:prstGeom prst="rect">
            <a:avLst/>
          </a:prstGeom>
          <a:solidFill>
            <a:srgbClr val="FFFFFF">
              <a:alpha val="65097"/>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3" name="Rectangle 9"/>
          <p:cNvSpPr>
            <a:spLocks/>
          </p:cNvSpPr>
          <p:nvPr/>
        </p:nvSpPr>
        <p:spPr bwMode="auto">
          <a:xfrm>
            <a:off x="9043988" y="-1588"/>
            <a:ext cx="28575" cy="620713"/>
          </a:xfrm>
          <a:prstGeom prst="rect">
            <a:avLst/>
          </a:prstGeom>
          <a:solidFill>
            <a:srgbClr val="FFFFFF">
              <a:alpha val="65097"/>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4" name="Rectangle 10"/>
          <p:cNvSpPr>
            <a:spLocks/>
          </p:cNvSpPr>
          <p:nvPr/>
        </p:nvSpPr>
        <p:spPr bwMode="auto">
          <a:xfrm>
            <a:off x="9023350" y="-1588"/>
            <a:ext cx="12700" cy="620713"/>
          </a:xfrm>
          <a:prstGeom prst="rect">
            <a:avLst/>
          </a:prstGeom>
          <a:solidFill>
            <a:srgbClr val="FFFFFF">
              <a:alpha val="59999"/>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5" name="Rectangle 11"/>
          <p:cNvSpPr>
            <a:spLocks/>
          </p:cNvSpPr>
          <p:nvPr/>
        </p:nvSpPr>
        <p:spPr bwMode="auto">
          <a:xfrm>
            <a:off x="8975725" y="-1588"/>
            <a:ext cx="26988" cy="620713"/>
          </a:xfrm>
          <a:prstGeom prst="rect">
            <a:avLst/>
          </a:prstGeom>
          <a:solidFill>
            <a:srgbClr val="FFFFFF">
              <a:alpha val="39999"/>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6" name="Rectangle 12"/>
          <p:cNvSpPr>
            <a:spLocks/>
          </p:cNvSpPr>
          <p:nvPr/>
        </p:nvSpPr>
        <p:spPr bwMode="auto">
          <a:xfrm>
            <a:off x="8915400" y="0"/>
            <a:ext cx="55563" cy="585788"/>
          </a:xfrm>
          <a:prstGeom prst="rect">
            <a:avLst/>
          </a:prstGeom>
          <a:solidFill>
            <a:srgbClr val="FFFFFF">
              <a:alpha val="20000"/>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7" name="Rectangle 13"/>
          <p:cNvSpPr>
            <a:spLocks/>
          </p:cNvSpPr>
          <p:nvPr/>
        </p:nvSpPr>
        <p:spPr bwMode="auto">
          <a:xfrm>
            <a:off x="8870950" y="0"/>
            <a:ext cx="12700" cy="585788"/>
          </a:xfrm>
          <a:prstGeom prst="rect">
            <a:avLst/>
          </a:prstGeom>
          <a:solidFill>
            <a:srgbClr val="FFFFFF">
              <a:alpha val="30196"/>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8" name="Rectangle 14"/>
          <p:cNvSpPr>
            <a:spLocks noGrp="1"/>
          </p:cNvSpPr>
          <p:nvPr>
            <p:ph type="title"/>
          </p:nvPr>
        </p:nvSpPr>
        <p:spPr bwMode="auto">
          <a:xfrm>
            <a:off x="457200" y="1143000"/>
            <a:ext cx="8229600" cy="1066800"/>
          </a:xfrm>
          <a:prstGeom prst="rect">
            <a:avLst/>
          </a:prstGeom>
          <a:noFill/>
          <a:ln w="12700" cap="flat" cmpd="sng">
            <a:noFill/>
            <a:prstDash val="solid"/>
            <a:miter lim="400000"/>
            <a:headEnd type="none" w="med" len="med"/>
            <a:tailEnd type="none" w="med" len="med"/>
          </a:ln>
          <a:effectLst/>
        </p:spPr>
        <p:txBody>
          <a:bodyPr vert="horz" wrap="square" lIns="45720" tIns="45720" rIns="45720" bIns="45720" numCol="1" anchor="ctr" anchorCtr="0" compatLnSpc="1">
            <a:prstTxWarp prst="textNoShape">
              <a:avLst/>
            </a:prstTxWarp>
          </a:bodyPr>
          <a:lstStyle/>
          <a:p>
            <a:pPr lvl="0"/>
            <a:r>
              <a:rPr lang="en-US">
                <a:sym typeface="Trebuchet MS" pitchFamily="-92" charset="0"/>
              </a:rPr>
              <a:t>Click to edit Master title style</a:t>
            </a:r>
          </a:p>
        </p:txBody>
      </p:sp>
      <p:sp>
        <p:nvSpPr>
          <p:cNvPr id="1039" name="Rectangle 15"/>
          <p:cNvSpPr>
            <a:spLocks noGrp="1"/>
          </p:cNvSpPr>
          <p:nvPr>
            <p:ph type="body" idx="1"/>
          </p:nvPr>
        </p:nvSpPr>
        <p:spPr bwMode="auto">
          <a:xfrm>
            <a:off x="457200" y="2249488"/>
            <a:ext cx="8229600" cy="4324350"/>
          </a:xfrm>
          <a:prstGeom prst="rect">
            <a:avLst/>
          </a:prstGeom>
          <a:noFill/>
          <a:ln w="12700" cap="flat" cmpd="sng">
            <a:noFill/>
            <a:prstDash val="solid"/>
            <a:miter lim="400000"/>
            <a:headEnd type="none" w="med" len="med"/>
            <a:tailEnd type="none" w="med" len="med"/>
          </a:ln>
          <a:effectLst/>
        </p:spPr>
        <p:txBody>
          <a:bodyPr vert="horz" wrap="square" lIns="45720" tIns="45720" rIns="45720" bIns="45720" numCol="1" anchor="t" anchorCtr="0" compatLnSpc="1">
            <a:prstTxWarp prst="textNoShape">
              <a:avLst/>
            </a:prstTxWarp>
          </a:bodyPr>
          <a:lstStyle/>
          <a:p>
            <a:pPr lvl="0"/>
            <a:r>
              <a:rPr lang="en-US">
                <a:sym typeface="Georgia" pitchFamily="-92" charset="0"/>
              </a:rPr>
              <a:t>Click to edit Master text styles</a:t>
            </a:r>
          </a:p>
          <a:p>
            <a:pPr lvl="1"/>
            <a:r>
              <a:rPr lang="en-US">
                <a:sym typeface="Georgia" pitchFamily="-92" charset="0"/>
              </a:rPr>
              <a:t>Second level</a:t>
            </a:r>
          </a:p>
          <a:p>
            <a:pPr lvl="2"/>
            <a:r>
              <a:rPr lang="en-US">
                <a:sym typeface="Georgia" pitchFamily="-92" charset="0"/>
              </a:rPr>
              <a:t>Third level</a:t>
            </a:r>
          </a:p>
          <a:p>
            <a:pPr lvl="3"/>
            <a:r>
              <a:rPr lang="en-US">
                <a:sym typeface="Georgia" pitchFamily="-92" charset="0"/>
              </a:rPr>
              <a:t>Fourth level</a:t>
            </a:r>
          </a:p>
          <a:p>
            <a:pPr lvl="4"/>
            <a:r>
              <a:rPr lang="en-US">
                <a:sym typeface="Georgia" pitchFamily="-92" charset="0"/>
              </a:rPr>
              <a:t>Fifth level</a:t>
            </a:r>
          </a:p>
        </p:txBody>
      </p:sp>
      <p:sp>
        <p:nvSpPr>
          <p:cNvPr id="1040" name="Rectangle 16"/>
          <p:cNvSpPr>
            <a:spLocks noGrp="1"/>
          </p:cNvSpPr>
          <p:nvPr>
            <p:ph type="sldNum" sz="quarter" idx="2"/>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vert="horz" wrap="none" lIns="45720" tIns="45720" rIns="45720" bIns="45720" numCol="1" anchor="b" anchorCtr="0" compatLnSpc="1">
            <a:prstTxWarp prst="textNoShape">
              <a:avLst/>
            </a:prstTxWarp>
          </a:bodyPr>
          <a:lstStyle>
            <a:lvl1pPr algn="r">
              <a:defRPr>
                <a:solidFill>
                  <a:srgbClr val="FFFFFF"/>
                </a:solidFill>
                <a:latin typeface="Arial" pitchFamily="-92" charset="0"/>
                <a:ea typeface="Arial" pitchFamily="-92" charset="0"/>
                <a:cs typeface="Arial" pitchFamily="-92" charset="0"/>
                <a:sym typeface="Arial" pitchFamily="-92" charset="0"/>
              </a:defRPr>
            </a:lvl1pPr>
          </a:lstStyle>
          <a:p>
            <a:fld id="{2B7040E7-DB89-BA47-B2FE-460007B5C289}" type="slidenum">
              <a:rPr lang="en-US"/>
              <a:pPr/>
              <a:t>‹#›</a:t>
            </a:fld>
            <a:endParaRPr lang="en-US"/>
          </a:p>
        </p:txBody>
      </p:sp>
      <p:sp>
        <p:nvSpPr>
          <p:cNvPr id="1041" name="Rectangle 17"/>
          <p:cNvSpPr>
            <a:spLocks/>
          </p:cNvSpPr>
          <p:nvPr/>
        </p:nvSpPr>
        <p:spPr bwMode="auto">
          <a:xfrm>
            <a:off x="5257800" y="612775"/>
            <a:ext cx="1906588" cy="201613"/>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pPr algn="r"/>
            <a:r>
              <a:rPr lang="en-US" sz="800">
                <a:solidFill>
                  <a:schemeClr val="accent2"/>
                </a:solidFill>
                <a:latin typeface="Arial" pitchFamily="-92" charset="0"/>
                <a:ea typeface="Arial" pitchFamily="-92" charset="0"/>
                <a:cs typeface="Arial" pitchFamily="-92" charset="0"/>
                <a:sym typeface="Arial" pitchFamily="-92" charset="0"/>
              </a:rPr>
              <a:t>Mentor DCN:  EC-16-0065-10-5GSG</a:t>
            </a:r>
          </a:p>
        </p:txBody>
      </p:sp>
      <p:sp>
        <p:nvSpPr>
          <p:cNvPr id="1042" name="Rectangle 18"/>
          <p:cNvSpPr>
            <a:spLocks/>
          </p:cNvSpPr>
          <p:nvPr/>
        </p:nvSpPr>
        <p:spPr bwMode="auto">
          <a:xfrm>
            <a:off x="7278688" y="606425"/>
            <a:ext cx="957262" cy="203200"/>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r>
              <a:rPr lang="en-US" sz="800">
                <a:solidFill>
                  <a:schemeClr val="accent2"/>
                </a:solidFill>
                <a:latin typeface="Arial" pitchFamily="-92" charset="0"/>
                <a:ea typeface="Arial" pitchFamily="-92" charset="0"/>
                <a:cs typeface="Arial" pitchFamily="-92" charset="0"/>
                <a:sym typeface="Arial" pitchFamily="-92" charset="0"/>
              </a:rPr>
              <a:t>6/24/2016</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rtl="0" fontAlgn="base" hangingPunct="0">
        <a:spcBef>
          <a:spcPct val="0"/>
        </a:spcBef>
        <a:spcAft>
          <a:spcPct val="0"/>
        </a:spcAft>
        <a:defRPr sz="4000">
          <a:solidFill>
            <a:srgbClr val="424456"/>
          </a:solidFill>
          <a:latin typeface="+mj-lt"/>
          <a:ea typeface="+mj-ea"/>
          <a:cs typeface="+mj-cs"/>
          <a:sym typeface="Trebuchet MS" pitchFamily="-92" charset="0"/>
        </a:defRPr>
      </a:lvl1pPr>
      <a:lvl2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2pPr>
      <a:lvl3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3pPr>
      <a:lvl4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4pPr>
      <a:lvl5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5pPr>
      <a:lvl6pPr marL="4572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6pPr>
      <a:lvl7pPr marL="9144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7pPr>
      <a:lvl8pPr marL="13716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8pPr>
      <a:lvl9pPr marL="18288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9pPr>
    </p:titleStyle>
    <p:bodyStyle>
      <a:lvl1pPr marL="365125" indent="-257175"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1pPr>
      <a:lvl2pPr marL="674688" indent="-265113"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2pPr>
      <a:lvl3pPr marL="958850"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3pPr>
      <a:lvl4pPr marL="1233488" indent="-254000"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4pPr>
      <a:lvl5pPr marL="14620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5pPr>
      <a:lvl6pPr marL="19192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6pPr>
      <a:lvl7pPr marL="23764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7pPr>
      <a:lvl8pPr marL="28336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8pPr>
      <a:lvl9pPr marL="32908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bwMode="auto">
      <p:bgPr>
        <a:solidFill>
          <a:srgbClr val="FFFFFF"/>
        </a:solidFill>
        <a:effectLst/>
      </p:bgPr>
    </p:bg>
    <p:spTree>
      <p:nvGrpSpPr>
        <p:cNvPr id="1" name=""/>
        <p:cNvGrpSpPr/>
        <p:nvPr/>
      </p:nvGrpSpPr>
      <p:grpSpPr>
        <a:xfrm>
          <a:off x="0" y="0"/>
          <a:ext cx="0" cy="0"/>
          <a:chOff x="0" y="0"/>
          <a:chExt cx="0" cy="0"/>
        </a:xfrm>
      </p:grpSpPr>
      <p:sp>
        <p:nvSpPr>
          <p:cNvPr id="2049" name="Rectangle 1"/>
          <p:cNvSpPr>
            <a:spLocks/>
          </p:cNvSpPr>
          <p:nvPr/>
        </p:nvSpPr>
        <p:spPr bwMode="auto">
          <a:xfrm>
            <a:off x="0" y="366713"/>
            <a:ext cx="9144000" cy="84137"/>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0" name="Rectangle 2"/>
          <p:cNvSpPr>
            <a:spLocks/>
          </p:cNvSpPr>
          <p:nvPr/>
        </p:nvSpPr>
        <p:spPr bwMode="auto">
          <a:xfrm>
            <a:off x="0" y="0"/>
            <a:ext cx="9144000" cy="311150"/>
          </a:xfrm>
          <a:prstGeom prst="rect">
            <a:avLst/>
          </a:prstGeom>
          <a:solidFill>
            <a:srgbClr val="424456"/>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1" name="Rectangle 3"/>
          <p:cNvSpPr>
            <a:spLocks/>
          </p:cNvSpPr>
          <p:nvPr/>
        </p:nvSpPr>
        <p:spPr bwMode="auto">
          <a:xfrm>
            <a:off x="0" y="307975"/>
            <a:ext cx="9144000" cy="92075"/>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2" name="Rectangle 4"/>
          <p:cNvSpPr>
            <a:spLocks/>
          </p:cNvSpPr>
          <p:nvPr/>
        </p:nvSpPr>
        <p:spPr bwMode="auto">
          <a:xfrm flipV="1">
            <a:off x="5410200" y="360363"/>
            <a:ext cx="3733800" cy="90487"/>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3" name="Rectangle 5"/>
          <p:cNvSpPr>
            <a:spLocks/>
          </p:cNvSpPr>
          <p:nvPr/>
        </p:nvSpPr>
        <p:spPr bwMode="auto">
          <a:xfrm flipV="1">
            <a:off x="5410200" y="439738"/>
            <a:ext cx="3733800" cy="180975"/>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4" name="AutoShape 6"/>
          <p:cNvSpPr>
            <a:spLocks/>
          </p:cNvSpPr>
          <p:nvPr/>
        </p:nvSpPr>
        <p:spPr bwMode="auto">
          <a:xfrm>
            <a:off x="5407025" y="496888"/>
            <a:ext cx="3063875" cy="28575"/>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5" name="AutoShape 7"/>
          <p:cNvSpPr>
            <a:spLocks/>
          </p:cNvSpPr>
          <p:nvPr/>
        </p:nvSpPr>
        <p:spPr bwMode="auto">
          <a:xfrm>
            <a:off x="7373938" y="588963"/>
            <a:ext cx="1600200" cy="34925"/>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6" name="Rectangle 8"/>
          <p:cNvSpPr>
            <a:spLocks/>
          </p:cNvSpPr>
          <p:nvPr/>
        </p:nvSpPr>
        <p:spPr bwMode="auto">
          <a:xfrm>
            <a:off x="9085263" y="-1588"/>
            <a:ext cx="57150" cy="620713"/>
          </a:xfrm>
          <a:prstGeom prst="rect">
            <a:avLst/>
          </a:prstGeom>
          <a:solidFill>
            <a:srgbClr val="FFFFFF">
              <a:alpha val="65097"/>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7" name="Rectangle 9"/>
          <p:cNvSpPr>
            <a:spLocks/>
          </p:cNvSpPr>
          <p:nvPr/>
        </p:nvSpPr>
        <p:spPr bwMode="auto">
          <a:xfrm>
            <a:off x="9043988" y="-1588"/>
            <a:ext cx="28575" cy="620713"/>
          </a:xfrm>
          <a:prstGeom prst="rect">
            <a:avLst/>
          </a:prstGeom>
          <a:solidFill>
            <a:srgbClr val="FFFFFF">
              <a:alpha val="65097"/>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8" name="Rectangle 10"/>
          <p:cNvSpPr>
            <a:spLocks/>
          </p:cNvSpPr>
          <p:nvPr/>
        </p:nvSpPr>
        <p:spPr bwMode="auto">
          <a:xfrm>
            <a:off x="9023350" y="-1588"/>
            <a:ext cx="12700" cy="620713"/>
          </a:xfrm>
          <a:prstGeom prst="rect">
            <a:avLst/>
          </a:prstGeom>
          <a:solidFill>
            <a:srgbClr val="FFFFFF">
              <a:alpha val="59999"/>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9" name="Rectangle 11"/>
          <p:cNvSpPr>
            <a:spLocks/>
          </p:cNvSpPr>
          <p:nvPr/>
        </p:nvSpPr>
        <p:spPr bwMode="auto">
          <a:xfrm>
            <a:off x="8975725" y="-1588"/>
            <a:ext cx="26988" cy="620713"/>
          </a:xfrm>
          <a:prstGeom prst="rect">
            <a:avLst/>
          </a:prstGeom>
          <a:solidFill>
            <a:srgbClr val="FFFFFF">
              <a:alpha val="39999"/>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60" name="Rectangle 12"/>
          <p:cNvSpPr>
            <a:spLocks/>
          </p:cNvSpPr>
          <p:nvPr/>
        </p:nvSpPr>
        <p:spPr bwMode="auto">
          <a:xfrm>
            <a:off x="8915400" y="0"/>
            <a:ext cx="55563" cy="585788"/>
          </a:xfrm>
          <a:prstGeom prst="rect">
            <a:avLst/>
          </a:prstGeom>
          <a:solidFill>
            <a:srgbClr val="FFFFFF">
              <a:alpha val="20000"/>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61" name="Rectangle 13"/>
          <p:cNvSpPr>
            <a:spLocks/>
          </p:cNvSpPr>
          <p:nvPr/>
        </p:nvSpPr>
        <p:spPr bwMode="auto">
          <a:xfrm>
            <a:off x="8870950" y="0"/>
            <a:ext cx="12700" cy="585788"/>
          </a:xfrm>
          <a:prstGeom prst="rect">
            <a:avLst/>
          </a:prstGeom>
          <a:solidFill>
            <a:srgbClr val="FFFFFF">
              <a:alpha val="30196"/>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62" name="Rectangle 14"/>
          <p:cNvSpPr>
            <a:spLocks noGrp="1"/>
          </p:cNvSpPr>
          <p:nvPr>
            <p:ph type="sldNum" sz="quarter" idx="2"/>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vert="horz" wrap="none" lIns="45720" tIns="45720" rIns="45720" bIns="45720" numCol="1" anchor="b" anchorCtr="0" compatLnSpc="1">
            <a:prstTxWarp prst="textNoShape">
              <a:avLst/>
            </a:prstTxWarp>
          </a:bodyPr>
          <a:lstStyle>
            <a:lvl1pPr algn="r">
              <a:defRPr>
                <a:solidFill>
                  <a:srgbClr val="FFFFFF"/>
                </a:solidFill>
                <a:latin typeface="Arial" pitchFamily="-92" charset="0"/>
                <a:ea typeface="Arial" pitchFamily="-92" charset="0"/>
                <a:cs typeface="Arial" pitchFamily="-92" charset="0"/>
                <a:sym typeface="Arial" pitchFamily="-92" charset="0"/>
              </a:defRPr>
            </a:lvl1pPr>
          </a:lstStyle>
          <a:p>
            <a:fld id="{24885A8B-964E-2843-A1FF-B356DF9964C4}" type="slidenum">
              <a:rPr lang="en-US"/>
              <a:pPr/>
              <a:t>‹#›</a:t>
            </a:fld>
            <a:endParaRPr lang="en-US"/>
          </a:p>
        </p:txBody>
      </p:sp>
      <p:sp>
        <p:nvSpPr>
          <p:cNvPr id="2063" name="Rectangle 15"/>
          <p:cNvSpPr>
            <a:spLocks/>
          </p:cNvSpPr>
          <p:nvPr/>
        </p:nvSpPr>
        <p:spPr bwMode="auto">
          <a:xfrm>
            <a:off x="5392738" y="650875"/>
            <a:ext cx="1965325" cy="215444"/>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pPr algn="r"/>
            <a:r>
              <a:rPr lang="en-US" sz="800" dirty="0" smtClean="0">
                <a:solidFill>
                  <a:schemeClr val="accent2"/>
                </a:solidFill>
                <a:latin typeface="Arial" pitchFamily="-92" charset="0"/>
                <a:ea typeface="Arial" pitchFamily="-92" charset="0"/>
                <a:cs typeface="Arial" pitchFamily="-92" charset="0"/>
                <a:sym typeface="Arial" pitchFamily="-92" charset="0"/>
              </a:rPr>
              <a:t>IEEE 802</a:t>
            </a:r>
            <a:r>
              <a:rPr lang="en-US" sz="800" dirty="0">
                <a:solidFill>
                  <a:schemeClr val="accent2"/>
                </a:solidFill>
                <a:latin typeface="Arial" pitchFamily="-92" charset="0"/>
                <a:ea typeface="Arial" pitchFamily="-92" charset="0"/>
                <a:cs typeface="Arial" pitchFamily="-92" charset="0"/>
                <a:sym typeface="Arial" pitchFamily="-92" charset="0"/>
              </a:rPr>
              <a:t>-EC-16</a:t>
            </a:r>
            <a:r>
              <a:rPr lang="en-US" sz="800" dirty="0" smtClean="0">
                <a:solidFill>
                  <a:schemeClr val="accent2"/>
                </a:solidFill>
                <a:latin typeface="Arial" pitchFamily="-92" charset="0"/>
                <a:ea typeface="Arial" pitchFamily="-92" charset="0"/>
                <a:cs typeface="Arial" pitchFamily="-92" charset="0"/>
                <a:sym typeface="Arial" pitchFamily="-92" charset="0"/>
              </a:rPr>
              <a:t>-0094-04-</a:t>
            </a:r>
            <a:r>
              <a:rPr lang="en-US" sz="800" dirty="0">
                <a:solidFill>
                  <a:schemeClr val="accent2"/>
                </a:solidFill>
                <a:latin typeface="Arial" pitchFamily="-92" charset="0"/>
                <a:ea typeface="Arial" pitchFamily="-92" charset="0"/>
                <a:cs typeface="Arial" pitchFamily="-92" charset="0"/>
                <a:sym typeface="Arial" pitchFamily="-92" charset="0"/>
              </a:rPr>
              <a:t>5GSG</a:t>
            </a:r>
          </a:p>
        </p:txBody>
      </p:sp>
      <p:sp>
        <p:nvSpPr>
          <p:cNvPr id="2064" name="Rectangle 16"/>
          <p:cNvSpPr>
            <a:spLocks/>
          </p:cNvSpPr>
          <p:nvPr/>
        </p:nvSpPr>
        <p:spPr bwMode="auto">
          <a:xfrm>
            <a:off x="7523163" y="650875"/>
            <a:ext cx="960437" cy="215444"/>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r>
              <a:rPr lang="en-US" sz="800" dirty="0" smtClean="0">
                <a:solidFill>
                  <a:schemeClr val="accent2"/>
                </a:solidFill>
                <a:latin typeface="Arial" pitchFamily="-92" charset="0"/>
                <a:ea typeface="Arial" pitchFamily="-92" charset="0"/>
                <a:cs typeface="Arial" pitchFamily="-92" charset="0"/>
                <a:sym typeface="Arial" pitchFamily="-92" charset="0"/>
              </a:rPr>
              <a:t>2016-06-28</a:t>
            </a:r>
            <a:endParaRPr lang="en-US" sz="800" dirty="0">
              <a:solidFill>
                <a:schemeClr val="accent2"/>
              </a:solidFill>
              <a:latin typeface="Arial" pitchFamily="-92" charset="0"/>
              <a:ea typeface="Arial" pitchFamily="-92" charset="0"/>
              <a:cs typeface="Arial" pitchFamily="-92" charset="0"/>
              <a:sym typeface="Arial" pitchFamily="-92"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fontAlgn="base" hangingPunct="0">
        <a:spcBef>
          <a:spcPct val="0"/>
        </a:spcBef>
        <a:spcAft>
          <a:spcPct val="0"/>
        </a:spcAft>
        <a:defRPr sz="4000">
          <a:solidFill>
            <a:srgbClr val="424456"/>
          </a:solidFill>
          <a:latin typeface="+mj-lt"/>
          <a:ea typeface="+mj-ea"/>
          <a:cs typeface="+mj-cs"/>
          <a:sym typeface="Trebuchet MS" pitchFamily="-92" charset="0"/>
        </a:defRPr>
      </a:lvl1pPr>
      <a:lvl2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2pPr>
      <a:lvl3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3pPr>
      <a:lvl4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4pPr>
      <a:lvl5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5pPr>
      <a:lvl6pPr marL="4572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6pPr>
      <a:lvl7pPr marL="9144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7pPr>
      <a:lvl8pPr marL="13716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8pPr>
      <a:lvl9pPr marL="18288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9pPr>
    </p:titleStyle>
    <p:bodyStyle>
      <a:lvl1pPr marL="365125" indent="-257175"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1pPr>
      <a:lvl2pPr marL="674688" indent="-265113"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2pPr>
      <a:lvl3pPr marL="958850"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3pPr>
      <a:lvl4pPr marL="1233488" indent="-254000"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4pPr>
      <a:lvl5pPr marL="14620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5pPr>
      <a:lvl6pPr marL="19192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6pPr>
      <a:lvl7pPr marL="23764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7pPr>
      <a:lvl8pPr marL="28336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8pPr>
      <a:lvl9pPr marL="32908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bwMode="auto">
      <p:bgPr>
        <a:solidFill>
          <a:srgbClr val="FFFFFF"/>
        </a:solidFill>
        <a:effectLst/>
      </p:bgPr>
    </p:bg>
    <p:spTree>
      <p:nvGrpSpPr>
        <p:cNvPr id="1" name=""/>
        <p:cNvGrpSpPr/>
        <p:nvPr/>
      </p:nvGrpSpPr>
      <p:grpSpPr>
        <a:xfrm>
          <a:off x="0" y="0"/>
          <a:ext cx="0" cy="0"/>
          <a:chOff x="0" y="0"/>
          <a:chExt cx="0" cy="0"/>
        </a:xfrm>
      </p:grpSpPr>
      <p:sp>
        <p:nvSpPr>
          <p:cNvPr id="3073" name="Rectangle 1"/>
          <p:cNvSpPr>
            <a:spLocks/>
          </p:cNvSpPr>
          <p:nvPr/>
        </p:nvSpPr>
        <p:spPr bwMode="auto">
          <a:xfrm flipV="1">
            <a:off x="5410200" y="3810000"/>
            <a:ext cx="3733800" cy="90488"/>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74" name="Rectangle 2"/>
          <p:cNvSpPr>
            <a:spLocks/>
          </p:cNvSpPr>
          <p:nvPr/>
        </p:nvSpPr>
        <p:spPr bwMode="auto">
          <a:xfrm flipV="1">
            <a:off x="5410200" y="3897313"/>
            <a:ext cx="3733800" cy="190500"/>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75" name="Rectangle 3"/>
          <p:cNvSpPr>
            <a:spLocks/>
          </p:cNvSpPr>
          <p:nvPr/>
        </p:nvSpPr>
        <p:spPr bwMode="auto">
          <a:xfrm flipV="1">
            <a:off x="5410200" y="4113213"/>
            <a:ext cx="3733800" cy="12700"/>
          </a:xfrm>
          <a:prstGeom prst="rect">
            <a:avLst/>
          </a:prstGeom>
          <a:solidFill>
            <a:schemeClr val="accent2">
              <a:alpha val="64999"/>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76" name="Rectangle 4"/>
          <p:cNvSpPr>
            <a:spLocks/>
          </p:cNvSpPr>
          <p:nvPr/>
        </p:nvSpPr>
        <p:spPr bwMode="auto">
          <a:xfrm flipV="1">
            <a:off x="5410200" y="4164013"/>
            <a:ext cx="1965325" cy="19050"/>
          </a:xfrm>
          <a:prstGeom prst="rect">
            <a:avLst/>
          </a:prstGeom>
          <a:solidFill>
            <a:schemeClr val="accent2">
              <a:alpha val="59999"/>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77" name="Rectangle 5"/>
          <p:cNvSpPr>
            <a:spLocks/>
          </p:cNvSpPr>
          <p:nvPr/>
        </p:nvSpPr>
        <p:spPr bwMode="auto">
          <a:xfrm flipV="1">
            <a:off x="5410200" y="4197350"/>
            <a:ext cx="1965325" cy="12700"/>
          </a:xfrm>
          <a:prstGeom prst="rect">
            <a:avLst/>
          </a:prstGeom>
          <a:solidFill>
            <a:schemeClr val="accent2">
              <a:alpha val="64999"/>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78" name="AutoShape 6"/>
          <p:cNvSpPr>
            <a:spLocks/>
          </p:cNvSpPr>
          <p:nvPr/>
        </p:nvSpPr>
        <p:spPr bwMode="auto">
          <a:xfrm>
            <a:off x="5410200" y="3962400"/>
            <a:ext cx="3063875" cy="26988"/>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79" name="AutoShape 7"/>
          <p:cNvSpPr>
            <a:spLocks/>
          </p:cNvSpPr>
          <p:nvPr/>
        </p:nvSpPr>
        <p:spPr bwMode="auto">
          <a:xfrm>
            <a:off x="7377113" y="4060825"/>
            <a:ext cx="1600200" cy="36513"/>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80" name="Rectangle 8"/>
          <p:cNvSpPr>
            <a:spLocks/>
          </p:cNvSpPr>
          <p:nvPr/>
        </p:nvSpPr>
        <p:spPr bwMode="auto">
          <a:xfrm>
            <a:off x="0" y="3649663"/>
            <a:ext cx="9144000" cy="244475"/>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81" name="Rectangle 9"/>
          <p:cNvSpPr>
            <a:spLocks/>
          </p:cNvSpPr>
          <p:nvPr/>
        </p:nvSpPr>
        <p:spPr bwMode="auto">
          <a:xfrm>
            <a:off x="0" y="3675063"/>
            <a:ext cx="9144000" cy="139700"/>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82" name="Rectangle 10"/>
          <p:cNvSpPr>
            <a:spLocks/>
          </p:cNvSpPr>
          <p:nvPr/>
        </p:nvSpPr>
        <p:spPr bwMode="auto">
          <a:xfrm flipV="1">
            <a:off x="6413500" y="3643313"/>
            <a:ext cx="2730500" cy="247650"/>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83" name="Rectangle 11"/>
          <p:cNvSpPr>
            <a:spLocks/>
          </p:cNvSpPr>
          <p:nvPr/>
        </p:nvSpPr>
        <p:spPr bwMode="auto">
          <a:xfrm>
            <a:off x="0" y="0"/>
            <a:ext cx="9144000" cy="3702050"/>
          </a:xfrm>
          <a:prstGeom prst="rect">
            <a:avLst/>
          </a:prstGeom>
          <a:solidFill>
            <a:srgbClr val="424456"/>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84" name="Rectangle 12"/>
          <p:cNvSpPr>
            <a:spLocks noGrp="1"/>
          </p:cNvSpPr>
          <p:nvPr>
            <p:ph type="title"/>
          </p:nvPr>
        </p:nvSpPr>
        <p:spPr bwMode="auto">
          <a:xfrm>
            <a:off x="457200" y="2400300"/>
            <a:ext cx="8458200" cy="1470025"/>
          </a:xfrm>
          <a:prstGeom prst="rect">
            <a:avLst/>
          </a:prstGeom>
          <a:noFill/>
          <a:ln w="12700" cap="flat" cmpd="sng">
            <a:noFill/>
            <a:prstDash val="solid"/>
            <a:miter lim="400000"/>
            <a:headEnd type="none" w="med" len="med"/>
            <a:tailEnd type="none" w="med" len="med"/>
          </a:ln>
          <a:effectLst/>
        </p:spPr>
        <p:txBody>
          <a:bodyPr vert="horz" wrap="square" lIns="45720" tIns="45720" rIns="45720" bIns="45720" numCol="1" anchor="b" anchorCtr="0" compatLnSpc="1">
            <a:prstTxWarp prst="textNoShape">
              <a:avLst/>
            </a:prstTxWarp>
          </a:bodyPr>
          <a:lstStyle/>
          <a:p>
            <a:pPr lvl="0"/>
            <a:r>
              <a:rPr lang="en-US">
                <a:sym typeface="Trebuchet MS" pitchFamily="-92" charset="0"/>
              </a:rPr>
              <a:t>Click to edit Master title style</a:t>
            </a:r>
          </a:p>
        </p:txBody>
      </p:sp>
      <p:sp>
        <p:nvSpPr>
          <p:cNvPr id="3085" name="Rectangle 13"/>
          <p:cNvSpPr>
            <a:spLocks noGrp="1"/>
          </p:cNvSpPr>
          <p:nvPr>
            <p:ph type="body" sz="quarter" idx="1"/>
          </p:nvPr>
        </p:nvSpPr>
        <p:spPr bwMode="auto">
          <a:xfrm>
            <a:off x="457200" y="3898900"/>
            <a:ext cx="4953000" cy="1752600"/>
          </a:xfrm>
          <a:prstGeom prst="rect">
            <a:avLst/>
          </a:prstGeom>
          <a:noFill/>
          <a:ln w="12700" cap="flat" cmpd="sng">
            <a:noFill/>
            <a:prstDash val="solid"/>
            <a:miter lim="400000"/>
            <a:headEnd type="none" w="med" len="med"/>
            <a:tailEnd type="none" w="med" len="med"/>
          </a:ln>
          <a:effectLst/>
        </p:spPr>
        <p:txBody>
          <a:bodyPr vert="horz" wrap="square" lIns="45720" tIns="45720" rIns="45720" bIns="45720" numCol="1" anchor="t" anchorCtr="0" compatLnSpc="1">
            <a:prstTxWarp prst="textNoShape">
              <a:avLst/>
            </a:prstTxWarp>
          </a:bodyPr>
          <a:lstStyle/>
          <a:p>
            <a:pPr lvl="0"/>
            <a:r>
              <a:rPr lang="en-US">
                <a:sym typeface="Georgia" pitchFamily="-92" charset="0"/>
              </a:rPr>
              <a:t>Click to edit Master text styles</a:t>
            </a:r>
          </a:p>
          <a:p>
            <a:pPr lvl="1"/>
            <a:r>
              <a:rPr lang="en-US">
                <a:sym typeface="Georgia" pitchFamily="-92" charset="0"/>
              </a:rPr>
              <a:t>Second level</a:t>
            </a:r>
          </a:p>
          <a:p>
            <a:pPr lvl="2"/>
            <a:r>
              <a:rPr lang="en-US">
                <a:sym typeface="Georgia" pitchFamily="-92" charset="0"/>
              </a:rPr>
              <a:t>Third level</a:t>
            </a:r>
          </a:p>
          <a:p>
            <a:pPr lvl="3"/>
            <a:r>
              <a:rPr lang="en-US">
                <a:sym typeface="Georgia" pitchFamily="-92" charset="0"/>
              </a:rPr>
              <a:t>Fourth level</a:t>
            </a:r>
          </a:p>
          <a:p>
            <a:pPr lvl="4"/>
            <a:r>
              <a:rPr lang="en-US">
                <a:sym typeface="Georgia" pitchFamily="-92" charset="0"/>
              </a:rPr>
              <a:t>Fifth level</a:t>
            </a:r>
          </a:p>
        </p:txBody>
      </p:sp>
      <p:sp>
        <p:nvSpPr>
          <p:cNvPr id="3086" name="Rectangle 14"/>
          <p:cNvSpPr>
            <a:spLocks noGrp="1"/>
          </p:cNvSpPr>
          <p:nvPr>
            <p:ph type="sldNum" sz="quarter" idx="2"/>
          </p:nvPr>
        </p:nvSpPr>
        <p:spPr bwMode="auto">
          <a:xfrm>
            <a:off x="8709025" y="15875"/>
            <a:ext cx="357188" cy="350838"/>
          </a:xfrm>
          <a:prstGeom prst="rect">
            <a:avLst/>
          </a:prstGeom>
          <a:noFill/>
          <a:ln w="12700" cap="flat" cmpd="sng">
            <a:noFill/>
            <a:prstDash val="solid"/>
            <a:miter lim="400000"/>
            <a:headEnd type="none" w="med" len="med"/>
            <a:tailEnd type="none" w="med" len="med"/>
          </a:ln>
          <a:effectLst/>
        </p:spPr>
        <p:txBody>
          <a:bodyPr vert="horz" wrap="none" lIns="45720" tIns="45720" rIns="45720" bIns="45720" numCol="1" anchor="b" anchorCtr="0" compatLnSpc="1">
            <a:prstTxWarp prst="textNoShape">
              <a:avLst/>
            </a:prstTxWarp>
          </a:bodyPr>
          <a:lstStyle>
            <a:lvl1pPr algn="r">
              <a:defRPr>
                <a:solidFill>
                  <a:srgbClr val="FFFFFF"/>
                </a:solidFill>
                <a:latin typeface="Arial" pitchFamily="-92" charset="0"/>
                <a:ea typeface="Arial" pitchFamily="-92" charset="0"/>
                <a:cs typeface="Arial" pitchFamily="-92" charset="0"/>
                <a:sym typeface="Arial" pitchFamily="-92" charset="0"/>
              </a:defRPr>
            </a:lvl1pPr>
          </a:lstStyle>
          <a:p>
            <a:fld id="{C3F7886A-9C8D-3B40-9A29-81E30251B2E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fontAlgn="base" hangingPunct="0">
        <a:spcBef>
          <a:spcPct val="0"/>
        </a:spcBef>
        <a:spcAft>
          <a:spcPct val="0"/>
        </a:spcAft>
        <a:defRPr sz="4000">
          <a:solidFill>
            <a:srgbClr val="424456"/>
          </a:solidFill>
          <a:latin typeface="+mj-lt"/>
          <a:ea typeface="+mj-ea"/>
          <a:cs typeface="+mj-cs"/>
          <a:sym typeface="Trebuchet MS" pitchFamily="-92" charset="0"/>
        </a:defRPr>
      </a:lvl1pPr>
      <a:lvl2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2pPr>
      <a:lvl3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3pPr>
      <a:lvl4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4pPr>
      <a:lvl5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5pPr>
      <a:lvl6pPr marL="4572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6pPr>
      <a:lvl7pPr marL="9144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7pPr>
      <a:lvl8pPr marL="13716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8pPr>
      <a:lvl9pPr marL="18288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9pPr>
    </p:titleStyle>
    <p:bodyStyle>
      <a:lvl1pPr marL="365125" indent="-257175"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1pPr>
      <a:lvl2pPr marL="674688" indent="-265113"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2pPr>
      <a:lvl3pPr marL="958850"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3pPr>
      <a:lvl4pPr marL="1233488" indent="-254000"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4pPr>
      <a:lvl5pPr marL="14620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5pPr>
      <a:lvl6pPr marL="19192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6pPr>
      <a:lvl7pPr marL="23764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7pPr>
      <a:lvl8pPr marL="28336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8pPr>
      <a:lvl9pPr marL="32908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tandards.ieee.org/faqs/affiliationFAQ.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4.pdf"/><Relationship Id="rId3"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mailto:roger@ethair.net?subject=" TargetMode="External"/><Relationship Id="rId4" Type="http://schemas.openxmlformats.org/officeDocument/2006/relationships/image" Target="../media/image1.jpeg"/><Relationship Id="rId1" Type="http://schemas.openxmlformats.org/officeDocument/2006/relationships/slideLayout" Target="../slideLayouts/slideLayout23.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5121" name="Rectangle 1"/>
          <p:cNvSpPr>
            <a:spLocks/>
          </p:cNvSpPr>
          <p:nvPr/>
        </p:nvSpPr>
        <p:spPr bwMode="auto">
          <a:xfrm>
            <a:off x="381000" y="542866"/>
            <a:ext cx="8382000" cy="5324534"/>
          </a:xfrm>
          <a:prstGeom prst="rect">
            <a:avLst/>
          </a:prstGeom>
          <a:noFill/>
          <a:ln w="12700" cap="flat" cmpd="sng">
            <a:noFill/>
            <a:prstDash val="solid"/>
            <a:miter lim="400000"/>
            <a:headEnd type="none" w="med" len="med"/>
            <a:tailEnd type="none" w="med" len="med"/>
          </a:ln>
          <a:effectLst/>
        </p:spPr>
        <p:txBody>
          <a:bodyPr wrap="square" lIns="45720" rIns="45720">
            <a:prstTxWarp prst="textNoShape">
              <a:avLst/>
            </a:prstTxWarp>
            <a:spAutoFit/>
          </a:bodyPr>
          <a:lstStyle/>
          <a:p>
            <a:pPr lvl="1" indent="342900" algn="ctr" defTabSz="1016000"/>
            <a:r>
              <a:rPr lang="en-US" sz="1400" b="1" dirty="0">
                <a:latin typeface="Times" pitchFamily="-92" charset="0"/>
                <a:ea typeface="Times" pitchFamily="-92" charset="0"/>
                <a:cs typeface="Times" pitchFamily="-92" charset="0"/>
                <a:sym typeface="Times" pitchFamily="-92" charset="0"/>
              </a:rPr>
              <a:t>Proposed Draft Report:</a:t>
            </a:r>
          </a:p>
          <a:p>
            <a:pPr lvl="1" indent="342900" algn="ctr" defTabSz="1016000"/>
            <a:r>
              <a:rPr lang="en-US" sz="1400" b="1" dirty="0">
                <a:latin typeface="Times" pitchFamily="-92" charset="0"/>
                <a:ea typeface="Times" pitchFamily="-92" charset="0"/>
                <a:cs typeface="Times" pitchFamily="-92" charset="0"/>
                <a:sym typeface="Times" pitchFamily="-92" charset="0"/>
              </a:rPr>
              <a:t>IEEE 802 EC 5G/IMT-2020 SC</a:t>
            </a:r>
          </a:p>
          <a:p>
            <a:pPr indent="114300" algn="ctr" defTabSz="1016000"/>
            <a:endParaRPr lang="en-US" sz="1200" dirty="0">
              <a:latin typeface="Times" pitchFamily="-92" charset="0"/>
              <a:ea typeface="Times" pitchFamily="-92" charset="0"/>
              <a:cs typeface="Times" pitchFamily="-92" charset="0"/>
              <a:sym typeface="Times" pitchFamily="-92" charset="0"/>
            </a:endParaRPr>
          </a:p>
          <a:p>
            <a:pPr indent="114300" defTabSz="1016000"/>
            <a:endParaRPr lang="en-US" sz="1200" b="1" dirty="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Document Number:</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IEEE 802-EC-16-0094-</a:t>
            </a:r>
            <a:r>
              <a:rPr lang="en-US" sz="1200" dirty="0" smtClean="0">
                <a:latin typeface="Times" pitchFamily="-92" charset="0"/>
                <a:ea typeface="Times" pitchFamily="-92" charset="0"/>
                <a:cs typeface="Times" pitchFamily="-92" charset="0"/>
                <a:sym typeface="Times" pitchFamily="-92" charset="0"/>
              </a:rPr>
              <a:t>04-5GSG</a:t>
            </a:r>
            <a:endParaRPr lang="en-US" sz="1200" dirty="0" smtClean="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Date Submitted:</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2016-06-</a:t>
            </a:r>
            <a:r>
              <a:rPr lang="en-US" sz="1200" dirty="0" smtClean="0">
                <a:latin typeface="Times" pitchFamily="-92" charset="0"/>
                <a:ea typeface="Times" pitchFamily="-92" charset="0"/>
                <a:cs typeface="Times" pitchFamily="-92" charset="0"/>
                <a:sym typeface="Times" pitchFamily="-92" charset="0"/>
              </a:rPr>
              <a:t>28</a:t>
            </a:r>
            <a:endParaRPr lang="en-US" sz="1200" dirty="0" smtClean="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Source:</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Roger Marks	</a:t>
            </a:r>
            <a:r>
              <a:rPr lang="en-US" sz="1200" dirty="0" smtClean="0">
                <a:latin typeface="Times" pitchFamily="-92" charset="0"/>
                <a:ea typeface="Times" pitchFamily="-92" charset="0"/>
                <a:cs typeface="Times" pitchFamily="-92" charset="0"/>
                <a:sym typeface="Times" pitchFamily="-92" charset="0"/>
              </a:rPr>
              <a:t>		Voice</a:t>
            </a:r>
            <a:r>
              <a:rPr lang="en-US" sz="1200" dirty="0">
                <a:latin typeface="Times" pitchFamily="-92" charset="0"/>
                <a:ea typeface="Times" pitchFamily="-92" charset="0"/>
                <a:cs typeface="Times" pitchFamily="-92" charset="0"/>
                <a:sym typeface="Times" pitchFamily="-92" charset="0"/>
              </a:rPr>
              <a:t>: +1 802 capable</a:t>
            </a:r>
          </a:p>
          <a:p>
            <a:pPr lvl="1" indent="342900" defTabSz="1016000"/>
            <a:r>
              <a:rPr lang="en-US" sz="1200" dirty="0" err="1">
                <a:latin typeface="Times New Roman" pitchFamily="-92" charset="0"/>
                <a:ea typeface="Times New Roman" pitchFamily="-92" charset="0"/>
                <a:cs typeface="Times New Roman" pitchFamily="-92" charset="0"/>
                <a:sym typeface="Times New Roman" pitchFamily="-92" charset="0"/>
              </a:rPr>
              <a:t>EthAirNet</a:t>
            </a:r>
            <a:r>
              <a:rPr lang="en-US" sz="1200" dirty="0">
                <a:latin typeface="Times New Roman" pitchFamily="-92" charset="0"/>
                <a:ea typeface="Times New Roman" pitchFamily="-92" charset="0"/>
                <a:cs typeface="Times New Roman" pitchFamily="-92" charset="0"/>
                <a:sym typeface="Times New Roman" pitchFamily="-92" charset="0"/>
              </a:rPr>
              <a:t> Associates*   </a:t>
            </a:r>
            <a:r>
              <a:rPr lang="en-US" sz="1200" dirty="0">
                <a:latin typeface="Times" pitchFamily="-92" charset="0"/>
                <a:ea typeface="Times" pitchFamily="-92" charset="0"/>
                <a:cs typeface="Times" pitchFamily="-92" charset="0"/>
                <a:sym typeface="Times" pitchFamily="-92" charset="0"/>
              </a:rPr>
              <a:t>	</a:t>
            </a:r>
            <a:r>
              <a:rPr lang="en-US" sz="1200" dirty="0" smtClean="0">
                <a:latin typeface="Times" pitchFamily="-92" charset="0"/>
                <a:ea typeface="Times" pitchFamily="-92" charset="0"/>
                <a:cs typeface="Times" pitchFamily="-92" charset="0"/>
                <a:sym typeface="Times" pitchFamily="-92" charset="0"/>
              </a:rPr>
              <a:t>		E</a:t>
            </a:r>
            <a:r>
              <a:rPr lang="en-US" sz="1200" dirty="0">
                <a:latin typeface="Times" pitchFamily="-92" charset="0"/>
                <a:ea typeface="Times" pitchFamily="-92" charset="0"/>
                <a:cs typeface="Times" pitchFamily="-92" charset="0"/>
                <a:sym typeface="Times" pitchFamily="-92" charset="0"/>
              </a:rPr>
              <a:t>-mail: </a:t>
            </a:r>
            <a:r>
              <a:rPr lang="en-US" sz="1200" dirty="0" err="1">
                <a:latin typeface="Times" pitchFamily="-92" charset="0"/>
                <a:ea typeface="Times" pitchFamily="-92" charset="0"/>
                <a:cs typeface="Times" pitchFamily="-92" charset="0"/>
                <a:sym typeface="Times" pitchFamily="-92" charset="0"/>
              </a:rPr>
              <a:t>r.b.marks@ieee.org</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Helvetica" pitchFamily="-92" charset="0"/>
                <a:ea typeface="Helvetica" pitchFamily="-92" charset="0"/>
                <a:cs typeface="Helvetica" pitchFamily="-92" charset="0"/>
                <a:sym typeface="Helvetica" pitchFamily="-92" charset="0"/>
              </a:rPr>
              <a:t>*&lt;</a:t>
            </a:r>
            <a:r>
              <a:rPr lang="en-US" sz="1000" u="sng" dirty="0">
                <a:solidFill>
                  <a:srgbClr val="0000FF"/>
                </a:solidFill>
                <a:latin typeface="Helvetica" pitchFamily="-92" charset="0"/>
                <a:ea typeface="Helvetica" pitchFamily="-92" charset="0"/>
                <a:cs typeface="Helvetica" pitchFamily="-92" charset="0"/>
                <a:sym typeface="Helvetica" pitchFamily="-92" charset="0"/>
                <a:hlinkClick r:id="rId2"/>
              </a:rPr>
              <a:t>http://standards.ieee.org/faqs/affiliationFAQ.html</a:t>
            </a:r>
            <a:r>
              <a:rPr lang="en-US" sz="1200" dirty="0">
                <a:latin typeface="Helvetica" pitchFamily="-92" charset="0"/>
                <a:ea typeface="Helvetica" pitchFamily="-92" charset="0"/>
                <a:cs typeface="Helvetica" pitchFamily="-92" charset="0"/>
                <a:sym typeface="Helvetica" pitchFamily="-92" charset="0"/>
              </a:rPr>
              <a:t>&gt;</a:t>
            </a:r>
          </a:p>
          <a:p>
            <a:pPr indent="114300" defTabSz="1016000"/>
            <a:r>
              <a:rPr lang="en-US" sz="1200" dirty="0">
                <a:latin typeface="Times" pitchFamily="-92" charset="0"/>
                <a:ea typeface="Times" pitchFamily="-92" charset="0"/>
                <a:cs typeface="Times" pitchFamily="-92" charset="0"/>
                <a:sym typeface="Times" pitchFamily="-92" charset="0"/>
              </a:rPr>
              <a:t>Re:</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5G/IMT-2020 Standing Committee</a:t>
            </a:r>
            <a:endParaRPr lang="en-US" sz="1200" dirty="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Base Contribution:</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New Roman" pitchFamily="-92" charset="0"/>
                <a:ea typeface="Times New Roman" pitchFamily="-92" charset="0"/>
                <a:cs typeface="Times New Roman" pitchFamily="-92" charset="0"/>
                <a:sym typeface="Times New Roman" pitchFamily="-92" charset="0"/>
              </a:rPr>
              <a:t>[none]</a:t>
            </a:r>
          </a:p>
          <a:p>
            <a:pPr indent="114300" defTabSz="1016000"/>
            <a:r>
              <a:rPr lang="en-US" sz="1200" dirty="0">
                <a:latin typeface="Times" pitchFamily="-92" charset="0"/>
                <a:ea typeface="Times" pitchFamily="-92" charset="0"/>
                <a:cs typeface="Times" pitchFamily="-92" charset="0"/>
                <a:sym typeface="Times" pitchFamily="-92" charset="0"/>
              </a:rPr>
              <a:t>Purpose:</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New Roman" pitchFamily="-92" charset="0"/>
                <a:ea typeface="Times New Roman" pitchFamily="-92" charset="0"/>
                <a:cs typeface="Times New Roman" pitchFamily="-92" charset="0"/>
                <a:sym typeface="Times New Roman" pitchFamily="-92" charset="0"/>
              </a:rPr>
              <a:t>For discussion at 5GSG meeting of</a:t>
            </a:r>
            <a:r>
              <a:rPr lang="en-US" sz="1200" dirty="0" smtClean="0">
                <a:latin typeface="Times New Roman" pitchFamily="-92" charset="0"/>
                <a:ea typeface="Times New Roman" pitchFamily="-92" charset="0"/>
                <a:cs typeface="Times New Roman" pitchFamily="-92" charset="0"/>
                <a:sym typeface="Times New Roman" pitchFamily="-92" charset="0"/>
              </a:rPr>
              <a:t> 2016-06-29</a:t>
            </a:r>
          </a:p>
          <a:p>
            <a:pPr indent="114300" defTabSz="1016000"/>
            <a:r>
              <a:rPr lang="en-US" sz="1200" dirty="0">
                <a:latin typeface="Times" pitchFamily="-92" charset="0"/>
                <a:ea typeface="Times" pitchFamily="-92" charset="0"/>
                <a:cs typeface="Times" pitchFamily="-92" charset="0"/>
                <a:sym typeface="Times" pitchFamily="-92" charset="0"/>
              </a:rPr>
              <a:t>Summary:</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New Roman" pitchFamily="-92" charset="0"/>
                <a:ea typeface="Times New Roman" pitchFamily="-92" charset="0"/>
                <a:cs typeface="Times New Roman" pitchFamily="-92" charset="0"/>
                <a:sym typeface="Times New Roman" pitchFamily="-92" charset="0"/>
              </a:rPr>
              <a:t>This document is a proposal for a draft final report of the IEEE 802 EC 5G/IMT-2020 Standing Committee. This is significantly based on 802-EC-16-0065-10-5GSG (“IEEE 802 EC 5G/IMT-2020 SC draft report”, or “5G SC report layout”). However, it is also quite different. 802-EC-16-0065-10-5GSG includes material intended for a final report as well as material relevant to planning the production of that report; the current contribution addresses only the former. Also, this contribution is streamlined with respect to 802-EC-16-0065-10-5GSG, leaving out some material that was addressed by in the course of discussions but may not be critical to a summary report. The report uses the methodology of identifying specific Candidate Approaches to the actions under consideration, analyzing those Candidate Approaches rather than all possible approaches to those actions. The proposal could form the basis of a final draft report. Additional material could be added. The structure of the proposal could be adapted as the structure of a text-based report, for which the slide format could serve as a summary.</a:t>
            </a:r>
          </a:p>
        </p:txBody>
      </p:sp>
      <p:sp>
        <p:nvSpPr>
          <p:cNvPr id="5122" name="Rectangle 2"/>
          <p:cNvSpPr>
            <a:spLocks/>
          </p:cNvSpPr>
          <p:nvPr/>
        </p:nvSpPr>
        <p:spPr bwMode="auto">
          <a:xfrm>
            <a:off x="8696325" y="6511925"/>
            <a:ext cx="160338" cy="255588"/>
          </a:xfrm>
          <a:prstGeom prst="rect">
            <a:avLst/>
          </a:prstGeom>
          <a:noFill/>
          <a:ln w="12700" cap="flat" cmpd="sng">
            <a:noFill/>
            <a:prstDash val="solid"/>
            <a:miter lim="400000"/>
            <a:headEnd type="none" w="med" len="med"/>
            <a:tailEnd type="none" w="med" len="med"/>
          </a:ln>
          <a:effectLst/>
        </p:spPr>
        <p:txBody>
          <a:bodyPr wrap="none" lIns="35718" tIns="35718" rIns="35718" bIns="35718">
            <a:prstTxWarp prst="textNoShape">
              <a:avLst/>
            </a:prstTxWarp>
            <a:spAutoFit/>
          </a:bodyPr>
          <a:lstStyle/>
          <a:p>
            <a:pPr algn="r"/>
            <a:fld id="{0C9CBA34-E6EA-EA43-94B7-7FAB65A8051B}" type="slidenum">
              <a:rPr lang="en-US" sz="1200">
                <a:latin typeface="Times New Roman" pitchFamily="-92" charset="0"/>
                <a:ea typeface="Times New Roman" pitchFamily="-92" charset="0"/>
                <a:cs typeface="Times New Roman" pitchFamily="-92" charset="0"/>
                <a:sym typeface="Times New Roman" pitchFamily="-92" charset="0"/>
              </a:rPr>
              <a:pPr algn="r"/>
              <a:t>1</a:t>
            </a:fld>
            <a:endParaRPr lang="en-US" sz="1200">
              <a:latin typeface="Times New Roman" pitchFamily="-92" charset="0"/>
              <a:ea typeface="Times New Roman" pitchFamily="-92" charset="0"/>
              <a:cs typeface="Times New Roman" pitchFamily="-92" charset="0"/>
              <a:sym typeface="Times New Roman" pitchFamily="-92" charset="0"/>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433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433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434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4341" name="Rectangle 5"/>
          <p:cNvSpPr>
            <a:spLocks/>
          </p:cNvSpPr>
          <p:nvPr/>
        </p:nvSpPr>
        <p:spPr bwMode="auto">
          <a:xfrm>
            <a:off x="546100" y="914400"/>
            <a:ext cx="8307388" cy="5860579"/>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 IEEE 5G specification</a:t>
            </a:r>
          </a:p>
          <a:p>
            <a:pPr>
              <a:tabLst>
                <a:tab pos="101600" algn="l"/>
                <a:tab pos="406400" algn="l"/>
                <a:tab pos="698500" algn="l"/>
                <a:tab pos="914400" algn="l"/>
              </a:tabLst>
            </a:pPr>
            <a:r>
              <a:rPr lang="en-US" sz="3900" dirty="0">
                <a:solidFill>
                  <a:schemeClr val="accent2"/>
                </a:solidFill>
                <a:latin typeface="Trebuchet MS" pitchFamily="-92" charset="0"/>
                <a:ea typeface="Trebuchet MS" pitchFamily="-92" charset="0"/>
                <a:cs typeface="Trebuchet MS" pitchFamily="-92" charset="0"/>
                <a:sym typeface="Trebuchet MS" pitchFamily="-92" charset="0"/>
              </a:rPr>
              <a:t>Candidate Approach</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dirty="0">
                <a:latin typeface="Calibri" pitchFamily="-92" charset="0"/>
                <a:ea typeface="Calibri" pitchFamily="-92" charset="0"/>
                <a:cs typeface="Calibri" pitchFamily="-92" charset="0"/>
                <a:sym typeface="Calibri" pitchFamily="-92" charset="0"/>
              </a:rPr>
              <a:t>	</a:t>
            </a:r>
            <a:r>
              <a:rPr lang="en-US" sz="2400" dirty="0">
                <a:solidFill>
                  <a:srgbClr val="A04DA3"/>
                </a:solidFill>
              </a:rPr>
              <a:t>•</a:t>
            </a:r>
            <a:r>
              <a:rPr lang="en-US" sz="2400" dirty="0">
                <a:latin typeface="Times New Roman" pitchFamily="-92" charset="0"/>
                <a:ea typeface="Times New Roman" pitchFamily="-92" charset="0"/>
                <a:cs typeface="Times New Roman" pitchFamily="-92" charset="0"/>
                <a:sym typeface="Times New Roman" pitchFamily="-92" charset="0"/>
              </a:rPr>
              <a:t> </a:t>
            </a:r>
            <a:r>
              <a:rPr lang="en-US" sz="2400" dirty="0"/>
              <a:t>specify an 802 access network</a:t>
            </a:r>
            <a:endParaRPr lang="en-US" sz="2400" dirty="0" smtClean="0"/>
          </a:p>
          <a:p>
            <a:pPr marL="534988" lvl="1" indent="-153988">
              <a:buSzPct val="100000"/>
              <a:buFontTx/>
              <a:buChar char="▫"/>
              <a:tabLst>
                <a:tab pos="101600" algn="l"/>
                <a:tab pos="406400" algn="l"/>
                <a:tab pos="698500" algn="l"/>
                <a:tab pos="914400" algn="l"/>
              </a:tabLst>
            </a:pPr>
            <a:r>
              <a:rPr lang="en-US" dirty="0" smtClean="0">
                <a:solidFill>
                  <a:schemeClr val="accent2"/>
                </a:solidFill>
              </a:rPr>
              <a:t>could </a:t>
            </a:r>
            <a:r>
              <a:rPr lang="en-US" dirty="0">
                <a:solidFill>
                  <a:schemeClr val="accent2"/>
                </a:solidFill>
              </a:rPr>
              <a:t>be based on P802.1CF</a:t>
            </a:r>
          </a:p>
          <a:p>
            <a:pPr marL="915988" lvl="2" indent="-153988">
              <a:buSzPct val="100000"/>
              <a:buFontTx/>
              <a:buChar char="▫"/>
              <a:tabLst>
                <a:tab pos="101600" algn="l"/>
                <a:tab pos="406400" algn="l"/>
                <a:tab pos="698500" algn="l"/>
                <a:tab pos="914400" algn="l"/>
              </a:tabLst>
            </a:pPr>
            <a:r>
              <a:rPr lang="en-US" sz="1400" dirty="0">
                <a:solidFill>
                  <a:schemeClr val="accent2"/>
                </a:solidFill>
              </a:rPr>
              <a:t>“network reference model defines a generic foundation for the description of IEEE 802 access networks, which may include multiple network interfaces, multiple network access technologies, and multiple network subscriptions, aimed at unifying the support of different interface technologies, enabling shared network control and use of software-defined networking (SDN) principles”</a:t>
            </a:r>
          </a:p>
          <a:p>
            <a:pPr marL="534988" lvl="1" indent="-153988">
              <a:buSzPct val="100000"/>
              <a:buFontTx/>
              <a:buChar char="▫"/>
              <a:tabLst>
                <a:tab pos="101600" algn="l"/>
                <a:tab pos="406400" algn="l"/>
                <a:tab pos="698500" algn="l"/>
                <a:tab pos="914400" algn="l"/>
              </a:tabLst>
            </a:pPr>
            <a:r>
              <a:rPr lang="en-US" dirty="0">
                <a:solidFill>
                  <a:schemeClr val="accent2"/>
                </a:solidFill>
              </a:rPr>
              <a:t>provides an external view into general 802 access network</a:t>
            </a:r>
          </a:p>
          <a:p>
            <a:pPr marL="534988" lvl="1" indent="-153988">
              <a:buSzPct val="100000"/>
              <a:buFontTx/>
              <a:buChar char="▫"/>
              <a:tabLst>
                <a:tab pos="101600" algn="l"/>
                <a:tab pos="406400" algn="l"/>
                <a:tab pos="698500" algn="l"/>
                <a:tab pos="914400" algn="l"/>
              </a:tabLst>
            </a:pPr>
            <a:r>
              <a:rPr lang="en-US" dirty="0">
                <a:solidFill>
                  <a:schemeClr val="accent2"/>
                </a:solidFill>
              </a:rPr>
              <a:t>could support many 802 </a:t>
            </a:r>
            <a:r>
              <a:rPr lang="en-US" dirty="0" err="1">
                <a:solidFill>
                  <a:schemeClr val="accent2"/>
                </a:solidFill>
              </a:rPr>
              <a:t>MACs</a:t>
            </a:r>
            <a:endParaRPr lang="en-US" dirty="0">
              <a:solidFill>
                <a:schemeClr val="accent2"/>
              </a:solidFill>
            </a:endParaRPr>
          </a:p>
          <a:p>
            <a:pPr marL="534988" lvl="1" indent="-153988">
              <a:buSzPct val="100000"/>
              <a:buFontTx/>
              <a:buChar char="▫"/>
              <a:tabLst>
                <a:tab pos="101600" algn="l"/>
                <a:tab pos="406400" algn="l"/>
                <a:tab pos="698500" algn="l"/>
                <a:tab pos="914400" algn="l"/>
              </a:tabLst>
            </a:pPr>
            <a:r>
              <a:rPr lang="en-US" dirty="0">
                <a:solidFill>
                  <a:schemeClr val="accent2"/>
                </a:solidFill>
              </a:rPr>
              <a:t>could plug into incumbent mobile operator networks</a:t>
            </a:r>
          </a:p>
          <a:p>
            <a:pPr marL="915988" lvl="2" indent="-153988">
              <a:buSzPct val="100000"/>
              <a:buFontTx/>
              <a:buChar char="▫"/>
              <a:tabLst>
                <a:tab pos="101600" algn="l"/>
                <a:tab pos="406400" algn="l"/>
                <a:tab pos="698500" algn="l"/>
                <a:tab pos="914400" algn="l"/>
              </a:tabLst>
            </a:pPr>
            <a:r>
              <a:rPr lang="en-US" sz="1400" dirty="0">
                <a:solidFill>
                  <a:schemeClr val="accent2"/>
                </a:solidFill>
              </a:rPr>
              <a:t>for example, expand the notion of LWA so that the cellular network supports 802 rather than 802.11</a:t>
            </a:r>
          </a:p>
          <a:p>
            <a:pPr marL="915988" lvl="2" indent="-153988">
              <a:buSzPct val="100000"/>
              <a:buFontTx/>
              <a:buChar char="▫"/>
              <a:tabLst>
                <a:tab pos="101600" algn="l"/>
                <a:tab pos="406400" algn="l"/>
                <a:tab pos="698500" algn="l"/>
                <a:tab pos="914400" algn="l"/>
              </a:tabLst>
            </a:pPr>
            <a:r>
              <a:rPr lang="en-US" sz="1400" dirty="0">
                <a:solidFill>
                  <a:schemeClr val="accent2"/>
                </a:solidFill>
              </a:rPr>
              <a:t>gives 802 a strong supporting role in cellular 5G networks</a:t>
            </a:r>
          </a:p>
          <a:p>
            <a:pPr marL="534988" lvl="1" indent="-153988">
              <a:buSzPct val="100000"/>
              <a:buFontTx/>
              <a:buChar char="▫"/>
              <a:tabLst>
                <a:tab pos="101600" algn="l"/>
                <a:tab pos="406400" algn="l"/>
                <a:tab pos="698500" algn="l"/>
                <a:tab pos="914400" algn="l"/>
              </a:tabLst>
            </a:pPr>
            <a:r>
              <a:rPr lang="en-US" dirty="0">
                <a:solidFill>
                  <a:schemeClr val="accent2"/>
                </a:solidFill>
              </a:rPr>
              <a:t>could support integration into other operator networks</a:t>
            </a:r>
          </a:p>
          <a:p>
            <a:pPr marL="915988" lvl="2" indent="-153988">
              <a:buSzPct val="100000"/>
              <a:buFontTx/>
              <a:buChar char="▫"/>
              <a:tabLst>
                <a:tab pos="101600" algn="l"/>
                <a:tab pos="406400" algn="l"/>
                <a:tab pos="698500" algn="l"/>
                <a:tab pos="914400" algn="l"/>
              </a:tabLst>
            </a:pPr>
            <a:r>
              <a:rPr lang="en-US" sz="1400" dirty="0">
                <a:solidFill>
                  <a:schemeClr val="accent2"/>
                </a:solidFill>
              </a:rPr>
              <a:t>e.g. cable TV or fixed telecom</a:t>
            </a:r>
          </a:p>
          <a:p>
            <a:pPr marL="915988" lvl="2" indent="-153988">
              <a:buSzPct val="100000"/>
              <a:buFontTx/>
              <a:buChar char="▫"/>
              <a:tabLst>
                <a:tab pos="101600" algn="l"/>
                <a:tab pos="406400" algn="l"/>
                <a:tab pos="698500" algn="l"/>
                <a:tab pos="914400" algn="l"/>
              </a:tabLst>
            </a:pPr>
            <a:r>
              <a:rPr lang="en-US" sz="1400" dirty="0">
                <a:solidFill>
                  <a:schemeClr val="accent2"/>
                </a:solidFill>
              </a:rPr>
              <a:t>gives 802 a central role in non-cellular 5G networks</a:t>
            </a:r>
          </a:p>
          <a:p>
            <a:pPr marL="534988" lvl="1" indent="-153988">
              <a:buSzPct val="100000"/>
              <a:buFontTx/>
              <a:buChar char="▫"/>
              <a:tabLst>
                <a:tab pos="101600" algn="l"/>
                <a:tab pos="406400" algn="l"/>
                <a:tab pos="698500" algn="l"/>
                <a:tab pos="914400" algn="l"/>
              </a:tabLst>
            </a:pPr>
            <a:r>
              <a:rPr lang="en-US" dirty="0">
                <a:solidFill>
                  <a:schemeClr val="accent2"/>
                </a:solidFill>
              </a:rPr>
              <a:t>feasible for 802 access network to support </a:t>
            </a:r>
            <a:r>
              <a:rPr lang="en-US" dirty="0" smtClean="0">
                <a:solidFill>
                  <a:schemeClr val="accent2"/>
                </a:solidFill>
              </a:rPr>
              <a:t>both</a:t>
            </a:r>
          </a:p>
          <a:p>
            <a:pPr marL="534988" lvl="1" indent="-153988">
              <a:buSzPct val="100000"/>
              <a:buFontTx/>
              <a:buChar char="▫"/>
              <a:tabLst>
                <a:tab pos="101600" algn="l"/>
                <a:tab pos="406400" algn="l"/>
                <a:tab pos="698500" algn="l"/>
                <a:tab pos="914400" algn="l"/>
              </a:tabLst>
            </a:pPr>
            <a:r>
              <a:rPr lang="en-US" dirty="0" smtClean="0">
                <a:solidFill>
                  <a:schemeClr val="accent2"/>
                </a:solidFill>
              </a:rPr>
              <a:t>need not promote it as an “IEEE 5G” network</a:t>
            </a:r>
          </a:p>
        </p:txBody>
      </p:sp>
      <p:sp>
        <p:nvSpPr>
          <p:cNvPr id="1434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503109E-7F8F-DF49-A5F8-DF3BBECBBA11}" type="slidenum">
              <a:rPr lang="en-US">
                <a:solidFill>
                  <a:srgbClr val="FFFFFF"/>
                </a:solidFill>
                <a:latin typeface="Arial" pitchFamily="-92" charset="0"/>
                <a:ea typeface="Arial" pitchFamily="-92" charset="0"/>
                <a:cs typeface="Arial" pitchFamily="-92" charset="0"/>
                <a:sym typeface="Arial" pitchFamily="-92" charset="0"/>
              </a:rPr>
              <a:pPr algn="r"/>
              <a:t>10</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1"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5362"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3"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4"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5"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5366"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7" name="Rectangle 7"/>
          <p:cNvSpPr>
            <a:spLocks/>
          </p:cNvSpPr>
          <p:nvPr/>
        </p:nvSpPr>
        <p:spPr bwMode="auto">
          <a:xfrm>
            <a:off x="546100" y="1103313"/>
            <a:ext cx="8307388" cy="612988"/>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P802.1CF Interface option to 5G</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15369" name="Rectangle 9"/>
          <p:cNvSpPr>
            <a:spLocks/>
          </p:cNvSpPr>
          <p:nvPr/>
        </p:nvSpPr>
        <p:spPr bwMode="auto">
          <a:xfrm>
            <a:off x="8593138" y="17463"/>
            <a:ext cx="342900"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5E7B3F9B-1260-F349-8334-9F8FB6067F97}" type="slidenum">
              <a:rPr lang="en-US">
                <a:solidFill>
                  <a:srgbClr val="FFFFFF"/>
                </a:solidFill>
                <a:latin typeface="Arial" pitchFamily="-92" charset="0"/>
                <a:ea typeface="Arial" pitchFamily="-92" charset="0"/>
                <a:cs typeface="Arial" pitchFamily="-92" charset="0"/>
                <a:sym typeface="Arial" pitchFamily="-92" charset="0"/>
              </a:rPr>
              <a:pPr algn="r"/>
              <a:t>11</a:t>
            </a:fld>
            <a:endParaRPr lang="en-US">
              <a:solidFill>
                <a:srgbClr val="FFFFFF"/>
              </a:solidFill>
              <a:latin typeface="Arial" pitchFamily="-92" charset="0"/>
              <a:ea typeface="Arial" pitchFamily="-92" charset="0"/>
              <a:cs typeface="Arial" pitchFamily="-92" charset="0"/>
              <a:sym typeface="Arial" pitchFamily="-92" charset="0"/>
            </a:endParaRPr>
          </a:p>
        </p:txBody>
      </p:sp>
      <p:pic>
        <p:nvPicPr>
          <p:cNvPr id="160" name="Picture 159"/>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838200" y="1790700"/>
            <a:ext cx="7505700" cy="5067300"/>
          </a:xfrm>
          <a:prstGeom prst="rect">
            <a:avLst/>
          </a:prstGeom>
        </p:spPr>
      </p:pic>
    </p:spTree>
  </p:cSld>
  <p:clrMapOvr>
    <a:masterClrMapping/>
  </p:clrMapOvr>
  <p:transition spd="med"/>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6386"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87"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88"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89"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6390"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91" name="Rectangle 7"/>
          <p:cNvSpPr>
            <a:spLocks/>
          </p:cNvSpPr>
          <p:nvPr/>
        </p:nvSpPr>
        <p:spPr bwMode="auto">
          <a:xfrm>
            <a:off x="546100" y="1103313"/>
            <a:ext cx="8307388" cy="5003800"/>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Action A: Routes to success</a:t>
            </a:r>
          </a:p>
          <a:p>
            <a:pPr>
              <a:lnSpc>
                <a:spcPts val="4800"/>
              </a:lnSpc>
              <a:tabLst>
                <a:tab pos="101600" algn="l"/>
                <a:tab pos="406400" algn="l"/>
                <a:tab pos="698500" algn="l"/>
                <a:tab pos="914400" algn="l"/>
              </a:tabLst>
            </a:pPr>
            <a:r>
              <a:rPr lang="en-US" sz="3900">
                <a:solidFill>
                  <a:schemeClr val="accent2"/>
                </a:solidFill>
                <a:latin typeface="Trebuchet MS" pitchFamily="-92" charset="0"/>
                <a:ea typeface="Trebuchet MS" pitchFamily="-92" charset="0"/>
                <a:cs typeface="Trebuchet MS" pitchFamily="-92" charset="0"/>
                <a:sym typeface="Trebuchet MS" pitchFamily="-92" charset="0"/>
              </a:rPr>
              <a:t>802 Access Network</a:t>
            </a:r>
            <a:endParaRPr lang="en-US" sz="390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1000"/>
              </a:lnSpc>
              <a:tabLst>
                <a:tab pos="101600" algn="l"/>
                <a:tab pos="4064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engage with 3GPP to specify interface details</a:t>
            </a:r>
          </a:p>
          <a:p>
            <a:pPr marL="534988" lvl="1" indent="-153988">
              <a:buSzPct val="100000"/>
              <a:buFontTx/>
              <a:buChar char="▫"/>
              <a:tabLst>
                <a:tab pos="101600" algn="l"/>
                <a:tab pos="406400" algn="l"/>
                <a:tab pos="698500" algn="l"/>
                <a:tab pos="914400" algn="l"/>
              </a:tabLst>
            </a:pPr>
            <a:r>
              <a:rPr lang="en-US">
                <a:solidFill>
                  <a:schemeClr val="accent2"/>
                </a:solidFill>
              </a:rPr>
              <a:t>could support many 802 MACs</a:t>
            </a:r>
          </a:p>
          <a:p>
            <a:pPr>
              <a:lnSpc>
                <a:spcPts val="33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engage with other parties to specify interface details</a:t>
            </a:r>
          </a:p>
          <a:p>
            <a:pPr marL="534988" lvl="1" indent="-153988">
              <a:buSzPct val="100000"/>
              <a:buFontTx/>
              <a:buChar char="▫"/>
              <a:tabLst>
                <a:tab pos="101600" algn="l"/>
                <a:tab pos="406400" algn="l"/>
                <a:tab pos="698500" algn="l"/>
                <a:tab pos="914400" algn="l"/>
              </a:tabLst>
            </a:pPr>
            <a:r>
              <a:rPr lang="en-US">
                <a:solidFill>
                  <a:schemeClr val="accent2"/>
                </a:solidFill>
              </a:rPr>
              <a:t>build partnership with other operator communities</a:t>
            </a:r>
          </a:p>
          <a:p>
            <a:pPr>
              <a:lnSpc>
                <a:spcPts val="33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support internationalization</a:t>
            </a:r>
          </a:p>
          <a:p>
            <a:pPr marL="534988" lvl="1" indent="-153988">
              <a:buSzPct val="100000"/>
              <a:buFontTx/>
              <a:buChar char="▫"/>
              <a:tabLst>
                <a:tab pos="101600" algn="l"/>
                <a:tab pos="406400" algn="l"/>
                <a:tab pos="698500" algn="l"/>
                <a:tab pos="914400" algn="l"/>
              </a:tabLst>
            </a:pPr>
            <a:r>
              <a:rPr lang="en-US">
                <a:solidFill>
                  <a:schemeClr val="accent2"/>
                </a:solidFill>
              </a:rPr>
              <a:t>standardize within partner communities</a:t>
            </a:r>
            <a:endParaRPr lang="en-US" sz="2400"/>
          </a:p>
          <a:p>
            <a:pPr marL="534988" lvl="1" indent="-153988">
              <a:buSzPct val="100000"/>
              <a:buFontTx/>
              <a:buChar char="▫"/>
              <a:tabLst>
                <a:tab pos="101600" algn="l"/>
                <a:tab pos="406400" algn="l"/>
                <a:tab pos="698500" algn="l"/>
                <a:tab pos="914400" algn="l"/>
              </a:tabLst>
            </a:pPr>
            <a:r>
              <a:rPr lang="en-US">
                <a:solidFill>
                  <a:schemeClr val="accent2"/>
                </a:solidFill>
              </a:rPr>
              <a:t>standardize in JTC1</a:t>
            </a:r>
          </a:p>
          <a:p>
            <a:pPr marL="534988" lvl="1" indent="-153988">
              <a:buSzPct val="100000"/>
              <a:buFontTx/>
              <a:buChar char="▫"/>
              <a:tabLst>
                <a:tab pos="101600" algn="l"/>
                <a:tab pos="406400" algn="l"/>
                <a:tab pos="698500" algn="l"/>
                <a:tab pos="914400" algn="l"/>
              </a:tabLst>
            </a:pPr>
            <a:r>
              <a:rPr lang="en-US">
                <a:solidFill>
                  <a:schemeClr val="accent2"/>
                </a:solidFill>
              </a:rPr>
              <a:t>standardize in ITU-R (WP 5A) in support of spectrum needs</a:t>
            </a:r>
          </a:p>
          <a:p>
            <a:pPr marL="915988" lvl="2" indent="-153988">
              <a:buSzPct val="100000"/>
              <a:buFontTx/>
              <a:buChar char="▫"/>
              <a:tabLst>
                <a:tab pos="101600" algn="l"/>
                <a:tab pos="406400" algn="l"/>
                <a:tab pos="698500" algn="l"/>
                <a:tab pos="914400" algn="l"/>
              </a:tabLst>
            </a:pPr>
            <a:r>
              <a:rPr lang="en-US">
                <a:solidFill>
                  <a:schemeClr val="accent2"/>
                </a:solidFill>
              </a:rPr>
              <a:t>WP 5A: “Land mobile service excluding IMT”</a:t>
            </a:r>
          </a:p>
          <a:p>
            <a:pPr marL="915988" lvl="2" indent="-153988">
              <a:buSzPct val="100000"/>
              <a:buFontTx/>
              <a:buChar char="▫"/>
              <a:tabLst>
                <a:tab pos="101600" algn="l"/>
                <a:tab pos="406400" algn="l"/>
                <a:tab pos="698500" algn="l"/>
                <a:tab pos="914400" algn="l"/>
              </a:tabLst>
            </a:pPr>
            <a:r>
              <a:rPr lang="en-US">
                <a:solidFill>
                  <a:schemeClr val="accent2"/>
                </a:solidFill>
              </a:rPr>
              <a:t>refer to WP 5A’s “Guide to the use of ITU-R texts relating to the land mobile service, including wireless access in the fixed service”</a:t>
            </a:r>
          </a:p>
          <a:p>
            <a:pPr marL="534988" lvl="1" indent="-153988">
              <a:buSzPct val="100000"/>
              <a:buFontTx/>
              <a:buChar char="▫"/>
              <a:tabLst>
                <a:tab pos="101600" algn="l"/>
                <a:tab pos="406400" algn="l"/>
                <a:tab pos="698500" algn="l"/>
                <a:tab pos="914400" algn="l"/>
              </a:tabLst>
            </a:pPr>
            <a:r>
              <a:rPr lang="en-US">
                <a:solidFill>
                  <a:schemeClr val="accent2"/>
                </a:solidFill>
              </a:rPr>
              <a:t>could standardize in ITU-R IMT-2020 (see Action B)</a:t>
            </a:r>
            <a:endParaRPr lang="en-US">
              <a:latin typeface="Calibri" pitchFamily="-92" charset="0"/>
              <a:ea typeface="Calibri" pitchFamily="-92" charset="0"/>
              <a:cs typeface="Calibri" pitchFamily="-92" charset="0"/>
              <a:sym typeface="Calibri" pitchFamily="-92" charset="0"/>
            </a:endParaRPr>
          </a:p>
        </p:txBody>
      </p:sp>
      <p:sp>
        <p:nvSpPr>
          <p:cNvPr id="16392" name="Rectangle 8"/>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99C65F53-738F-7142-8198-D2056D5FC7BA}" type="slidenum">
              <a:rPr lang="en-US">
                <a:solidFill>
                  <a:srgbClr val="FFFFFF"/>
                </a:solidFill>
                <a:latin typeface="Arial" pitchFamily="-92" charset="0"/>
                <a:ea typeface="Arial" pitchFamily="-92" charset="0"/>
                <a:cs typeface="Arial" pitchFamily="-92" charset="0"/>
                <a:sym typeface="Arial" pitchFamily="-92" charset="0"/>
              </a:rPr>
              <a:pPr algn="r"/>
              <a:t>12</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7410"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1"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2"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3"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7414"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5" name="Rectangle 7"/>
          <p:cNvSpPr>
            <a:spLocks/>
          </p:cNvSpPr>
          <p:nvPr/>
        </p:nvSpPr>
        <p:spPr bwMode="auto">
          <a:xfrm>
            <a:off x="546100" y="1103313"/>
            <a:ext cx="8307388" cy="4530725"/>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Action A: Possible partners</a:t>
            </a:r>
          </a:p>
          <a:p>
            <a:pPr>
              <a:lnSpc>
                <a:spcPts val="4800"/>
              </a:lnSpc>
              <a:tabLst>
                <a:tab pos="101600" algn="l"/>
                <a:tab pos="406400" algn="l"/>
                <a:tab pos="698500" algn="l"/>
                <a:tab pos="914400" algn="l"/>
              </a:tabLst>
            </a:pPr>
            <a:r>
              <a:rPr lang="en-US" sz="3900">
                <a:solidFill>
                  <a:schemeClr val="accent2"/>
                </a:solidFill>
                <a:latin typeface="Trebuchet MS" pitchFamily="-92" charset="0"/>
                <a:ea typeface="Trebuchet MS" pitchFamily="-92" charset="0"/>
                <a:cs typeface="Trebuchet MS" pitchFamily="-92" charset="0"/>
                <a:sym typeface="Trebuchet MS" pitchFamily="-92" charset="0"/>
              </a:rPr>
              <a:t>802 Access Network</a:t>
            </a:r>
            <a:endParaRPr lang="en-US" sz="390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1000"/>
              </a:lnSpc>
              <a:tabLst>
                <a:tab pos="101600" algn="l"/>
                <a:tab pos="4064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a:t>	</a:t>
            </a:r>
            <a:r>
              <a:rPr lang="en-US" sz="2400">
                <a:solidFill>
                  <a:srgbClr val="A04DA3"/>
                </a:solidFill>
              </a:rPr>
              <a:t>•</a:t>
            </a:r>
            <a:r>
              <a:rPr lang="en-US" sz="2400"/>
              <a:t> IEEE</a:t>
            </a:r>
          </a:p>
          <a:p>
            <a:pPr marL="534988" lvl="1" indent="-153988">
              <a:buSzPct val="100000"/>
              <a:buFontTx/>
              <a:buChar char="▫"/>
              <a:tabLst>
                <a:tab pos="101600" algn="l"/>
                <a:tab pos="406400" algn="l"/>
                <a:tab pos="698500" algn="l"/>
                <a:tab pos="914400" algn="l"/>
              </a:tabLst>
            </a:pPr>
            <a:r>
              <a:rPr lang="en-US">
                <a:solidFill>
                  <a:schemeClr val="accent2"/>
                </a:solidFill>
              </a:rPr>
              <a:t>ComSoc standards; esp. IEEE 1904 Access Networks Working Group</a:t>
            </a:r>
          </a:p>
          <a:p>
            <a:pPr>
              <a:lnSpc>
                <a:spcPts val="3300"/>
              </a:lnSpc>
              <a:tabLst>
                <a:tab pos="101600" algn="l"/>
                <a:tab pos="406400" algn="l"/>
                <a:tab pos="698500" algn="l"/>
                <a:tab pos="914400" algn="l"/>
              </a:tabLst>
            </a:pPr>
            <a:r>
              <a:rPr lang="en-US"/>
              <a:t>	</a:t>
            </a:r>
            <a:r>
              <a:rPr lang="en-US" sz="2400">
                <a:solidFill>
                  <a:srgbClr val="A04DA3"/>
                </a:solidFill>
              </a:rPr>
              <a:t>•</a:t>
            </a:r>
            <a:r>
              <a:rPr lang="en-US" sz="2400"/>
              <a:t> 3GPP</a:t>
            </a:r>
          </a:p>
          <a:p>
            <a:pPr>
              <a:lnSpc>
                <a:spcPts val="3300"/>
              </a:lnSpc>
              <a:tabLst>
                <a:tab pos="101600" algn="l"/>
                <a:tab pos="406400" algn="l"/>
                <a:tab pos="698500" algn="l"/>
                <a:tab pos="914400" algn="l"/>
              </a:tabLst>
            </a:pPr>
            <a:r>
              <a:rPr lang="en-US"/>
              <a:t>	</a:t>
            </a:r>
            <a:r>
              <a:rPr lang="en-US" sz="2400">
                <a:solidFill>
                  <a:srgbClr val="A04DA3"/>
                </a:solidFill>
              </a:rPr>
              <a:t>•</a:t>
            </a:r>
            <a:r>
              <a:rPr lang="en-US" sz="2400"/>
              <a:t> ITU-R (WP 5A; WP 5D)</a:t>
            </a:r>
          </a:p>
          <a:p>
            <a:pPr>
              <a:lnSpc>
                <a:spcPts val="3300"/>
              </a:lnSpc>
              <a:tabLst>
                <a:tab pos="101600" algn="l"/>
                <a:tab pos="406400" algn="l"/>
                <a:tab pos="698500" algn="l"/>
                <a:tab pos="914400" algn="l"/>
              </a:tabLst>
            </a:pPr>
            <a:r>
              <a:rPr lang="en-US"/>
              <a:t>	</a:t>
            </a:r>
            <a:r>
              <a:rPr lang="en-US" sz="2400">
                <a:solidFill>
                  <a:srgbClr val="A04DA3"/>
                </a:solidFill>
              </a:rPr>
              <a:t>•</a:t>
            </a:r>
            <a:r>
              <a:rPr lang="en-US" sz="2400"/>
              <a:t> IETF, Broadband Forum, CableLabs, MEF, ETSI BRAN, Open Networking Foundation, Wi-Fi Alliance, ZigBee Alliance, Ethernet Alliance, WiMAX Forum, CPRI, …</a:t>
            </a:r>
          </a:p>
        </p:txBody>
      </p:sp>
      <p:sp>
        <p:nvSpPr>
          <p:cNvPr id="17416" name="Rectangle 8"/>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739D2F53-A894-1644-8366-CBBEAEA6DE3C}" type="slidenum">
              <a:rPr lang="en-US">
                <a:solidFill>
                  <a:srgbClr val="FFFFFF"/>
                </a:solidFill>
                <a:latin typeface="Arial" pitchFamily="-92" charset="0"/>
                <a:ea typeface="Arial" pitchFamily="-92" charset="0"/>
                <a:cs typeface="Arial" pitchFamily="-92" charset="0"/>
                <a:sym typeface="Arial" pitchFamily="-92" charset="0"/>
              </a:rPr>
              <a:pPr algn="r"/>
              <a:t>13</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8434"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435"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436"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437"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8438"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527" name="Rectangle 95"/>
          <p:cNvSpPr>
            <a:spLocks/>
          </p:cNvSpPr>
          <p:nvPr/>
        </p:nvSpPr>
        <p:spPr bwMode="auto">
          <a:xfrm>
            <a:off x="76200" y="1143000"/>
            <a:ext cx="7904163" cy="5969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a:latin typeface="Calibri" pitchFamily="-92" charset="0"/>
                <a:ea typeface="Calibri" pitchFamily="-92" charset="0"/>
                <a:cs typeface="Calibri" pitchFamily="-92" charset="0"/>
                <a:sym typeface="Calibri" pitchFamily="-92" charset="0"/>
              </a:rPr>
              <a:t>	</a:t>
            </a:r>
            <a:r>
              <a:rPr lang="en-US" sz="3900">
                <a:solidFill>
                  <a:srgbClr val="424456"/>
                </a:solidFill>
                <a:latin typeface="Trebuchet MS" pitchFamily="-92" charset="0"/>
                <a:ea typeface="Trebuchet MS" pitchFamily="-92" charset="0"/>
                <a:cs typeface="Trebuchet MS" pitchFamily="-92" charset="0"/>
                <a:sym typeface="Trebuchet MS" pitchFamily="-92" charset="0"/>
              </a:rPr>
              <a:t>Action A</a:t>
            </a:r>
            <a:r>
              <a:rPr lang="en-US" sz="3900">
                <a:latin typeface="Times New Roman" pitchFamily="-92" charset="0"/>
                <a:ea typeface="Times New Roman" pitchFamily="-92" charset="0"/>
                <a:cs typeface="Times New Roman" pitchFamily="-92" charset="0"/>
                <a:sym typeface="Times New Roman" pitchFamily="-92" charset="0"/>
              </a:rPr>
              <a:t> </a:t>
            </a:r>
            <a:r>
              <a:rPr lang="en-US" sz="3900">
                <a:solidFill>
                  <a:srgbClr val="424456"/>
                </a:solidFill>
                <a:latin typeface="Trebuchet MS" pitchFamily="-92" charset="0"/>
                <a:ea typeface="Trebuchet MS" pitchFamily="-92" charset="0"/>
                <a:cs typeface="Trebuchet MS" pitchFamily="-92" charset="0"/>
                <a:sym typeface="Trebuchet MS" pitchFamily="-92" charset="0"/>
              </a:rPr>
              <a:t>–</a:t>
            </a:r>
            <a:r>
              <a:rPr lang="en-US" sz="3900">
                <a:latin typeface="Times New Roman" pitchFamily="-92" charset="0"/>
                <a:ea typeface="Times New Roman" pitchFamily="-92" charset="0"/>
                <a:cs typeface="Times New Roman" pitchFamily="-92" charset="0"/>
                <a:sym typeface="Times New Roman" pitchFamily="-92" charset="0"/>
              </a:rPr>
              <a:t> </a:t>
            </a:r>
            <a:r>
              <a:rPr lang="en-US" sz="3900">
                <a:solidFill>
                  <a:srgbClr val="424456"/>
                </a:solidFill>
                <a:latin typeface="Trebuchet MS" pitchFamily="-92" charset="0"/>
                <a:ea typeface="Trebuchet MS" pitchFamily="-92" charset="0"/>
                <a:cs typeface="Trebuchet MS" pitchFamily="-92" charset="0"/>
                <a:sym typeface="Trebuchet MS" pitchFamily="-92" charset="0"/>
              </a:rPr>
              <a:t>IEEE</a:t>
            </a:r>
            <a:r>
              <a:rPr lang="en-US" sz="3900">
                <a:latin typeface="Times New Roman" pitchFamily="-92" charset="0"/>
                <a:ea typeface="Times New Roman" pitchFamily="-92" charset="0"/>
                <a:cs typeface="Times New Roman" pitchFamily="-92" charset="0"/>
                <a:sym typeface="Times New Roman" pitchFamily="-92" charset="0"/>
              </a:rPr>
              <a:t> </a:t>
            </a:r>
            <a:r>
              <a:rPr lang="en-US" sz="3900">
                <a:solidFill>
                  <a:srgbClr val="424456"/>
                </a:solidFill>
                <a:latin typeface="Trebuchet MS" pitchFamily="-92" charset="0"/>
                <a:ea typeface="Trebuchet MS" pitchFamily="-92" charset="0"/>
                <a:cs typeface="Trebuchet MS" pitchFamily="-92" charset="0"/>
                <a:sym typeface="Trebuchet MS" pitchFamily="-92" charset="0"/>
              </a:rPr>
              <a:t>802 Access Network</a:t>
            </a:r>
            <a:endParaRPr lang="en-US">
              <a:latin typeface="Calibri" pitchFamily="-92" charset="0"/>
              <a:ea typeface="Calibri" pitchFamily="-92" charset="0"/>
              <a:cs typeface="Calibri" pitchFamily="-92" charset="0"/>
              <a:sym typeface="Calibri" pitchFamily="-92" charset="0"/>
            </a:endParaRPr>
          </a:p>
        </p:txBody>
      </p:sp>
      <p:sp>
        <p:nvSpPr>
          <p:cNvPr id="18532" name="Rectangle 100"/>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B2DF356D-2ACD-9C41-9B19-52E5500988CC}" type="slidenum">
              <a:rPr lang="en-US">
                <a:solidFill>
                  <a:srgbClr val="FFFFFF"/>
                </a:solidFill>
                <a:latin typeface="Arial" pitchFamily="-92" charset="0"/>
                <a:ea typeface="Arial" pitchFamily="-92" charset="0"/>
                <a:cs typeface="Arial" pitchFamily="-92" charset="0"/>
                <a:sym typeface="Arial" pitchFamily="-92" charset="0"/>
              </a:rPr>
              <a:pPr algn="r"/>
              <a:t>14</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42" name="Content Placeholder 6"/>
          <p:cNvGraphicFramePr>
            <a:graphicFrameLocks noGrp="1"/>
          </p:cNvGraphicFramePr>
          <p:nvPr>
            <p:ph sz="half" idx="1"/>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059336710"/>
              </p:ext>
            </p:extLst>
          </p:nvPr>
        </p:nvGraphicFramePr>
        <p:xfrm>
          <a:off x="228600" y="1752600"/>
          <a:ext cx="2740144" cy="2006068"/>
        </p:xfrm>
        <a:graphic>
          <a:graphicData uri="http://schemas.openxmlformats.org/drawingml/2006/table">
            <a:tbl>
              <a:tblPr firstRow="1" bandRow="1">
                <a:tableStyleId>{5C22544A-7EE6-4342-B048-85BDC9FD1C3A}</a:tableStyleId>
              </a:tblPr>
              <a:tblGrid>
                <a:gridCol w="2740144"/>
              </a:tblGrid>
              <a:tr h="416237">
                <a:tc>
                  <a:txBody>
                    <a:bodyPr/>
                    <a:lstStyle/>
                    <a:p>
                      <a:r>
                        <a:rPr lang="en-US" sz="1600" dirty="0" smtClean="0">
                          <a:latin typeface="Georgia"/>
                        </a:rPr>
                        <a:t>Objective</a:t>
                      </a:r>
                      <a:endParaRPr lang="en-US" sz="1600" dirty="0">
                        <a:latin typeface="Georgia"/>
                      </a:endParaRPr>
                    </a:p>
                  </a:txBody>
                  <a:tcPr/>
                </a:tc>
              </a:tr>
              <a:tr h="15898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Georgia"/>
                        </a:rPr>
                        <a:t>Adoption of IEEE</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802 Access Network specification in multiple disparate operator networks.</a:t>
                      </a:r>
                    </a:p>
                  </a:txBody>
                  <a:tcPr/>
                </a:tc>
              </a:tr>
            </a:tbl>
          </a:graphicData>
        </a:graphic>
      </p:graphicFrame>
      <p:graphicFrame>
        <p:nvGraphicFramePr>
          <p:cNvPr id="43" name="Content Placeholder 7"/>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72317752"/>
              </p:ext>
            </p:extLst>
          </p:nvPr>
        </p:nvGraphicFramePr>
        <p:xfrm>
          <a:off x="3048000" y="1752600"/>
          <a:ext cx="5904656" cy="3581398"/>
        </p:xfrm>
        <a:graphic>
          <a:graphicData uri="http://schemas.openxmlformats.org/drawingml/2006/table">
            <a:tbl>
              <a:tblPr firstRow="1" bandRow="1">
                <a:tableStyleId>{5C22544A-7EE6-4342-B048-85BDC9FD1C3A}</a:tableStyleId>
              </a:tblPr>
              <a:tblGrid>
                <a:gridCol w="1476164"/>
                <a:gridCol w="1476164"/>
                <a:gridCol w="1476164"/>
                <a:gridCol w="1476164"/>
              </a:tblGrid>
              <a:tr h="532593">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15644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Builds on traditional 802 presentation of interface to support many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Could require compromises in the support of any specific network</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Can be applied in both 3GPP networks and in alternative networks</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Coordination</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efforts required–</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may not be</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accepted</a:t>
                      </a:r>
                    </a:p>
                  </a:txBody>
                  <a:tcPr marL="45720" marR="45720" horzOverflow="overflow"/>
                </a:tc>
              </a:tr>
              <a:tr h="946181">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Enhances interoperation with identified end-to-end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anchor="ctr"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liaison activity to coordinate interface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Offers an advantage for end-to-end networks to use 802</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anchor="ctr"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Specifications may come too late or under-perform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46181">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Encourages other end-to-end networks to adapt 802</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May requires liaison activity to coordinate interface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Increases value of the entire range of 802 MAC/</a:t>
                      </a:r>
                      <a:r>
                        <a:rPr kumimoji="0" lang="en-US" sz="1200" b="0" i="0" u="none" strike="noStrike" cap="none" normalizeH="0" baseline="0" dirty="0" err="1">
                          <a:ln>
                            <a:noFill/>
                          </a:ln>
                          <a:solidFill>
                            <a:srgbClr val="000000"/>
                          </a:solidFill>
                          <a:effectLst/>
                          <a:latin typeface="Georgia" pitchFamily="-92" charset="0"/>
                          <a:ea typeface="Georgia" pitchFamily="-92" charset="0"/>
                          <a:cs typeface="Georgia" pitchFamily="-92" charset="0"/>
                          <a:sym typeface="Georgia" pitchFamily="-92" charset="0"/>
                        </a:rPr>
                        <a:t>PHYs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Non-802 technologies may be used at the specified interface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graphicFrame>
        <p:nvGraphicFramePr>
          <p:cNvPr id="44" name="Content Placeholder 6"/>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70725870"/>
              </p:ext>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dirty="0" smtClean="0">
                          <a:latin typeface="Georgia"/>
                        </a:rPr>
                        <a:t>Description</a:t>
                      </a:r>
                      <a:endParaRPr lang="en-US" sz="1600" dirty="0">
                        <a:latin typeface="Georgia"/>
                      </a:endParaRPr>
                    </a:p>
                  </a:txBody>
                  <a:tcPr/>
                </a:tc>
              </a:tr>
              <a:tr h="2378514">
                <a:tc>
                  <a:txBody>
                    <a:bodyPr/>
                    <a:lstStyle/>
                    <a:p>
                      <a:pPr>
                        <a:lnSpc>
                          <a:spcPts val="1800"/>
                        </a:lnSpc>
                        <a:tabLst>
                          <a:tab pos="101600" algn="l"/>
                          <a:tab pos="114300" algn="l"/>
                          <a:tab pos="393700" algn="l"/>
                        </a:tabLst>
                      </a:pPr>
                      <a:r>
                        <a:rPr lang="en-US" sz="1600" dirty="0" smtClean="0">
                          <a:latin typeface="Georgia"/>
                        </a:rPr>
                        <a:t>Specify</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an IEEE</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802 Access Network, incorporating IEEE 802 MAC/</a:t>
                      </a:r>
                      <a:r>
                        <a:rPr lang="en-US" sz="1600" dirty="0" err="1" smtClean="0">
                          <a:latin typeface="Georgia"/>
                        </a:rPr>
                        <a:t>PHYs</a:t>
                      </a:r>
                      <a:r>
                        <a:rPr lang="en-US" sz="1600" dirty="0" smtClean="0">
                          <a:latin typeface="Georgia"/>
                        </a:rPr>
                        <a:t> and supporting standards, with a unified interface to end-to-end networks. Promote standardization of the integration of the IEEE 802 Access Network into end-to-end networks.</a:t>
                      </a:r>
                      <a:endParaRPr lang="en-US" sz="1600" dirty="0">
                        <a:latin typeface="Georgia"/>
                      </a:endParaRPr>
                    </a:p>
                  </a:txBody>
                  <a:tcPr/>
                </a:tc>
              </a:tr>
            </a:tbl>
          </a:graphicData>
        </a:graphic>
      </p:graphicFrame>
      <p:graphicFrame>
        <p:nvGraphicFramePr>
          <p:cNvPr id="45" name="Content Placeholder 6"/>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081575226"/>
              </p:ext>
            </p:extLst>
          </p:nvPr>
        </p:nvGraphicFramePr>
        <p:xfrm>
          <a:off x="3048000" y="5410200"/>
          <a:ext cx="5904656" cy="135589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IEEE 802 needs to develop Access Network spec; 802 MAC/</a:t>
                      </a:r>
                      <a:r>
                        <a:rPr kumimoji="0" lang="en-US" sz="1200" b="0" i="0" u="none" strike="noStrike" cap="none" normalizeH="0" baseline="0" dirty="0" err="1">
                          <a:ln>
                            <a:noFill/>
                          </a:ln>
                          <a:solidFill>
                            <a:srgbClr val="000000"/>
                          </a:solidFill>
                          <a:effectLst/>
                          <a:latin typeface="Georgia" pitchFamily="-92" charset="0"/>
                          <a:ea typeface="Georgia" pitchFamily="-92" charset="0"/>
                          <a:cs typeface="Georgia" pitchFamily="-92" charset="0"/>
                          <a:sym typeface="Georgia" pitchFamily="-92" charset="0"/>
                        </a:rPr>
                        <a:t>PHYs</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 need to develop complementary specs; external ecosystems need to be developed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Makes IEEE 802 the central player in heterogeneous access and in access networks for 5G of all forms; IEEE has no responsibility to specify end-to-end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5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5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62" name="Rectangle 6"/>
          <p:cNvSpPr>
            <a:spLocks/>
          </p:cNvSpPr>
          <p:nvPr/>
        </p:nvSpPr>
        <p:spPr bwMode="auto">
          <a:xfrm>
            <a:off x="546100" y="1103313"/>
            <a:ext cx="8307388" cy="4737100"/>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 IMT-2020 proposal</a:t>
            </a:r>
          </a:p>
          <a:p>
            <a:pPr>
              <a:lnSpc>
                <a:spcPts val="4800"/>
              </a:lnSpc>
              <a:tabLst>
                <a:tab pos="101600" algn="l"/>
                <a:tab pos="406400" algn="l"/>
                <a:tab pos="698500" algn="l"/>
                <a:tab pos="914400" algn="l"/>
              </a:tabLst>
            </a:pPr>
            <a:r>
              <a:rPr lang="en-US" sz="3900" dirty="0">
                <a:solidFill>
                  <a:schemeClr val="accent2"/>
                </a:solidFill>
                <a:latin typeface="Trebuchet MS" pitchFamily="-92" charset="0"/>
                <a:ea typeface="Trebuchet MS" pitchFamily="-92" charset="0"/>
                <a:cs typeface="Trebuchet MS" pitchFamily="-92" charset="0"/>
                <a:sym typeface="Trebuchet MS" pitchFamily="-92" charset="0"/>
              </a:rPr>
              <a:t>Candidate Approaches</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dirty="0">
                <a:latin typeface="Calibri" pitchFamily="-92" charset="0"/>
                <a:ea typeface="Calibri" pitchFamily="-92" charset="0"/>
                <a:cs typeface="Calibri" pitchFamily="-92" charset="0"/>
                <a:sym typeface="Calibri" pitchFamily="-92" charset="0"/>
              </a:rPr>
              <a:t>	</a:t>
            </a:r>
            <a:r>
              <a:rPr lang="en-US" sz="2400" dirty="0">
                <a:solidFill>
                  <a:srgbClr val="A04DA3"/>
                </a:solidFill>
              </a:rPr>
              <a:t>•</a:t>
            </a:r>
            <a:r>
              <a:rPr lang="en-US" sz="2400" dirty="0">
                <a:latin typeface="Times New Roman" pitchFamily="-92" charset="0"/>
                <a:ea typeface="Times New Roman" pitchFamily="-92" charset="0"/>
                <a:cs typeface="Times New Roman" pitchFamily="-92" charset="0"/>
                <a:sym typeface="Times New Roman" pitchFamily="-92" charset="0"/>
              </a:rPr>
              <a:t> </a:t>
            </a:r>
            <a:r>
              <a:rPr lang="en-US" sz="2400" dirty="0"/>
              <a:t>B1: IMT-2020 – single technology</a:t>
            </a:r>
          </a:p>
          <a:p>
            <a:pPr marL="534988" lvl="1" indent="-153988">
              <a:buSzPct val="100000"/>
              <a:buFontTx/>
              <a:buChar char="▫"/>
              <a:tabLst>
                <a:tab pos="101600" algn="l"/>
                <a:tab pos="406400" algn="l"/>
                <a:tab pos="698500" algn="l"/>
                <a:tab pos="914400" algn="l"/>
              </a:tabLst>
            </a:pPr>
            <a:r>
              <a:rPr lang="en-US" dirty="0">
                <a:solidFill>
                  <a:schemeClr val="accent2"/>
                </a:solidFill>
              </a:rPr>
              <a:t>Develop and submit an IEEE proposal to adopt some IEEE 802.11 radio interface technology into IMT-</a:t>
            </a:r>
            <a:r>
              <a:rPr lang="en-US" dirty="0" smtClean="0">
                <a:solidFill>
                  <a:schemeClr val="accent2"/>
                </a:solidFill>
              </a:rPr>
              <a:t>2020 RIT.</a:t>
            </a:r>
            <a:endParaRPr lang="en-US" sz="2400" dirty="0"/>
          </a:p>
          <a:p>
            <a:pPr>
              <a:lnSpc>
                <a:spcPts val="3300"/>
              </a:lnSpc>
              <a:tabLst>
                <a:tab pos="101600" algn="l"/>
                <a:tab pos="406400" algn="l"/>
                <a:tab pos="698500" algn="l"/>
                <a:tab pos="914400" algn="l"/>
              </a:tabLst>
            </a:pPr>
            <a:r>
              <a:rPr lang="en-US" dirty="0">
                <a:latin typeface="Calibri" pitchFamily="-92" charset="0"/>
                <a:ea typeface="Calibri" pitchFamily="-92" charset="0"/>
                <a:cs typeface="Calibri" pitchFamily="-92" charset="0"/>
                <a:sym typeface="Calibri" pitchFamily="-92" charset="0"/>
              </a:rPr>
              <a:t>	</a:t>
            </a:r>
            <a:r>
              <a:rPr lang="en-US" sz="2400" dirty="0">
                <a:solidFill>
                  <a:srgbClr val="A04DA3"/>
                </a:solidFill>
              </a:rPr>
              <a:t>•</a:t>
            </a:r>
            <a:r>
              <a:rPr lang="en-US" sz="2400" dirty="0">
                <a:latin typeface="Times New Roman" pitchFamily="-92" charset="0"/>
                <a:ea typeface="Times New Roman" pitchFamily="-92" charset="0"/>
                <a:cs typeface="Times New Roman" pitchFamily="-92" charset="0"/>
                <a:sym typeface="Times New Roman" pitchFamily="-92" charset="0"/>
              </a:rPr>
              <a:t> </a:t>
            </a:r>
            <a:r>
              <a:rPr lang="en-US" sz="2400" dirty="0"/>
              <a:t>B2: IMT-2020 – set of technologies</a:t>
            </a:r>
          </a:p>
          <a:p>
            <a:pPr marL="534988" lvl="1" indent="-153988">
              <a:buSzPct val="100000"/>
              <a:buFontTx/>
              <a:buChar char="▫"/>
              <a:tabLst>
                <a:tab pos="101600" algn="l"/>
                <a:tab pos="406400" algn="l"/>
                <a:tab pos="698500" algn="l"/>
                <a:tab pos="914400" algn="l"/>
              </a:tabLst>
            </a:pPr>
            <a:r>
              <a:rPr lang="en-US" dirty="0">
                <a:solidFill>
                  <a:schemeClr val="accent2"/>
                </a:solidFill>
              </a:rPr>
              <a:t>Develop and submit an IEEE proposal to adopt coherent set of IEEE 802 radio interface technologies into IMT-</a:t>
            </a:r>
            <a:r>
              <a:rPr lang="en-US" dirty="0" smtClean="0">
                <a:solidFill>
                  <a:schemeClr val="accent2"/>
                </a:solidFill>
              </a:rPr>
              <a:t>2020 RIT, </a:t>
            </a:r>
            <a:r>
              <a:rPr lang="en-US" dirty="0">
                <a:solidFill>
                  <a:schemeClr val="accent2"/>
                </a:solidFill>
              </a:rPr>
              <a:t>possibly integrated in an IEEE 802 Access Network.</a:t>
            </a:r>
            <a:endParaRPr lang="en-US" sz="2400" dirty="0"/>
          </a:p>
          <a:p>
            <a:pPr>
              <a:lnSpc>
                <a:spcPts val="3300"/>
              </a:lnSpc>
              <a:tabLst>
                <a:tab pos="101600" algn="l"/>
                <a:tab pos="406400" algn="l"/>
                <a:tab pos="698500" algn="l"/>
                <a:tab pos="914400" algn="l"/>
              </a:tabLst>
            </a:pPr>
            <a:r>
              <a:rPr lang="en-US" dirty="0">
                <a:latin typeface="Calibri" pitchFamily="-92" charset="0"/>
                <a:ea typeface="Calibri" pitchFamily="-92" charset="0"/>
                <a:cs typeface="Calibri" pitchFamily="-92" charset="0"/>
                <a:sym typeface="Calibri" pitchFamily="-92" charset="0"/>
              </a:rPr>
              <a:t>	</a:t>
            </a:r>
            <a:r>
              <a:rPr lang="en-US" sz="2400" dirty="0">
                <a:solidFill>
                  <a:srgbClr val="A04DA3"/>
                </a:solidFill>
              </a:rPr>
              <a:t>•</a:t>
            </a:r>
            <a:r>
              <a:rPr lang="en-US" sz="2400" dirty="0">
                <a:latin typeface="Times New Roman" pitchFamily="-92" charset="0"/>
                <a:ea typeface="Times New Roman" pitchFamily="-92" charset="0"/>
                <a:cs typeface="Times New Roman" pitchFamily="-92" charset="0"/>
                <a:sym typeface="Times New Roman" pitchFamily="-92" charset="0"/>
              </a:rPr>
              <a:t> </a:t>
            </a:r>
            <a:r>
              <a:rPr lang="en-US" sz="2400" dirty="0"/>
              <a:t>B3: IMT-2020 – external proposal</a:t>
            </a:r>
          </a:p>
          <a:p>
            <a:pPr marL="534988" lvl="1" indent="-153988">
              <a:buSzPct val="100000"/>
              <a:buFontTx/>
              <a:buChar char="▫"/>
              <a:tabLst>
                <a:tab pos="101600" algn="l"/>
                <a:tab pos="406400" algn="l"/>
                <a:tab pos="698500" algn="l"/>
                <a:tab pos="914400" algn="l"/>
              </a:tabLst>
            </a:pPr>
            <a:r>
              <a:rPr lang="en-US" dirty="0">
                <a:solidFill>
                  <a:schemeClr val="accent2"/>
                </a:solidFill>
              </a:rPr>
              <a:t>Support development of a 3GPP proposal incorporating references to the use of IEEE 802.11, or an IEEE 802 Access Network.</a:t>
            </a:r>
          </a:p>
        </p:txBody>
      </p:sp>
      <p:sp>
        <p:nvSpPr>
          <p:cNvPr id="19463" name="Rectangle 7"/>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94822FE-2826-644B-968A-6F051089846A}" type="slidenum">
              <a:rPr lang="en-US">
                <a:solidFill>
                  <a:srgbClr val="FFFFFF"/>
                </a:solidFill>
                <a:latin typeface="Arial" pitchFamily="-92" charset="0"/>
                <a:ea typeface="Arial" pitchFamily="-92" charset="0"/>
                <a:cs typeface="Arial" pitchFamily="-92" charset="0"/>
                <a:sym typeface="Arial" pitchFamily="-92" charset="0"/>
              </a:rPr>
              <a:pPr algn="r"/>
              <a:t>15</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5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5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62" name="Rectangle 6"/>
          <p:cNvSpPr>
            <a:spLocks/>
          </p:cNvSpPr>
          <p:nvPr/>
        </p:nvSpPr>
        <p:spPr bwMode="auto">
          <a:xfrm>
            <a:off x="546100" y="1103313"/>
            <a:ext cx="8307388" cy="1228541"/>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B1: single technology</a:t>
            </a:r>
          </a:p>
          <a:p>
            <a:pPr>
              <a:lnSpc>
                <a:spcPts val="4800"/>
              </a:lnSpc>
              <a:tabLst>
                <a:tab pos="101600" algn="l"/>
                <a:tab pos="406400" algn="l"/>
                <a:tab pos="698500" algn="l"/>
                <a:tab pos="914400" algn="l"/>
              </a:tabLst>
            </a:pPr>
            <a:r>
              <a:rPr lang="en-US" sz="3900" dirty="0">
                <a:solidFill>
                  <a:schemeClr val="accent2"/>
                </a:solidFill>
                <a:latin typeface="Trebuchet MS" pitchFamily="-92" charset="0"/>
                <a:ea typeface="Trebuchet MS" pitchFamily="-92" charset="0"/>
                <a:cs typeface="Trebuchet MS" pitchFamily="-92" charset="0"/>
                <a:sym typeface="Trebuchet MS" pitchFamily="-92" charset="0"/>
              </a:rPr>
              <a:t>Candidate </a:t>
            </a:r>
            <a:r>
              <a:rPr lang="en-US" sz="3900" dirty="0" smtClean="0">
                <a:solidFill>
                  <a:schemeClr val="accent2"/>
                </a:solidFill>
                <a:latin typeface="Trebuchet MS" pitchFamily="-92" charset="0"/>
                <a:ea typeface="Trebuchet MS" pitchFamily="-92" charset="0"/>
                <a:cs typeface="Trebuchet MS" pitchFamily="-92" charset="0"/>
                <a:sym typeface="Trebuchet MS" pitchFamily="-92" charset="0"/>
              </a:rPr>
              <a:t>Approach: more detail</a:t>
            </a:r>
            <a:endParaRPr lang="en-US" sz="3900" dirty="0" smtClean="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19463" name="Rectangle 7"/>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94822FE-2826-644B-968A-6F051089846A}" type="slidenum">
              <a:rPr lang="en-US">
                <a:solidFill>
                  <a:srgbClr val="FFFFFF"/>
                </a:solidFill>
                <a:latin typeface="Arial" pitchFamily="-92" charset="0"/>
                <a:ea typeface="Arial" pitchFamily="-92" charset="0"/>
                <a:cs typeface="Arial" pitchFamily="-92" charset="0"/>
                <a:sym typeface="Arial" pitchFamily="-92" charset="0"/>
              </a:rPr>
              <a:pPr algn="r"/>
              <a:t>16</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10" name="Content Placeholder 2"/>
          <p:cNvSpPr>
            <a:spLocks noGrp="1"/>
          </p:cNvSpPr>
          <p:nvPr/>
        </p:nvSpPr>
        <p:spPr bwMode="auto">
          <a:xfrm>
            <a:off x="304800" y="2533650"/>
            <a:ext cx="8229600" cy="432435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xmlns:lc="http://schemas.openxmlformats.org/drawingml/2006/lockedCanva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xmlns:lc="http://schemas.openxmlformats.org/drawingml/2006/lockedCanva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IEEE 802.11 radio interface technology based on IEEE P802.11ay</a:t>
            </a:r>
          </a:p>
          <a:p>
            <a:pPr lvl="1"/>
            <a:r>
              <a:rPr lang="en-US" altLang="en-US" dirty="0" smtClean="0"/>
              <a:t>Addressing </a:t>
            </a:r>
            <a:r>
              <a:rPr lang="en-US" altLang="en-US" dirty="0" err="1" smtClean="0"/>
              <a:t>eMBB</a:t>
            </a:r>
            <a:r>
              <a:rPr lang="en-US" altLang="en-US" dirty="0" smtClean="0"/>
              <a:t> usage scenario</a:t>
            </a:r>
          </a:p>
          <a:p>
            <a:pPr lvl="1"/>
            <a:r>
              <a:rPr lang="en-US" altLang="en-US" dirty="0" smtClean="0"/>
              <a:t>Targeting indoor hotspot test environment</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5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5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62" name="Rectangle 6"/>
          <p:cNvSpPr>
            <a:spLocks/>
          </p:cNvSpPr>
          <p:nvPr/>
        </p:nvSpPr>
        <p:spPr bwMode="auto">
          <a:xfrm>
            <a:off x="546100" y="1103313"/>
            <a:ext cx="8307388" cy="2181366"/>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B3: external proposal</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4800"/>
              </a:lnSpc>
              <a:tabLst>
                <a:tab pos="101600" algn="l"/>
                <a:tab pos="406400" algn="l"/>
                <a:tab pos="698500" algn="l"/>
                <a:tab pos="914400" algn="l"/>
              </a:tabLst>
            </a:pPr>
            <a:r>
              <a:rPr lang="en-US" sz="3900" dirty="0">
                <a:solidFill>
                  <a:schemeClr val="accent2"/>
                </a:solidFill>
                <a:latin typeface="Trebuchet MS" pitchFamily="-92" charset="0"/>
                <a:ea typeface="Trebuchet MS" pitchFamily="-92" charset="0"/>
                <a:cs typeface="Trebuchet MS" pitchFamily="-92" charset="0"/>
                <a:sym typeface="Trebuchet MS" pitchFamily="-92" charset="0"/>
              </a:rPr>
              <a:t>Candidate </a:t>
            </a:r>
            <a:r>
              <a:rPr lang="en-US" sz="3900" dirty="0" smtClean="0">
                <a:solidFill>
                  <a:schemeClr val="accent2"/>
                </a:solidFill>
                <a:latin typeface="Trebuchet MS" pitchFamily="-92" charset="0"/>
                <a:ea typeface="Trebuchet MS" pitchFamily="-92" charset="0"/>
                <a:cs typeface="Trebuchet MS" pitchFamily="-92" charset="0"/>
                <a:sym typeface="Trebuchet MS" pitchFamily="-92" charset="0"/>
              </a:rPr>
              <a:t>Approach: more detail</a:t>
            </a:r>
            <a:endParaRPr lang="en-US" sz="3900" dirty="0" smtClean="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1000"/>
              </a:lnSpc>
              <a:tabLst>
                <a:tab pos="101600" algn="l"/>
                <a:tab pos="406400" algn="l"/>
                <a:tab pos="698500" algn="l"/>
                <a:tab pos="914400" algn="l"/>
              </a:tabLst>
            </a:pPr>
            <a:endParaRPr lang="en-US" dirty="0" smtClean="0">
              <a:latin typeface="Calibri" pitchFamily="-92" charset="0"/>
              <a:ea typeface="Calibri" pitchFamily="-92" charset="0"/>
              <a:cs typeface="Calibri" pitchFamily="-92" charset="0"/>
              <a:sym typeface="Calibri" pitchFamily="-92" charset="0"/>
            </a:endParaRPr>
          </a:p>
          <a:p>
            <a:pPr>
              <a:lnSpc>
                <a:spcPts val="3300"/>
              </a:lnSpc>
              <a:buFont typeface="Arial"/>
              <a:buChar char="•"/>
              <a:tabLst>
                <a:tab pos="101600" algn="l"/>
                <a:tab pos="406400" algn="l"/>
                <a:tab pos="698500" algn="l"/>
                <a:tab pos="914400" algn="l"/>
              </a:tabLst>
            </a:pPr>
            <a:endParaRPr lang="en-US" dirty="0" smtClean="0">
              <a:solidFill>
                <a:schemeClr val="accent2"/>
              </a:solidFill>
            </a:endParaRPr>
          </a:p>
          <a:p>
            <a:pPr>
              <a:lnSpc>
                <a:spcPts val="3300"/>
              </a:lnSpc>
              <a:tabLst>
                <a:tab pos="101600" algn="l"/>
                <a:tab pos="406400" algn="l"/>
                <a:tab pos="698500" algn="l"/>
                <a:tab pos="914400" algn="l"/>
              </a:tabLst>
            </a:pPr>
            <a:endParaRPr lang="en-US" dirty="0">
              <a:solidFill>
                <a:schemeClr val="accent2"/>
              </a:solidFill>
            </a:endParaRPr>
          </a:p>
        </p:txBody>
      </p:sp>
      <p:sp>
        <p:nvSpPr>
          <p:cNvPr id="19463" name="Rectangle 7"/>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94822FE-2826-644B-968A-6F051089846A}" type="slidenum">
              <a:rPr lang="en-US">
                <a:solidFill>
                  <a:srgbClr val="FFFFFF"/>
                </a:solidFill>
                <a:latin typeface="Arial" pitchFamily="-92" charset="0"/>
                <a:ea typeface="Arial" pitchFamily="-92" charset="0"/>
                <a:cs typeface="Arial" pitchFamily="-92" charset="0"/>
                <a:sym typeface="Arial" pitchFamily="-92" charset="0"/>
              </a:rPr>
              <a:pPr algn="r"/>
              <a:t>17</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10" name="Content Placeholder 2"/>
          <p:cNvSpPr>
            <a:spLocks noGrp="1"/>
          </p:cNvSpPr>
          <p:nvPr/>
        </p:nvSpPr>
        <p:spPr bwMode="auto">
          <a:xfrm>
            <a:off x="304800" y="2533650"/>
            <a:ext cx="8686800" cy="432435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xmlns:lc="http://schemas.openxmlformats.org/drawingml/2006/lockedCanva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xmlns:lc="http://schemas.openxmlformats.org/drawingml/2006/lockedCanva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sz="2000" dirty="0" smtClean="0"/>
              <a:t>Support development of a 3GPP proposal incorporating reference to the use of IEEE 802.11, or an IEEE 802 Access Network.</a:t>
            </a:r>
          </a:p>
          <a:p>
            <a:r>
              <a:rPr lang="en-US" altLang="en-US" sz="2000" dirty="0" smtClean="0"/>
              <a:t>Reference 802 network presumed to operate in non-IMT bands</a:t>
            </a:r>
          </a:p>
          <a:p>
            <a:pPr lvl="1"/>
            <a:r>
              <a:rPr lang="en-US" altLang="en-US" sz="1800" dirty="0" smtClean="0"/>
              <a:t>for example, 802.11ax in 5 GHz bands, 802.11ay in 60 GHz, etc.</a:t>
            </a:r>
          </a:p>
          <a:p>
            <a:pPr lvl="1"/>
            <a:r>
              <a:rPr lang="en-US" altLang="en-US" sz="1800" dirty="0" smtClean="0"/>
              <a:t>would not be proposed as IMT-2020 RIT</a:t>
            </a:r>
          </a:p>
          <a:p>
            <a:r>
              <a:rPr lang="en-US" altLang="en-US" sz="2000" dirty="0" smtClean="0"/>
              <a:t>Does not preclude parallel action B1 or B2 to propose IMT-2020 RIT</a:t>
            </a:r>
          </a:p>
          <a:p>
            <a:r>
              <a:rPr lang="en-US" altLang="en-US" sz="2000" dirty="0" smtClean="0"/>
              <a:t>Serves as a feature enhancement to 3GPP network operation</a:t>
            </a:r>
          </a:p>
          <a:p>
            <a:pPr lvl="1"/>
            <a:r>
              <a:rPr lang="en-US" altLang="en-US" sz="1800" dirty="0" smtClean="0"/>
              <a:t>not evaluated against IMT-2020 technical requirements</a:t>
            </a:r>
          </a:p>
          <a:p>
            <a:pPr lvl="1"/>
            <a:r>
              <a:rPr lang="en-US" altLang="en-US" sz="1800" dirty="0" smtClean="0"/>
              <a:t>3GPP meets IMT-2020 technical requirements with 3GPP SRIT</a:t>
            </a:r>
          </a:p>
          <a:p>
            <a:pPr lvl="1"/>
            <a:r>
              <a:rPr lang="en-US" altLang="en-US" sz="1800" dirty="0" smtClean="0"/>
              <a:t>requires technical analysis to select appropriate architectural models for integration with 3GPP network</a:t>
            </a:r>
          </a:p>
          <a:p>
            <a:pPr lvl="1"/>
            <a:r>
              <a:rPr lang="en-US" altLang="en-US" sz="1800" dirty="0" smtClean="0"/>
              <a:t>requires coordination with 3GPP on details</a:t>
            </a:r>
            <a:endParaRPr lang="en-US" altLang="en-US" sz="2000" dirty="0" smtClean="0"/>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AutoShape 1"/>
          <p:cNvSpPr>
            <a:spLocks/>
          </p:cNvSpPr>
          <p:nvPr/>
        </p:nvSpPr>
        <p:spPr bwMode="auto">
          <a:xfrm>
            <a:off x="7372350" y="588963"/>
            <a:ext cx="1600200" cy="365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3599"/>
                </a:moveTo>
                <a:cubicBezTo>
                  <a:pt x="0" y="1607"/>
                  <a:pt x="37" y="0"/>
                  <a:pt x="82" y="0"/>
                </a:cubicBezTo>
                <a:lnTo>
                  <a:pt x="21518" y="0"/>
                </a:lnTo>
                <a:cubicBezTo>
                  <a:pt x="21563" y="0"/>
                  <a:pt x="21600" y="1607"/>
                  <a:pt x="21600" y="3599"/>
                </a:cubicBezTo>
                <a:lnTo>
                  <a:pt x="21600" y="18001"/>
                </a:lnTo>
                <a:cubicBezTo>
                  <a:pt x="21600" y="19985"/>
                  <a:pt x="21563" y="21600"/>
                  <a:pt x="21518" y="21600"/>
                </a:cubicBezTo>
                <a:lnTo>
                  <a:pt x="82" y="21600"/>
                </a:lnTo>
                <a:cubicBezTo>
                  <a:pt x="37" y="21600"/>
                  <a:pt x="0" y="19985"/>
                  <a:pt x="0" y="18001"/>
                </a:cubicBezTo>
                <a:lnTo>
                  <a:pt x="0" y="3599"/>
                </a:lnTo>
              </a:path>
            </a:pathLst>
          </a:cu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0482" name="Rectangle 2"/>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0483" name="Line 3"/>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484" name="Line 4"/>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485" name="Line 5"/>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486" name="Rectangle 6"/>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0487" name="Line 7"/>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576" name="Rectangle 96"/>
          <p:cNvSpPr>
            <a:spLocks/>
          </p:cNvSpPr>
          <p:nvPr/>
        </p:nvSpPr>
        <p:spPr bwMode="auto">
          <a:xfrm>
            <a:off x="323850" y="723900"/>
            <a:ext cx="6854825" cy="12065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B1</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IMT-2020 proposal,</a:t>
            </a:r>
          </a:p>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single technology</a:t>
            </a:r>
            <a:endParaRPr lang="en-US" dirty="0">
              <a:latin typeface="Calibri" pitchFamily="-92" charset="0"/>
              <a:ea typeface="Calibri" pitchFamily="-92" charset="0"/>
              <a:cs typeface="Calibri" pitchFamily="-92" charset="0"/>
              <a:sym typeface="Calibri" pitchFamily="-92" charset="0"/>
            </a:endParaRPr>
          </a:p>
        </p:txBody>
      </p:sp>
      <p:sp>
        <p:nvSpPr>
          <p:cNvPr id="20581" name="Rectangle 101"/>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B699A625-3358-2742-8FDE-F5AE3D57B53B}" type="slidenum">
              <a:rPr lang="en-US">
                <a:solidFill>
                  <a:srgbClr val="FFFFFF"/>
                </a:solidFill>
                <a:latin typeface="Arial" pitchFamily="-92" charset="0"/>
                <a:ea typeface="Arial" pitchFamily="-92" charset="0"/>
                <a:cs typeface="Arial" pitchFamily="-92" charset="0"/>
                <a:sym typeface="Arial" pitchFamily="-92" charset="0"/>
              </a:rPr>
              <a:pPr algn="r"/>
              <a:t>18</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31" name="Content Placeholder 6"/>
          <p:cNvGraphicFramePr>
            <a:graphicFrameLocks noGrp="1"/>
          </p:cNvGraphicFramePr>
          <p:nvPr>
            <p:ph sz="half" idx="1"/>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059336710"/>
              </p:ext>
            </p:extLst>
          </p:nvPr>
        </p:nvGraphicFramePr>
        <p:xfrm>
          <a:off x="228600" y="2057400"/>
          <a:ext cx="2740144" cy="1701268"/>
        </p:xfrm>
        <a:graphic>
          <a:graphicData uri="http://schemas.openxmlformats.org/drawingml/2006/table">
            <a:tbl>
              <a:tblPr firstRow="1" bandRow="1">
                <a:tableStyleId>{5C22544A-7EE6-4342-B048-85BDC9FD1C3A}</a:tableStyleId>
              </a:tblPr>
              <a:tblGrid>
                <a:gridCol w="2740144"/>
              </a:tblGrid>
              <a:tr h="352994">
                <a:tc>
                  <a:txBody>
                    <a:bodyPr/>
                    <a:lstStyle/>
                    <a:p>
                      <a:r>
                        <a:rPr lang="en-US" sz="1600" smtClean="0">
                          <a:latin typeface="Georgia"/>
                        </a:rPr>
                        <a:t>Objective</a:t>
                      </a:r>
                      <a:endParaRPr lang="en-US" sz="1600" dirty="0">
                        <a:latin typeface="Georgia"/>
                      </a:endParaRPr>
                    </a:p>
                  </a:txBody>
                  <a:tcPr/>
                </a:tc>
              </a:tr>
              <a:tr h="13482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IMT-2020 recognition for some IEEE 802.11 radio interface.</a:t>
                      </a:r>
                    </a:p>
                  </a:txBody>
                  <a:tcPr/>
                </a:tc>
              </a:tr>
            </a:tbl>
          </a:graphicData>
        </a:graphic>
      </p:graphicFrame>
      <p:graphicFrame>
        <p:nvGraphicFramePr>
          <p:cNvPr id="32" name="Content Placeholder 7"/>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72317752"/>
              </p:ext>
            </p:extLst>
          </p:nvPr>
        </p:nvGraphicFramePr>
        <p:xfrm>
          <a:off x="3048000" y="2057399"/>
          <a:ext cx="5904656" cy="3383890"/>
        </p:xfrm>
        <a:graphic>
          <a:graphicData uri="http://schemas.openxmlformats.org/drawingml/2006/table">
            <a:tbl>
              <a:tblPr firstRow="1" bandRow="1">
                <a:tableStyleId>{5C22544A-7EE6-4342-B048-85BDC9FD1C3A}</a:tableStyleId>
              </a:tblPr>
              <a:tblGrid>
                <a:gridCol w="1476164"/>
                <a:gridCol w="1476164"/>
                <a:gridCol w="1476164"/>
                <a:gridCol w="1476164"/>
              </a:tblGrid>
              <a:tr h="480618">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043587">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An 802.11 radio interface can be recognized as IMT-2020</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Difficult application process; may require new standards to meet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IMT-2020 recognition can add marketing value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May become more difficult to convince regulators to identify more RLAN spectrum</a:t>
                      </a:r>
                    </a:p>
                  </a:txBody>
                  <a:tcPr marL="45720" marR="45720" horzOverflow="overflow"/>
                </a:tc>
              </a:tr>
              <a:tr h="853845">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Allows independent IEEE proposal</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3GPP to agree to merge result into a SRIT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Allows 802.11 to optimize proposal</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3GPP may prefer alternative and may not agree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83545">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Allows IEEE to propose use of unlicensed technology for IMT</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Unclear how technologies built for unlicensed use would fit into IMT spectrum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IMT recognition can promote use of that 802.11 radio interface in IMT spectrum</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May become more difficult to attain more RLAN spectrum</a:t>
                      </a:r>
                    </a:p>
                  </a:txBody>
                  <a:tcPr marL="45720" marR="45720" horzOverflow="overflow"/>
                </a:tc>
              </a:tr>
            </a:tbl>
          </a:graphicData>
        </a:graphic>
      </p:graphicFrame>
      <p:graphicFrame>
        <p:nvGraphicFramePr>
          <p:cNvPr id="33" name="Content Placeholder 6"/>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70725870"/>
              </p:ext>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smtClean="0">
                          <a:latin typeface="Georgia"/>
                        </a:rPr>
                        <a:t>Description</a:t>
                      </a:r>
                      <a:endParaRPr lang="en-US" sz="1600" dirty="0">
                        <a:latin typeface="Georgia"/>
                      </a:endParaRPr>
                    </a:p>
                  </a:txBody>
                  <a:tcPr/>
                </a:tc>
              </a:tr>
              <a:tr h="2378514">
                <a:tc>
                  <a:txBody>
                    <a:bodyPr/>
                    <a:lstStyle/>
                    <a:p>
                      <a:pPr>
                        <a:lnSpc>
                          <a:spcPts val="1900"/>
                        </a:lnSpc>
                        <a:tabLst>
                          <a:tab pos="101600" algn="l"/>
                          <a:tab pos="114300" algn="l"/>
                          <a:tab pos="393700" algn="l"/>
                        </a:tabLst>
                      </a:pPr>
                      <a:r>
                        <a:rPr lang="en-US" sz="1600" dirty="0" smtClean="0">
                          <a:latin typeface="+mn-lt"/>
                        </a:rPr>
                        <a:t>Develop and submit an IEEE proposal to adopt some form of IEEE 802.11 radio interface technology into IMT-2020.</a:t>
                      </a:r>
                    </a:p>
                  </a:txBody>
                  <a:tcPr/>
                </a:tc>
              </a:tr>
            </a:tbl>
          </a:graphicData>
        </a:graphic>
      </p:graphicFrame>
      <p:graphicFrame>
        <p:nvGraphicFramePr>
          <p:cNvPr id="34" name="Content Placeholder 6"/>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081575226"/>
              </p:ext>
            </p:extLst>
          </p:nvPr>
        </p:nvGraphicFramePr>
        <p:xfrm>
          <a:off x="3048000" y="5410200"/>
          <a:ext cx="5904656" cy="140954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Developing standards, preparing and pitching proposal, developing administration support, supporting evaluations, negotiating SRIT, perpetual maintenance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Marketing value. Possibility of better access to spectrum, particularly by targeting a specific segment of new mm-wave spectrum to be identified for IMT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1506"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10" name="Line 6"/>
          <p:cNvSpPr>
            <a:spLocks noChangeShapeType="1"/>
          </p:cNvSpPr>
          <p:nvPr/>
        </p:nvSpPr>
        <p:spPr bwMode="auto">
          <a:xfrm flipH="1">
            <a:off x="247650" y="1927225"/>
            <a:ext cx="0" cy="2093913"/>
          </a:xfrm>
          <a:prstGeom prst="line">
            <a:avLst/>
          </a:prstGeom>
          <a:noFill/>
          <a:ln w="127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11" name="Line 7"/>
          <p:cNvSpPr>
            <a:spLocks noChangeShapeType="1"/>
          </p:cNvSpPr>
          <p:nvPr/>
        </p:nvSpPr>
        <p:spPr bwMode="auto">
          <a:xfrm flipH="1">
            <a:off x="2987675" y="1927225"/>
            <a:ext cx="0" cy="2093913"/>
          </a:xfrm>
          <a:prstGeom prst="line">
            <a:avLst/>
          </a:prstGeom>
          <a:noFill/>
          <a:ln w="127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12" name="Line 8"/>
          <p:cNvSpPr>
            <a:spLocks noChangeShapeType="1"/>
          </p:cNvSpPr>
          <p:nvPr/>
        </p:nvSpPr>
        <p:spPr bwMode="auto">
          <a:xfrm>
            <a:off x="241300" y="1933575"/>
            <a:ext cx="2752725" cy="0"/>
          </a:xfrm>
          <a:prstGeom prst="line">
            <a:avLst/>
          </a:prstGeom>
          <a:noFill/>
          <a:ln w="127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94" name="Rectangle 90"/>
          <p:cNvSpPr>
            <a:spLocks/>
          </p:cNvSpPr>
          <p:nvPr/>
        </p:nvSpPr>
        <p:spPr bwMode="auto">
          <a:xfrm>
            <a:off x="323850" y="723900"/>
            <a:ext cx="6854825" cy="12065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B2</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IMT-2020 proposal,</a:t>
            </a:r>
          </a:p>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set of technologies</a:t>
            </a:r>
            <a:endParaRPr lang="en-US" dirty="0">
              <a:latin typeface="Calibri" pitchFamily="-92" charset="0"/>
              <a:ea typeface="Calibri" pitchFamily="-92" charset="0"/>
              <a:cs typeface="Calibri" pitchFamily="-92" charset="0"/>
              <a:sym typeface="Calibri" pitchFamily="-92" charset="0"/>
            </a:endParaRPr>
          </a:p>
        </p:txBody>
      </p:sp>
      <p:sp>
        <p:nvSpPr>
          <p:cNvPr id="21598" name="Rectangle 94"/>
          <p:cNvSpPr>
            <a:spLocks/>
          </p:cNvSpPr>
          <p:nvPr/>
        </p:nvSpPr>
        <p:spPr bwMode="auto">
          <a:xfrm>
            <a:off x="330200" y="1993900"/>
            <a:ext cx="1111250" cy="284163"/>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2300"/>
              </a:lnSpc>
            </a:pPr>
            <a:r>
              <a:rPr lang="en-US" b="1">
                <a:solidFill>
                  <a:srgbClr val="FFFFFF"/>
                </a:solidFill>
              </a:rPr>
              <a:t>Objective</a:t>
            </a:r>
          </a:p>
        </p:txBody>
      </p:sp>
      <p:sp>
        <p:nvSpPr>
          <p:cNvPr id="21599" name="Rectangle 95"/>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B0F19EF5-1869-FA45-ADF1-8D13CE9B87CD}" type="slidenum">
              <a:rPr lang="en-US">
                <a:solidFill>
                  <a:srgbClr val="FFFFFF"/>
                </a:solidFill>
                <a:latin typeface="Arial" pitchFamily="-92" charset="0"/>
                <a:ea typeface="Arial" pitchFamily="-92" charset="0"/>
                <a:cs typeface="Arial" pitchFamily="-92" charset="0"/>
                <a:sym typeface="Arial" pitchFamily="-92" charset="0"/>
              </a:rPr>
              <a:pPr algn="r"/>
              <a:t>19</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25" name="Content Placeholder 6"/>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059336710"/>
              </p:ext>
            </p:extLst>
          </p:nvPr>
        </p:nvGraphicFramePr>
        <p:xfrm>
          <a:off x="228600" y="2057400"/>
          <a:ext cx="2740144" cy="1701268"/>
        </p:xfrm>
        <a:graphic>
          <a:graphicData uri="http://schemas.openxmlformats.org/drawingml/2006/table">
            <a:tbl>
              <a:tblPr firstRow="1" bandRow="1">
                <a:tableStyleId>{5C22544A-7EE6-4342-B048-85BDC9FD1C3A}</a:tableStyleId>
              </a:tblPr>
              <a:tblGrid>
                <a:gridCol w="2740144"/>
              </a:tblGrid>
              <a:tr h="352994">
                <a:tc>
                  <a:txBody>
                    <a:bodyPr/>
                    <a:lstStyle/>
                    <a:p>
                      <a:r>
                        <a:rPr lang="en-US" sz="1600" dirty="0" smtClean="0">
                          <a:latin typeface="Georgia"/>
                        </a:rPr>
                        <a:t>Objective</a:t>
                      </a:r>
                      <a:endParaRPr lang="en-US" sz="1600" dirty="0">
                        <a:latin typeface="Georgia"/>
                      </a:endParaRPr>
                    </a:p>
                  </a:txBody>
                  <a:tcPr/>
                </a:tc>
              </a:tr>
              <a:tr h="13482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IMT-2020 recognition for several IEEE 802 radio interfaces.</a:t>
                      </a:r>
                    </a:p>
                  </a:txBody>
                  <a:tcPr/>
                </a:tc>
              </a:tr>
            </a:tbl>
          </a:graphicData>
        </a:graphic>
      </p:graphicFrame>
      <p:graphicFrame>
        <p:nvGraphicFramePr>
          <p:cNvPr id="26" name="Content Placeholder 7"/>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72317752"/>
              </p:ext>
            </p:extLst>
          </p:nvPr>
        </p:nvGraphicFramePr>
        <p:xfrm>
          <a:off x="3048000" y="2057399"/>
          <a:ext cx="5904656" cy="3398521"/>
        </p:xfrm>
        <a:graphic>
          <a:graphicData uri="http://schemas.openxmlformats.org/drawingml/2006/table">
            <a:tbl>
              <a:tblPr firstRow="1" bandRow="1">
                <a:tableStyleId>{5C22544A-7EE6-4342-B048-85BDC9FD1C3A}</a:tableStyleId>
              </a:tblPr>
              <a:tblGrid>
                <a:gridCol w="1476164"/>
                <a:gridCol w="1476164"/>
                <a:gridCol w="1476164"/>
                <a:gridCol w="1476164"/>
              </a:tblGrid>
              <a:tr h="480618">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27198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802 radio interfaces can be recognized as IMT-2020</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Difficult </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application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process; may require new </a:t>
                      </a:r>
                      <a:r>
                        <a:rPr kumimoji="0" lang="en-US" sz="1200" b="0" i="0" u="none" strike="noStrike" cap="none" normalizeH="0" baseline="0" dirty="0" err="1" smtClean="0">
                          <a:ln>
                            <a:noFill/>
                          </a:ln>
                          <a:solidFill>
                            <a:srgbClr val="000000"/>
                          </a:solidFill>
                          <a:effectLst/>
                          <a:latin typeface="Georgia" pitchFamily="-92" charset="0"/>
                          <a:ea typeface="Georgia" pitchFamily="-92" charset="0"/>
                          <a:cs typeface="Georgia" pitchFamily="-92" charset="0"/>
                          <a:sym typeface="Georgia" pitchFamily="-92" charset="0"/>
                        </a:rPr>
                        <a:t>stds</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 and internal coordination, to meet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IMT-2020 recognition can add marketing value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May become more difficult to convince regulators to identify more 802-friendly spectrum</a:t>
                      </a:r>
                    </a:p>
                  </a:txBody>
                  <a:tcPr marL="45720" marR="45720" horzOverflow="overflow"/>
                </a:tc>
              </a:tr>
              <a:tr h="43378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Allows independent IEEE proposal</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3GPP to agree to merge result into a SRIT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Allows 802 to optimize proposal</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3GPP may prefer alternative and may not agree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83545">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Allows IEEE to propose use of unlicensed technology for IMT</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Unclear how technologies built for unlicensed use would fit into IMT spectrum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IMT recognition can promote use of those 802 radio interfaces in IMT spectrum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May become more difficult to attain more 802-friendly spectrum</a:t>
                      </a:r>
                    </a:p>
                  </a:txBody>
                  <a:tcPr marL="45720" marR="45720" horzOverflow="overflow"/>
                </a:tc>
              </a:tr>
            </a:tbl>
          </a:graphicData>
        </a:graphic>
      </p:graphicFrame>
      <p:graphicFrame>
        <p:nvGraphicFramePr>
          <p:cNvPr id="27" name="Content Placeholder 6"/>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70725870"/>
              </p:ext>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smtClean="0">
                          <a:latin typeface="Georgia"/>
                        </a:rPr>
                        <a:t>Description</a:t>
                      </a:r>
                      <a:endParaRPr lang="en-US" sz="1600" dirty="0">
                        <a:latin typeface="Georgia"/>
                      </a:endParaRPr>
                    </a:p>
                  </a:txBody>
                  <a:tcPr/>
                </a:tc>
              </a:tr>
              <a:tr h="2378514">
                <a:tc>
                  <a:txBody>
                    <a:bodyPr/>
                    <a:lstStyle/>
                    <a:p>
                      <a:pPr>
                        <a:lnSpc>
                          <a:spcPts val="1900"/>
                        </a:lnSpc>
                      </a:pPr>
                      <a:r>
                        <a:rPr lang="en-US" sz="1600" dirty="0" smtClean="0"/>
                        <a:t>Develop and submit an IEEE proposal to adopt coherent set of IEEE 802 radio interface technologies into IMT-2020, possibly integrated in an IEEE 802 Access Network.</a:t>
                      </a:r>
                      <a:endParaRPr lang="en-US" sz="1600" dirty="0"/>
                    </a:p>
                  </a:txBody>
                  <a:tcPr/>
                </a:tc>
              </a:tr>
            </a:tbl>
          </a:graphicData>
        </a:graphic>
      </p:graphicFrame>
      <p:graphicFrame>
        <p:nvGraphicFramePr>
          <p:cNvPr id="28" name="Content Placeholder 6"/>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081575226"/>
              </p:ext>
            </p:extLst>
          </p:nvPr>
        </p:nvGraphicFramePr>
        <p:xfrm>
          <a:off x="3048000" y="5410200"/>
          <a:ext cx="5904656" cy="140954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Developing standards, preparing and pitching proposal, developing administration support, supporting evaluations, negotiating SRIT, perpetual maintenance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Marketing value. Possibility of better access to spectrum, particularly by targeting a specific segment of new mm-wave spectrum to be identified for IMT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5" name="Rectangle 1"/>
          <p:cNvSpPr>
            <a:spLocks/>
          </p:cNvSpPr>
          <p:nvPr/>
        </p:nvSpPr>
        <p:spPr bwMode="auto">
          <a:xfrm>
            <a:off x="5181600" y="4191000"/>
            <a:ext cx="2193925" cy="215444"/>
          </a:xfrm>
          <a:prstGeom prst="rect">
            <a:avLst/>
          </a:prstGeom>
          <a:noFill/>
          <a:ln w="12700" cap="flat" cmpd="sng">
            <a:noFill/>
            <a:prstDash val="solid"/>
            <a:miter lim="400000"/>
            <a:headEnd type="none" w="med" len="med"/>
            <a:tailEnd type="none" w="med" len="med"/>
          </a:ln>
          <a:effectLst/>
        </p:spPr>
        <p:txBody>
          <a:bodyPr wrap="square" lIns="45720" rIns="45720">
            <a:prstTxWarp prst="textNoShape">
              <a:avLst/>
            </a:prstTxWarp>
            <a:spAutoFit/>
          </a:bodyPr>
          <a:lstStyle/>
          <a:p>
            <a:pPr algn="r"/>
            <a:r>
              <a:rPr lang="en-US" sz="800" dirty="0" smtClean="0">
                <a:solidFill>
                  <a:schemeClr val="accent2"/>
                </a:solidFill>
                <a:latin typeface="Arial" pitchFamily="-92" charset="0"/>
                <a:ea typeface="Arial" pitchFamily="-92" charset="0"/>
                <a:cs typeface="Arial" pitchFamily="-92" charset="0"/>
                <a:sym typeface="Arial" pitchFamily="-92" charset="0"/>
              </a:rPr>
              <a:t>IEEE 802</a:t>
            </a:r>
            <a:r>
              <a:rPr lang="en-US" sz="800" dirty="0">
                <a:solidFill>
                  <a:schemeClr val="accent2"/>
                </a:solidFill>
                <a:latin typeface="Arial" pitchFamily="-92" charset="0"/>
                <a:ea typeface="Arial" pitchFamily="-92" charset="0"/>
                <a:cs typeface="Arial" pitchFamily="-92" charset="0"/>
                <a:sym typeface="Arial" pitchFamily="-92" charset="0"/>
              </a:rPr>
              <a:t>-EC-16</a:t>
            </a:r>
            <a:r>
              <a:rPr lang="en-US" sz="800" dirty="0" smtClean="0">
                <a:solidFill>
                  <a:schemeClr val="accent2"/>
                </a:solidFill>
                <a:latin typeface="Arial" pitchFamily="-92" charset="0"/>
                <a:ea typeface="Arial" pitchFamily="-92" charset="0"/>
                <a:cs typeface="Arial" pitchFamily="-92" charset="0"/>
                <a:sym typeface="Arial" pitchFamily="-92" charset="0"/>
              </a:rPr>
              <a:t>-0094-04-</a:t>
            </a:r>
            <a:r>
              <a:rPr lang="en-US" sz="800" dirty="0">
                <a:solidFill>
                  <a:schemeClr val="accent2"/>
                </a:solidFill>
                <a:latin typeface="Arial" pitchFamily="-92" charset="0"/>
                <a:ea typeface="Arial" pitchFamily="-92" charset="0"/>
                <a:cs typeface="Arial" pitchFamily="-92" charset="0"/>
                <a:sym typeface="Arial" pitchFamily="-92" charset="0"/>
              </a:rPr>
              <a:t>5GSG</a:t>
            </a:r>
          </a:p>
        </p:txBody>
      </p:sp>
      <p:sp>
        <p:nvSpPr>
          <p:cNvPr id="6146" name="Rectangle 2"/>
          <p:cNvSpPr>
            <a:spLocks noGrp="1" noChangeArrowheads="1"/>
          </p:cNvSpPr>
          <p:nvPr>
            <p:ph type="ctrTitle"/>
          </p:nvPr>
        </p:nvSpPr>
        <p:spPr>
          <a:xfrm>
            <a:off x="457200" y="2246313"/>
            <a:ext cx="8458200" cy="1470025"/>
          </a:xfrm>
        </p:spPr>
        <p:txBody>
          <a:bodyPr/>
          <a:lstStyle/>
          <a:p>
            <a:pPr>
              <a:lnSpc>
                <a:spcPts val="5300"/>
              </a:lnSpc>
            </a:pPr>
            <a:r>
              <a:rPr lang="en-US" sz="4400">
                <a:solidFill>
                  <a:srgbClr val="FFFFFF"/>
                </a:solidFill>
              </a:rPr>
              <a:t>Proposed Draft</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Report:</a:t>
            </a:r>
            <a:br>
              <a:rPr lang="en-US" sz="4400">
                <a:solidFill>
                  <a:srgbClr val="FFFFFF"/>
                </a:solidFill>
              </a:rPr>
            </a:br>
            <a:r>
              <a:rPr lang="en-US" sz="4400">
                <a:solidFill>
                  <a:srgbClr val="FFFFFF"/>
                </a:solidFill>
              </a:rPr>
              <a:t>IEEE</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802</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EC</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5G/IMT-2020</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SC</a:t>
            </a:r>
          </a:p>
        </p:txBody>
      </p:sp>
      <p:sp>
        <p:nvSpPr>
          <p:cNvPr id="6147" name="Rectangle 3"/>
          <p:cNvSpPr>
            <a:spLocks noGrp="1" noChangeArrowheads="1"/>
          </p:cNvSpPr>
          <p:nvPr>
            <p:ph type="subTitle" sz="quarter" idx="1"/>
          </p:nvPr>
        </p:nvSpPr>
        <p:spPr>
          <a:xfrm>
            <a:off x="395288" y="3933825"/>
            <a:ext cx="4953000" cy="1752600"/>
          </a:xfrm>
        </p:spPr>
        <p:txBody>
          <a:bodyPr/>
          <a:lstStyle/>
          <a:p>
            <a:pPr indent="61913" algn="l" defTabSz="895350">
              <a:lnSpc>
                <a:spcPct val="70000"/>
              </a:lnSpc>
              <a:spcBef>
                <a:spcPts val="200"/>
              </a:spcBef>
              <a:buClrTx/>
              <a:buSzTx/>
              <a:buFontTx/>
              <a:buNone/>
            </a:pPr>
            <a:r>
              <a:rPr lang="en-US" sz="2300" dirty="0">
                <a:solidFill>
                  <a:srgbClr val="424456"/>
                </a:solidFill>
              </a:rPr>
              <a:t>Roger Marks</a:t>
            </a:r>
            <a:r>
              <a:rPr lang="en-US" sz="2300" dirty="0">
                <a:latin typeface="Times New Roman" pitchFamily="-92" charset="0"/>
                <a:ea typeface="Times New Roman" pitchFamily="-92" charset="0"/>
                <a:cs typeface="Times New Roman" pitchFamily="-92" charset="0"/>
                <a:sym typeface="Times New Roman" pitchFamily="-92" charset="0"/>
              </a:rPr>
              <a:t> </a:t>
            </a:r>
            <a:r>
              <a:rPr lang="en-US" sz="2300" dirty="0">
                <a:solidFill>
                  <a:srgbClr val="424456"/>
                </a:solidFill>
              </a:rPr>
              <a:t>-</a:t>
            </a:r>
            <a:r>
              <a:rPr lang="en-US" sz="2300" dirty="0">
                <a:latin typeface="Times New Roman" pitchFamily="-92" charset="0"/>
                <a:ea typeface="Times New Roman" pitchFamily="-92" charset="0"/>
                <a:cs typeface="Times New Roman" pitchFamily="-92" charset="0"/>
                <a:sym typeface="Times New Roman" pitchFamily="-92" charset="0"/>
              </a:rPr>
              <a:t> </a:t>
            </a:r>
            <a:r>
              <a:rPr lang="en-US" sz="2300" dirty="0" err="1">
                <a:solidFill>
                  <a:srgbClr val="424456"/>
                </a:solidFill>
              </a:rPr>
              <a:t>EthAirNet</a:t>
            </a:r>
            <a:r>
              <a:rPr lang="en-US" sz="2300" dirty="0">
                <a:solidFill>
                  <a:srgbClr val="424456"/>
                </a:solidFill>
              </a:rPr>
              <a:t> Associates</a:t>
            </a:r>
          </a:p>
          <a:p>
            <a:pPr marL="0" lvl="1" indent="447675" algn="l" defTabSz="895350">
              <a:lnSpc>
                <a:spcPct val="70000"/>
              </a:lnSpc>
              <a:spcBef>
                <a:spcPts val="200"/>
              </a:spcBef>
              <a:buClrTx/>
              <a:buSzTx/>
              <a:buFontTx/>
              <a:buNone/>
            </a:pPr>
            <a:endParaRPr lang="en-US" sz="1900" dirty="0">
              <a:solidFill>
                <a:schemeClr val="accent2"/>
              </a:solidFill>
            </a:endParaRPr>
          </a:p>
          <a:p>
            <a:pPr indent="61913" algn="l" defTabSz="895350">
              <a:lnSpc>
                <a:spcPct val="70000"/>
              </a:lnSpc>
              <a:spcBef>
                <a:spcPts val="200"/>
              </a:spcBef>
              <a:buClrTx/>
              <a:buSzTx/>
              <a:buFontTx/>
              <a:buNone/>
            </a:pPr>
            <a:r>
              <a:rPr lang="en-US" sz="1700" u="sng" dirty="0">
                <a:solidFill>
                  <a:srgbClr val="0000FF"/>
                </a:solidFill>
                <a:hlinkClick r:id="rId3"/>
              </a:rPr>
              <a:t>roger@ethair.net</a:t>
            </a:r>
            <a:r>
              <a:rPr lang="en-US" sz="1700" dirty="0">
                <a:solidFill>
                  <a:srgbClr val="424456"/>
                </a:solidFill>
              </a:rPr>
              <a:t/>
            </a:r>
            <a:br>
              <a:rPr lang="en-US" sz="1700" dirty="0">
                <a:solidFill>
                  <a:srgbClr val="424456"/>
                </a:solidFill>
              </a:rPr>
            </a:br>
            <a:r>
              <a:rPr lang="en-US" sz="1500" dirty="0">
                <a:solidFill>
                  <a:srgbClr val="424456"/>
                </a:solidFill>
              </a:rPr>
              <a:t>+1 </a:t>
            </a:r>
            <a:r>
              <a:rPr lang="en-US" sz="1700" dirty="0">
                <a:solidFill>
                  <a:srgbClr val="424456"/>
                </a:solidFill>
              </a:rPr>
              <a:t>802</a:t>
            </a:r>
            <a:r>
              <a:rPr lang="en-US" sz="1700" dirty="0">
                <a:latin typeface="Times New Roman" pitchFamily="-92" charset="0"/>
                <a:ea typeface="Times New Roman" pitchFamily="-92" charset="0"/>
                <a:cs typeface="Times New Roman" pitchFamily="-92" charset="0"/>
                <a:sym typeface="Times New Roman" pitchFamily="-92" charset="0"/>
              </a:rPr>
              <a:t> </a:t>
            </a:r>
            <a:r>
              <a:rPr lang="en-US" sz="1700" dirty="0">
                <a:solidFill>
                  <a:srgbClr val="424456"/>
                </a:solidFill>
              </a:rPr>
              <a:t>227</a:t>
            </a:r>
            <a:r>
              <a:rPr lang="en-US" sz="1700" dirty="0">
                <a:latin typeface="Times New Roman" pitchFamily="-92" charset="0"/>
                <a:ea typeface="Times New Roman" pitchFamily="-92" charset="0"/>
                <a:cs typeface="Times New Roman" pitchFamily="-92" charset="0"/>
                <a:sym typeface="Times New Roman" pitchFamily="-92" charset="0"/>
              </a:rPr>
              <a:t> </a:t>
            </a:r>
            <a:r>
              <a:rPr lang="en-US" sz="1700" dirty="0">
                <a:solidFill>
                  <a:srgbClr val="424456"/>
                </a:solidFill>
              </a:rPr>
              <a:t>2253</a:t>
            </a:r>
            <a:endParaRPr lang="en-US" sz="1500" dirty="0">
              <a:solidFill>
                <a:srgbClr val="424456"/>
              </a:solidFill>
            </a:endParaRPr>
          </a:p>
          <a:p>
            <a:pPr indent="61913" algn="l" defTabSz="895350">
              <a:lnSpc>
                <a:spcPct val="70000"/>
              </a:lnSpc>
              <a:spcBef>
                <a:spcPts val="200"/>
              </a:spcBef>
              <a:buClrTx/>
              <a:buSzTx/>
              <a:buFontTx/>
              <a:buNone/>
            </a:pPr>
            <a:endParaRPr lang="en-US" sz="1500" dirty="0">
              <a:solidFill>
                <a:srgbClr val="424456"/>
              </a:solidFill>
            </a:endParaRPr>
          </a:p>
          <a:p>
            <a:pPr indent="61913" algn="l" defTabSz="895350">
              <a:lnSpc>
                <a:spcPct val="70000"/>
              </a:lnSpc>
              <a:spcBef>
                <a:spcPts val="200"/>
              </a:spcBef>
              <a:buClrTx/>
              <a:buSzTx/>
              <a:buFontTx/>
              <a:buNone/>
            </a:pPr>
            <a:r>
              <a:rPr lang="en-US" sz="2300" dirty="0" smtClean="0">
                <a:solidFill>
                  <a:srgbClr val="424456"/>
                </a:solidFill>
              </a:rPr>
              <a:t>29 </a:t>
            </a:r>
            <a:r>
              <a:rPr lang="en-US" sz="2300" dirty="0">
                <a:solidFill>
                  <a:srgbClr val="424456"/>
                </a:solidFill>
              </a:rPr>
              <a:t>June</a:t>
            </a:r>
            <a:r>
              <a:rPr lang="en-US" sz="2300" dirty="0">
                <a:latin typeface="Times New Roman" pitchFamily="-92" charset="0"/>
                <a:ea typeface="Times New Roman" pitchFamily="-92" charset="0"/>
                <a:cs typeface="Times New Roman" pitchFamily="-92" charset="0"/>
                <a:sym typeface="Times New Roman" pitchFamily="-92" charset="0"/>
              </a:rPr>
              <a:t> </a:t>
            </a:r>
            <a:r>
              <a:rPr lang="en-US" sz="2300" dirty="0">
                <a:solidFill>
                  <a:srgbClr val="424456"/>
                </a:solidFill>
              </a:rPr>
              <a:t>2016</a:t>
            </a:r>
          </a:p>
        </p:txBody>
      </p:sp>
      <p:pic>
        <p:nvPicPr>
          <p:cNvPr id="6148" name="Picture 4" descr="https://encrypted-tbn3.gstatic.com/images?q=tbn:ANd9GcS2OeDDz4S3NME0m7I9GDAhNV1zLpK7XjFi-44fBUJ55qOqrhtz"/>
          <p:cNvPicPr>
            <a:picLocks noChangeAspect="1"/>
          </p:cNvPicPr>
          <p:nvPr/>
        </p:nvPicPr>
        <p:blipFill>
          <a:blip r:embed="rId4"/>
          <a:srcRect/>
          <a:stretch>
            <a:fillRect/>
          </a:stretch>
        </p:blipFill>
        <p:spPr bwMode="auto">
          <a:xfrm>
            <a:off x="611188" y="417513"/>
            <a:ext cx="1439862" cy="1498600"/>
          </a:xfrm>
          <a:prstGeom prst="rect">
            <a:avLst/>
          </a:prstGeom>
          <a:noFill/>
          <a:ln w="12700" cap="flat" cmpd="sng">
            <a:noFill/>
            <a:prstDash val="solid"/>
            <a:miter lim="400000"/>
            <a:headEnd type="none" w="med" len="med"/>
            <a:tailEnd type="none" w="med" len="med"/>
          </a:ln>
          <a:effectLst/>
        </p:spPr>
      </p:pic>
      <p:sp>
        <p:nvSpPr>
          <p:cNvPr id="6149" name="Rectangle 5"/>
          <p:cNvSpPr>
            <a:spLocks/>
          </p:cNvSpPr>
          <p:nvPr/>
        </p:nvSpPr>
        <p:spPr bwMode="auto">
          <a:xfrm>
            <a:off x="8836025" y="15875"/>
            <a:ext cx="231775" cy="350838"/>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C4DEDAA-C31C-7848-8F5E-6A35F9991F6F}" type="slidenum">
              <a:rPr lang="en-US">
                <a:solidFill>
                  <a:srgbClr val="FFFFFF"/>
                </a:solidFill>
                <a:latin typeface="Arial" pitchFamily="-92" charset="0"/>
                <a:ea typeface="Arial" pitchFamily="-92" charset="0"/>
                <a:cs typeface="Arial" pitchFamily="-92" charset="0"/>
                <a:sym typeface="Arial" pitchFamily="-92" charset="0"/>
              </a:rPr>
              <a:pPr algn="r"/>
              <a:t>2</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6150" name="Rectangle 6"/>
          <p:cNvSpPr>
            <a:spLocks/>
          </p:cNvSpPr>
          <p:nvPr/>
        </p:nvSpPr>
        <p:spPr bwMode="auto">
          <a:xfrm>
            <a:off x="7539038" y="4191000"/>
            <a:ext cx="960437" cy="215444"/>
          </a:xfrm>
          <a:prstGeom prst="rect">
            <a:avLst/>
          </a:prstGeom>
          <a:noFill/>
          <a:ln w="12700" cap="flat" cmpd="sng">
            <a:noFill/>
            <a:prstDash val="solid"/>
            <a:miter lim="400000"/>
            <a:headEnd type="none" w="med" len="med"/>
            <a:tailEnd type="none" w="med" len="med"/>
          </a:ln>
          <a:effectLst/>
        </p:spPr>
        <p:txBody>
          <a:bodyPr wrap="square" lIns="45720" rIns="45720">
            <a:prstTxWarp prst="textNoShape">
              <a:avLst/>
            </a:prstTxWarp>
            <a:spAutoFit/>
          </a:bodyPr>
          <a:lstStyle/>
          <a:p>
            <a:r>
              <a:rPr lang="en-US" sz="800" dirty="0" smtClean="0">
                <a:solidFill>
                  <a:schemeClr val="accent2"/>
                </a:solidFill>
                <a:latin typeface="Arial" pitchFamily="-92" charset="0"/>
                <a:ea typeface="Arial" pitchFamily="-92" charset="0"/>
                <a:cs typeface="Arial" pitchFamily="-92" charset="0"/>
                <a:sym typeface="Arial" pitchFamily="-92" charset="0"/>
              </a:rPr>
              <a:t>2016-06-28</a:t>
            </a:r>
            <a:endParaRPr lang="en-US" sz="800" dirty="0">
              <a:solidFill>
                <a:schemeClr val="accent2"/>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616" name="Rectangle 88"/>
          <p:cNvSpPr>
            <a:spLocks/>
          </p:cNvSpPr>
          <p:nvPr/>
        </p:nvSpPr>
        <p:spPr bwMode="auto">
          <a:xfrm>
            <a:off x="323850" y="723900"/>
            <a:ext cx="6854825" cy="12065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B3</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IMT-2020 proposal,</a:t>
            </a:r>
          </a:p>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external proposal</a:t>
            </a:r>
            <a:endParaRPr lang="en-US" dirty="0">
              <a:latin typeface="Calibri" pitchFamily="-92" charset="0"/>
              <a:ea typeface="Calibri" pitchFamily="-92" charset="0"/>
              <a:cs typeface="Calibri" pitchFamily="-92" charset="0"/>
              <a:sym typeface="Calibri" pitchFamily="-92" charset="0"/>
            </a:endParaRPr>
          </a:p>
        </p:txBody>
      </p:sp>
      <p:sp>
        <p:nvSpPr>
          <p:cNvPr id="22621" name="Rectangle 9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9040757A-A083-FA4E-B921-EA11CD9B6AC8}" type="slidenum">
              <a:rPr lang="en-US">
                <a:solidFill>
                  <a:srgbClr val="FFFFFF"/>
                </a:solidFill>
                <a:latin typeface="Arial" pitchFamily="-92" charset="0"/>
                <a:ea typeface="Arial" pitchFamily="-92" charset="0"/>
                <a:cs typeface="Arial" pitchFamily="-92" charset="0"/>
                <a:sym typeface="Arial" pitchFamily="-92" charset="0"/>
              </a:rPr>
              <a:pPr algn="r"/>
              <a:t>20</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23" name="Content Placeholder 6"/>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059336710"/>
              </p:ext>
            </p:extLst>
          </p:nvPr>
        </p:nvGraphicFramePr>
        <p:xfrm>
          <a:off x="191344" y="2057400"/>
          <a:ext cx="2740144" cy="1701268"/>
        </p:xfrm>
        <a:graphic>
          <a:graphicData uri="http://schemas.openxmlformats.org/drawingml/2006/table">
            <a:tbl>
              <a:tblPr firstRow="1" bandRow="1">
                <a:tableStyleId>{5C22544A-7EE6-4342-B048-85BDC9FD1C3A}</a:tableStyleId>
              </a:tblPr>
              <a:tblGrid>
                <a:gridCol w="2740144"/>
              </a:tblGrid>
              <a:tr h="352994">
                <a:tc>
                  <a:txBody>
                    <a:bodyPr/>
                    <a:lstStyle/>
                    <a:p>
                      <a:r>
                        <a:rPr lang="en-US" sz="1600" dirty="0" smtClean="0">
                          <a:latin typeface="Georgia"/>
                        </a:rPr>
                        <a:t>Objective</a:t>
                      </a:r>
                      <a:endParaRPr lang="en-US" sz="1600" dirty="0">
                        <a:latin typeface="Georgia"/>
                      </a:endParaRPr>
                    </a:p>
                  </a:txBody>
                  <a:tcPr/>
                </a:tc>
              </a:tr>
              <a:tr h="1348274">
                <a:tc>
                  <a:txBody>
                    <a:bodyPr/>
                    <a:lstStyle/>
                    <a:p>
                      <a:pPr>
                        <a:lnSpc>
                          <a:spcPts val="1900"/>
                        </a:lnSpc>
                      </a:pPr>
                      <a:r>
                        <a:rPr lang="en-US" sz="1600" dirty="0" smtClean="0"/>
                        <a:t>3GPP incorporation of IEEE 802 features, referenced in IMT-2020.</a:t>
                      </a:r>
                      <a:endParaRPr lang="en-US" sz="1600" dirty="0"/>
                    </a:p>
                  </a:txBody>
                  <a:tcPr/>
                </a:tc>
              </a:tr>
            </a:tbl>
          </a:graphicData>
        </a:graphic>
      </p:graphicFrame>
      <p:graphicFrame>
        <p:nvGraphicFramePr>
          <p:cNvPr id="24" name="Content Placeholder 7"/>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72317752"/>
              </p:ext>
            </p:extLst>
          </p:nvPr>
        </p:nvGraphicFramePr>
        <p:xfrm>
          <a:off x="3010744" y="2057398"/>
          <a:ext cx="5904656" cy="3718562"/>
        </p:xfrm>
        <a:graphic>
          <a:graphicData uri="http://schemas.openxmlformats.org/drawingml/2006/table">
            <a:tbl>
              <a:tblPr firstRow="1" bandRow="1">
                <a:tableStyleId>{5C22544A-7EE6-4342-B048-85BDC9FD1C3A}</a:tableStyleId>
              </a:tblPr>
              <a:tblGrid>
                <a:gridCol w="1476164"/>
                <a:gridCol w="1476164"/>
                <a:gridCol w="1476164"/>
                <a:gridCol w="1476164"/>
              </a:tblGrid>
              <a:tr h="504092">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47711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IEEE 802 technologies are referenced in IMT-2020</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3GPP would make the final decisions about the details of the proposal</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Encourages use of IEEE 802 in 3GPP 5G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Focus on 3GPP may reduce applicability of 802 radio interfaces to non-cellular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r h="129540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No need for IEEE 802 radio interfaces to meet IMT-202o requirements or be evaluated in ITU-R WP 5D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IEEE 802 radio interfaces are not identified as IMT-2020 and are not applicable to IMT spectrum, including new mm-wave IMT spectrum to be identified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A peripheral role in IMT-2020</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IEEE 802 radio interfaces would be in a weaker position than IMT-2020 radio interfaces for IMT spectrum, including new mm-wave IMT spectrum to be identified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graphicFrame>
        <p:nvGraphicFramePr>
          <p:cNvPr id="25" name="Content Placeholder 6"/>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70725870"/>
              </p:ext>
            </p:extLst>
          </p:nvPr>
        </p:nvGraphicFramePr>
        <p:xfrm>
          <a:off x="214264"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smtClean="0">
                          <a:latin typeface="Georgia"/>
                        </a:rPr>
                        <a:t>Description</a:t>
                      </a:r>
                      <a:endParaRPr lang="en-US" sz="1600" dirty="0">
                        <a:latin typeface="Georgia"/>
                      </a:endParaRPr>
                    </a:p>
                  </a:txBody>
                  <a:tcPr/>
                </a:tc>
              </a:tr>
              <a:tr h="2378514">
                <a:tc>
                  <a:txBody>
                    <a:bodyPr/>
                    <a:lstStyle/>
                    <a:p>
                      <a:pPr>
                        <a:lnSpc>
                          <a:spcPts val="1900"/>
                        </a:lnSpc>
                      </a:pPr>
                      <a:r>
                        <a:rPr lang="en-US" sz="1600" dirty="0" smtClean="0"/>
                        <a:t>Support development of a 3GPP proposal for IMT-2020 incorporating references to the use of IEEE 802.11 or an IEEE 802 Access Network.</a:t>
                      </a:r>
                      <a:endParaRPr lang="en-US" sz="1600" dirty="0"/>
                    </a:p>
                  </a:txBody>
                  <a:tcPr/>
                </a:tc>
              </a:tr>
            </a:tbl>
          </a:graphicData>
        </a:graphic>
      </p:graphicFrame>
      <p:graphicFrame>
        <p:nvGraphicFramePr>
          <p:cNvPr id="26" name="Content Placeholder 6"/>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081575226"/>
              </p:ext>
            </p:extLst>
          </p:nvPr>
        </p:nvGraphicFramePr>
        <p:xfrm>
          <a:off x="3010744" y="5410200"/>
          <a:ext cx="5904656" cy="135589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Development of the interface, and coordination with 3GPP</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on integration of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the interface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Encourages use of IEEE 802 in 3GPP 5G </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networks; aligns with </a:t>
                      </a:r>
                      <a:r>
                        <a:rPr kumimoji="0" lang="en-US" sz="1200" b="0" i="0" u="none" strike="noStrike" cap="none" normalizeH="0" baseline="0" smtClean="0">
                          <a:ln>
                            <a:noFill/>
                          </a:ln>
                          <a:solidFill>
                            <a:srgbClr val="000000"/>
                          </a:solidFill>
                          <a:effectLst/>
                          <a:latin typeface="Georgia" pitchFamily="-92" charset="0"/>
                          <a:ea typeface="Georgia" pitchFamily="-92" charset="0"/>
                          <a:cs typeface="Georgia" pitchFamily="-92" charset="0"/>
                          <a:sym typeface="Georgia" pitchFamily="-92" charset="0"/>
                        </a:rPr>
                        <a:t>industry momentum.</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4" name="Rectangle 2"/>
          <p:cNvSpPr>
            <a:spLocks/>
          </p:cNvSpPr>
          <p:nvPr/>
        </p:nvSpPr>
        <p:spPr bwMode="auto">
          <a:xfrm>
            <a:off x="533400" y="1143000"/>
            <a:ext cx="7739063" cy="600164"/>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Next Steps</a:t>
            </a:r>
            <a:endParaRPr lang="en-US" sz="1200" dirty="0">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21</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5" name="Content Placeholder 2"/>
          <p:cNvSpPr>
            <a:spLocks noGrp="1"/>
          </p:cNvSpPr>
          <p:nvPr/>
        </p:nvSpPr>
        <p:spPr bwMode="auto">
          <a:xfrm>
            <a:off x="304800" y="2209800"/>
            <a:ext cx="8229600" cy="432435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xmlns:lc="http://schemas.openxmlformats.org/drawingml/2006/lockedCanva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xmlns:lc="http://schemas.openxmlformats.org/drawingml/2006/lockedCanva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Actions toward B</a:t>
            </a:r>
          </a:p>
          <a:p>
            <a:pPr lvl="1"/>
            <a:r>
              <a:rPr lang="en-US" altLang="en-US" dirty="0" smtClean="0"/>
              <a:t>“Exploring further involvement of IEEE in this work should be initiated by liaison to 3GPP”</a:t>
            </a:r>
          </a:p>
          <a:p>
            <a:pPr lvl="2"/>
            <a:r>
              <a:rPr lang="en-US" altLang="en-US" dirty="0" smtClean="0"/>
              <a:t>Per IEEE 802-EC-16-0065-10-5GSG</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4" name="Rectangle 2"/>
          <p:cNvSpPr>
            <a:spLocks/>
          </p:cNvSpPr>
          <p:nvPr/>
        </p:nvSpPr>
        <p:spPr bwMode="auto">
          <a:xfrm>
            <a:off x="533400" y="1143000"/>
            <a:ext cx="7739063" cy="600164"/>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Conclusions</a:t>
            </a:r>
            <a:endParaRPr lang="en-US" sz="1200" dirty="0">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22</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5" name="Content Placeholder 2"/>
          <p:cNvSpPr>
            <a:spLocks noGrp="1"/>
          </p:cNvSpPr>
          <p:nvPr/>
        </p:nvSpPr>
        <p:spPr bwMode="auto">
          <a:xfrm>
            <a:off x="304800" y="2209800"/>
            <a:ext cx="8229600" cy="432435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xmlns:lc="http://schemas.openxmlformats.org/drawingml/2006/lockedCanva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xmlns:lc="http://schemas.openxmlformats.org/drawingml/2006/lockedCanva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a:t>
            </a:r>
            <a:r>
              <a:rPr lang="en-US" altLang="en-US" dirty="0" err="1" smtClean="0"/>
              <a:t>tbd</a:t>
            </a:r>
            <a:r>
              <a:rPr lang="en-US" altLang="en-US" dirty="0" smtClean="0"/>
              <a:t>]</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4" name="Rectangle 2"/>
          <p:cNvSpPr>
            <a:spLocks/>
          </p:cNvSpPr>
          <p:nvPr/>
        </p:nvSpPr>
        <p:spPr bwMode="auto">
          <a:xfrm>
            <a:off x="546100" y="1555750"/>
            <a:ext cx="7739063" cy="4672013"/>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Appendix 1:</a:t>
            </a:r>
          </a:p>
          <a:p>
            <a:pPr>
              <a:tabLst>
                <a:tab pos="101600" algn="l"/>
                <a:tab pos="368300" algn="l"/>
                <a:tab pos="406400" algn="l"/>
                <a:tab pos="6477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Authorization by EC Ballot</a:t>
            </a:r>
          </a:p>
          <a:p>
            <a:pPr>
              <a:tabLst>
                <a:tab pos="101600" algn="l"/>
                <a:tab pos="368300" algn="l"/>
                <a:tab pos="406400" algn="l"/>
                <a:tab pos="6477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tabLst>
                <a:tab pos="101600" algn="l"/>
                <a:tab pos="368300" algn="l"/>
                <a:tab pos="406400" algn="l"/>
                <a:tab pos="647700" algn="l"/>
                <a:tab pos="698500" algn="l"/>
                <a:tab pos="914400" algn="l"/>
              </a:tabLst>
            </a:pPr>
            <a:r>
              <a:rPr lang="en-US" sz="1200"/>
              <a:t>Motion: Approve the creation of the IEEE 802 5G/IMT-2020 standing committee (per 5.6 2 of the LMSC P&amp;P) with the following scope and organization:</a:t>
            </a:r>
          </a:p>
          <a:p>
            <a:pPr>
              <a:tabLst>
                <a:tab pos="101600" algn="l"/>
                <a:tab pos="368300" algn="l"/>
                <a:tab pos="406400" algn="l"/>
                <a:tab pos="647700" algn="l"/>
                <a:tab pos="698500" algn="l"/>
                <a:tab pos="914400" algn="l"/>
              </a:tabLst>
            </a:pPr>
            <a:r>
              <a:rPr lang="en-US" sz="1200">
                <a:solidFill>
                  <a:srgbClr val="A04DA3"/>
                </a:solidFill>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t>To</a:t>
            </a:r>
            <a:r>
              <a:rPr lang="en-US" sz="1200">
                <a:latin typeface="Times New Roman" pitchFamily="-92" charset="0"/>
                <a:ea typeface="Times New Roman" pitchFamily="-92" charset="0"/>
                <a:cs typeface="Times New Roman" pitchFamily="-92" charset="0"/>
                <a:sym typeface="Times New Roman" pitchFamily="-92" charset="0"/>
              </a:rPr>
              <a:t> </a:t>
            </a:r>
            <a:r>
              <a:rPr lang="en-US" sz="1200"/>
              <a:t>provide</a:t>
            </a:r>
            <a:r>
              <a:rPr lang="en-US" sz="1200">
                <a:latin typeface="Times New Roman" pitchFamily="-92" charset="0"/>
                <a:ea typeface="Times New Roman" pitchFamily="-92" charset="0"/>
                <a:cs typeface="Times New Roman" pitchFamily="-92" charset="0"/>
                <a:sym typeface="Times New Roman" pitchFamily="-92" charset="0"/>
              </a:rPr>
              <a:t> </a:t>
            </a:r>
            <a:r>
              <a:rPr lang="en-US" sz="1200"/>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t>report</a:t>
            </a:r>
            <a:r>
              <a:rPr lang="en-US" sz="1200">
                <a:latin typeface="Times New Roman" pitchFamily="-92" charset="0"/>
                <a:ea typeface="Times New Roman" pitchFamily="-92" charset="0"/>
                <a:cs typeface="Times New Roman" pitchFamily="-92" charset="0"/>
                <a:sym typeface="Times New Roman" pitchFamily="-92" charset="0"/>
              </a:rPr>
              <a:t> </a:t>
            </a:r>
            <a:r>
              <a:rPr lang="en-US" sz="1200"/>
              <a:t>on</a:t>
            </a:r>
            <a:r>
              <a:rPr lang="en-US" sz="1200">
                <a:latin typeface="Times New Roman" pitchFamily="-92" charset="0"/>
                <a:ea typeface="Times New Roman" pitchFamily="-92" charset="0"/>
                <a:cs typeface="Times New Roman" pitchFamily="-92" charset="0"/>
                <a:sym typeface="Times New Roman" pitchFamily="-92" charset="0"/>
              </a:rPr>
              <a:t> </a:t>
            </a:r>
            <a:r>
              <a:rPr lang="en-US" sz="1200"/>
              <a:t>the</a:t>
            </a:r>
            <a:r>
              <a:rPr lang="en-US" sz="1200">
                <a:latin typeface="Times New Roman" pitchFamily="-92" charset="0"/>
                <a:ea typeface="Times New Roman" pitchFamily="-92" charset="0"/>
                <a:cs typeface="Times New Roman" pitchFamily="-92" charset="0"/>
                <a:sym typeface="Times New Roman" pitchFamily="-92" charset="0"/>
              </a:rPr>
              <a:t> </a:t>
            </a:r>
            <a:r>
              <a:rPr lang="en-US" sz="1200"/>
              <a:t>following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t>items</a:t>
            </a:r>
            <a:r>
              <a:rPr lang="en-US" sz="1200">
                <a:latin typeface="Times New Roman" pitchFamily="-92" charset="0"/>
                <a:ea typeface="Times New Roman" pitchFamily="-92" charset="0"/>
                <a:cs typeface="Times New Roman" pitchFamily="-92" charset="0"/>
                <a:sym typeface="Times New Roman" pitchFamily="-92" charset="0"/>
              </a:rPr>
              <a:t> </a:t>
            </a:r>
            <a:r>
              <a:rPr lang="en-US" sz="1200"/>
              <a:t>to</a:t>
            </a:r>
            <a:r>
              <a:rPr lang="en-US" sz="1200">
                <a:latin typeface="Times New Roman" pitchFamily="-92" charset="0"/>
                <a:ea typeface="Times New Roman" pitchFamily="-92" charset="0"/>
                <a:cs typeface="Times New Roman" pitchFamily="-92" charset="0"/>
                <a:sym typeface="Times New Roman" pitchFamily="-92" charset="0"/>
              </a:rPr>
              <a:t> </a:t>
            </a:r>
            <a:r>
              <a:rPr lang="en-US" sz="1200"/>
              <a:t>the</a:t>
            </a:r>
            <a:r>
              <a:rPr lang="en-US" sz="1200">
                <a:latin typeface="Times New Roman" pitchFamily="-92" charset="0"/>
                <a:ea typeface="Times New Roman" pitchFamily="-92" charset="0"/>
                <a:cs typeface="Times New Roman" pitchFamily="-92" charset="0"/>
                <a:sym typeface="Times New Roman" pitchFamily="-92" charset="0"/>
              </a:rPr>
              <a:t> </a:t>
            </a:r>
            <a:r>
              <a:rPr lang="en-US" sz="1200"/>
              <a:t>EC:</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2"/>
                </a:solidFill>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Costs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and</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benefits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of</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creating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an</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IEEE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5G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specification</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2"/>
                </a:solidFill>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Costs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and</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benefits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of</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providing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proposal</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for</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IMT-</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2"/>
                </a:solidFill>
              </a:rPr>
              <a:t>2020,</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considering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possible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models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of</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proposal:</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1"/>
                </a:solidFill>
                <a:latin typeface="Wingdings 2" pitchFamily="-92" charset="2"/>
                <a:ea typeface="Wingdings 2" pitchFamily="-92" charset="2"/>
                <a:cs typeface="Wingdings 2" pitchFamily="-92" charset="2"/>
                <a:sym typeface="Wingdings 2" pitchFamily="-92" charset="2"/>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single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technology,</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1"/>
                </a:solidFill>
                <a:latin typeface="Wingdings 2" pitchFamily="-92" charset="2"/>
                <a:ea typeface="Wingdings 2" pitchFamily="-92" charset="2"/>
                <a:cs typeface="Wingdings 2" pitchFamily="-92" charset="2"/>
                <a:sym typeface="Wingdings 2" pitchFamily="-92" charset="2"/>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set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of</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technologies,</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1"/>
                </a:solidFill>
                <a:latin typeface="Wingdings 2" pitchFamily="-92" charset="2"/>
                <a:ea typeface="Wingdings 2" pitchFamily="-92" charset="2"/>
                <a:cs typeface="Wingdings 2" pitchFamily="-92" charset="2"/>
                <a:sym typeface="Wingdings 2" pitchFamily="-92" charset="2"/>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or</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one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or</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more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technologies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within</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proposal</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from</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external bodies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(e.g.,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3GPP)</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rgbClr val="A04DA3"/>
                </a:solidFill>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t>During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t>its</a:t>
            </a:r>
            <a:r>
              <a:rPr lang="en-US" sz="1200">
                <a:latin typeface="Times New Roman" pitchFamily="-92" charset="0"/>
                <a:ea typeface="Times New Roman" pitchFamily="-92" charset="0"/>
                <a:cs typeface="Times New Roman" pitchFamily="-92" charset="0"/>
                <a:sym typeface="Times New Roman" pitchFamily="-92" charset="0"/>
              </a:rPr>
              <a:t> </a:t>
            </a:r>
            <a:r>
              <a:rPr lang="en-US" sz="1200"/>
              <a:t>lifetime,</a:t>
            </a:r>
            <a:r>
              <a:rPr lang="en-US" sz="1200">
                <a:latin typeface="Times New Roman" pitchFamily="-92" charset="0"/>
                <a:ea typeface="Times New Roman" pitchFamily="-92" charset="0"/>
                <a:cs typeface="Times New Roman" pitchFamily="-92" charset="0"/>
                <a:sym typeface="Times New Roman" pitchFamily="-92" charset="0"/>
              </a:rPr>
              <a:t>  </a:t>
            </a:r>
            <a:r>
              <a:rPr lang="en-US" sz="1200"/>
              <a:t>to</a:t>
            </a:r>
            <a:r>
              <a:rPr lang="en-US" sz="1200">
                <a:latin typeface="Times New Roman" pitchFamily="-92" charset="0"/>
                <a:ea typeface="Times New Roman" pitchFamily="-92" charset="0"/>
                <a:cs typeface="Times New Roman" pitchFamily="-92" charset="0"/>
                <a:sym typeface="Times New Roman" pitchFamily="-92" charset="0"/>
              </a:rPr>
              <a:t> </a:t>
            </a:r>
            <a:r>
              <a:rPr lang="en-US" sz="1200"/>
              <a:t>act</a:t>
            </a:r>
            <a:r>
              <a:rPr lang="en-US" sz="1200">
                <a:latin typeface="Times New Roman" pitchFamily="-92" charset="0"/>
                <a:ea typeface="Times New Roman" pitchFamily="-92" charset="0"/>
                <a:cs typeface="Times New Roman" pitchFamily="-92" charset="0"/>
                <a:sym typeface="Times New Roman" pitchFamily="-92" charset="0"/>
              </a:rPr>
              <a:t> </a:t>
            </a:r>
            <a:r>
              <a:rPr lang="en-US" sz="1200"/>
              <a:t>as</a:t>
            </a:r>
            <a:r>
              <a:rPr lang="en-US" sz="1200">
                <a:latin typeface="Times New Roman" pitchFamily="-92" charset="0"/>
                <a:ea typeface="Times New Roman" pitchFamily="-92" charset="0"/>
                <a:cs typeface="Times New Roman" pitchFamily="-92" charset="0"/>
                <a:sym typeface="Times New Roman" pitchFamily="-92" charset="0"/>
              </a:rPr>
              <a:t> </a:t>
            </a:r>
            <a:r>
              <a:rPr lang="en-US" sz="1200"/>
              <a:t>the</a:t>
            </a:r>
            <a:r>
              <a:rPr lang="en-US" sz="1200">
                <a:latin typeface="Times New Roman" pitchFamily="-92" charset="0"/>
                <a:ea typeface="Times New Roman" pitchFamily="-92" charset="0"/>
                <a:cs typeface="Times New Roman" pitchFamily="-92" charset="0"/>
                <a:sym typeface="Times New Roman" pitchFamily="-92" charset="0"/>
              </a:rPr>
              <a:t> </a:t>
            </a:r>
            <a:r>
              <a:rPr lang="en-US" sz="1200"/>
              <a:t>communication</a:t>
            </a:r>
            <a:r>
              <a:rPr lang="en-US" sz="1200">
                <a:latin typeface="Times New Roman" pitchFamily="-92" charset="0"/>
                <a:ea typeface="Times New Roman" pitchFamily="-92" charset="0"/>
                <a:cs typeface="Times New Roman" pitchFamily="-92" charset="0"/>
                <a:sym typeface="Times New Roman" pitchFamily="-92" charset="0"/>
              </a:rPr>
              <a:t> </a:t>
            </a:r>
            <a:r>
              <a:rPr lang="en-US" sz="1200"/>
              <a:t>point</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t>with</a:t>
            </a:r>
            <a:r>
              <a:rPr lang="en-US" sz="1200">
                <a:latin typeface="Times New Roman" pitchFamily="-92" charset="0"/>
                <a:ea typeface="Times New Roman" pitchFamily="-92" charset="0"/>
                <a:cs typeface="Times New Roman" pitchFamily="-92" charset="0"/>
                <a:sym typeface="Times New Roman" pitchFamily="-92" charset="0"/>
              </a:rPr>
              <a:t> </a:t>
            </a:r>
            <a:r>
              <a:rPr lang="en-US" sz="1200"/>
              <a:t>other</a:t>
            </a:r>
            <a:r>
              <a:rPr lang="en-US" sz="1200">
                <a:latin typeface="Times New Roman" pitchFamily="-92" charset="0"/>
                <a:ea typeface="Times New Roman" pitchFamily="-92" charset="0"/>
                <a:cs typeface="Times New Roman" pitchFamily="-92" charset="0"/>
                <a:sym typeface="Times New Roman" pitchFamily="-92" charset="0"/>
              </a:rPr>
              <a:t> </a:t>
            </a:r>
            <a:r>
              <a:rPr lang="en-US" sz="1200"/>
              <a:t>IEEE</a:t>
            </a:r>
            <a:r>
              <a:rPr lang="en-US" sz="1200">
                <a:latin typeface="Times New Roman" pitchFamily="-92" charset="0"/>
                <a:ea typeface="Times New Roman" pitchFamily="-92" charset="0"/>
                <a:cs typeface="Times New Roman" pitchFamily="-92" charset="0"/>
                <a:sym typeface="Times New Roman" pitchFamily="-92" charset="0"/>
              </a:rPr>
              <a:t> </a:t>
            </a:r>
            <a:r>
              <a:rPr lang="en-US" sz="1200"/>
              <a:t>organizations</a:t>
            </a:r>
            <a:r>
              <a:rPr lang="en-US" sz="1200">
                <a:latin typeface="Times New Roman" pitchFamily="-92" charset="0"/>
                <a:ea typeface="Times New Roman" pitchFamily="-92" charset="0"/>
                <a:cs typeface="Times New Roman" pitchFamily="-92" charset="0"/>
                <a:sym typeface="Times New Roman" pitchFamily="-92" charset="0"/>
              </a:rPr>
              <a:t> </a:t>
            </a:r>
            <a:r>
              <a:rPr lang="en-US" sz="1200"/>
              <a:t>on</a:t>
            </a:r>
            <a:r>
              <a:rPr lang="en-US" sz="1200">
                <a:latin typeface="Times New Roman" pitchFamily="-92" charset="0"/>
                <a:ea typeface="Times New Roman" pitchFamily="-92" charset="0"/>
                <a:cs typeface="Times New Roman" pitchFamily="-92" charset="0"/>
                <a:sym typeface="Times New Roman" pitchFamily="-92" charset="0"/>
              </a:rPr>
              <a:t> </a:t>
            </a:r>
            <a:r>
              <a:rPr lang="en-US" sz="1200"/>
              <a:t>this</a:t>
            </a:r>
            <a:r>
              <a:rPr lang="en-US" sz="1200">
                <a:latin typeface="Times New Roman" pitchFamily="-92" charset="0"/>
                <a:ea typeface="Times New Roman" pitchFamily="-92" charset="0"/>
                <a:cs typeface="Times New Roman" pitchFamily="-92" charset="0"/>
                <a:sym typeface="Times New Roman" pitchFamily="-92" charset="0"/>
              </a:rPr>
              <a:t> </a:t>
            </a:r>
            <a:r>
              <a:rPr lang="en-US" sz="1200"/>
              <a:t>topic.</a:t>
            </a:r>
          </a:p>
          <a:p>
            <a:pPr>
              <a:tabLst>
                <a:tab pos="101600" algn="l"/>
                <a:tab pos="368300" algn="l"/>
                <a:tab pos="406400" algn="l"/>
                <a:tab pos="647700" algn="l"/>
                <a:tab pos="698500" algn="l"/>
                <a:tab pos="914400" algn="l"/>
              </a:tabLst>
            </a:pPr>
            <a:endParaRPr lang="en-US" sz="1200"/>
          </a:p>
          <a:p>
            <a:pPr>
              <a:tabLst>
                <a:tab pos="101600" algn="l"/>
                <a:tab pos="368300" algn="l"/>
                <a:tab pos="406400" algn="l"/>
                <a:tab pos="647700" algn="l"/>
                <a:tab pos="698500" algn="l"/>
                <a:tab pos="914400" algn="l"/>
              </a:tabLst>
            </a:pPr>
            <a:r>
              <a:rPr lang="en-US" sz="1200"/>
              <a:t>Organization: The committee is chartered for 6 months (i.e.,  due July 2016 at the 802 plenary) as an EC SC (type 2).  Any 802 WG voting member may participate as a voting member of the committee.</a:t>
            </a:r>
          </a:p>
          <a:p>
            <a:pPr>
              <a:tabLst>
                <a:tab pos="101600" algn="l"/>
                <a:tab pos="368300" algn="l"/>
                <a:tab pos="406400" algn="l"/>
                <a:tab pos="647700" algn="l"/>
                <a:tab pos="698500" algn="l"/>
                <a:tab pos="914400" algn="l"/>
              </a:tabLst>
            </a:pPr>
            <a:endParaRPr lang="en-US" sz="1200"/>
          </a:p>
          <a:p>
            <a:pPr>
              <a:tabLst>
                <a:tab pos="101600" algn="l"/>
                <a:tab pos="368300" algn="l"/>
                <a:tab pos="406400" algn="l"/>
                <a:tab pos="647700" algn="l"/>
                <a:tab pos="698500" algn="l"/>
                <a:tab pos="914400" algn="l"/>
              </a:tabLst>
            </a:pPr>
            <a:r>
              <a:rPr lang="en-US" sz="1200"/>
              <a:t>Start of ballot: Monday January 25, 2016</a:t>
            </a:r>
          </a:p>
          <a:p>
            <a:pPr>
              <a:tabLst>
                <a:tab pos="101600" algn="l"/>
                <a:tab pos="368300" algn="l"/>
                <a:tab pos="406400" algn="l"/>
                <a:tab pos="647700" algn="l"/>
                <a:tab pos="698500" algn="l"/>
                <a:tab pos="914400" algn="l"/>
              </a:tabLst>
            </a:pPr>
            <a:r>
              <a:rPr lang="en-US" sz="1200"/>
              <a:t>Close of ballot: February 4, 2016 11:59PM AOE</a:t>
            </a:r>
            <a:endParaRPr lang="en-US" sz="1200">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23</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1"/>
          <p:cNvSpPr>
            <a:spLocks/>
          </p:cNvSpPr>
          <p:nvPr/>
        </p:nvSpPr>
        <p:spPr bwMode="auto">
          <a:xfrm>
            <a:off x="546100" y="1555750"/>
            <a:ext cx="7739063" cy="1168400"/>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Appendix 2:</a:t>
            </a:r>
          </a:p>
          <a:p>
            <a:pPr>
              <a:tabLst>
                <a:tab pos="101600" algn="l"/>
                <a:tab pos="368300" algn="l"/>
                <a:tab pos="406400" algn="l"/>
                <a:tab pos="6477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Meeting History</a:t>
            </a:r>
          </a:p>
        </p:txBody>
      </p:sp>
      <p:sp>
        <p:nvSpPr>
          <p:cNvPr id="24578" name="Rectangle 2"/>
          <p:cNvSpPr>
            <a:spLocks/>
          </p:cNvSpPr>
          <p:nvPr/>
        </p:nvSpPr>
        <p:spPr bwMode="auto">
          <a:xfrm>
            <a:off x="647700" y="2705100"/>
            <a:ext cx="447675" cy="3170238"/>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marL="44450" indent="-44450">
              <a:lnSpc>
                <a:spcPts val="3500"/>
              </a:lnSpc>
            </a:pPr>
            <a:r>
              <a:rPr lang="en-US" sz="2700">
                <a:solidFill>
                  <a:srgbClr val="A04DA3"/>
                </a:solidFill>
              </a:rPr>
              <a:t>•</a:t>
            </a:r>
          </a:p>
          <a:p>
            <a:pPr marL="44450" indent="-44450">
              <a:lnSpc>
                <a:spcPts val="3600"/>
              </a:lnSpc>
            </a:pPr>
            <a:r>
              <a:rPr lang="en-US" sz="2700">
                <a:solidFill>
                  <a:srgbClr val="A04DA3"/>
                </a:solidFill>
              </a:rPr>
              <a:t>•</a:t>
            </a:r>
          </a:p>
          <a:p>
            <a:pPr marL="44450" indent="-44450">
              <a:lnSpc>
                <a:spcPts val="3600"/>
              </a:lnSpc>
            </a:pPr>
            <a:r>
              <a:rPr lang="en-US" sz="2700">
                <a:solidFill>
                  <a:srgbClr val="A04DA3"/>
                </a:solidFill>
              </a:rPr>
              <a:t>•</a:t>
            </a:r>
          </a:p>
          <a:p>
            <a:pPr marL="44450" indent="-44450">
              <a:lnSpc>
                <a:spcPts val="3600"/>
              </a:lnSpc>
            </a:pPr>
            <a:r>
              <a:rPr lang="en-US" sz="2700">
                <a:solidFill>
                  <a:srgbClr val="A04DA3"/>
                </a:solidFill>
              </a:rPr>
              <a:t>•</a:t>
            </a:r>
          </a:p>
          <a:p>
            <a:pPr marL="44450" indent="-44450">
              <a:lnSpc>
                <a:spcPts val="3600"/>
              </a:lnSpc>
            </a:pPr>
            <a:r>
              <a:rPr lang="en-US" sz="2700">
                <a:solidFill>
                  <a:srgbClr val="A04DA3"/>
                </a:solidFill>
              </a:rPr>
              <a:t>•</a:t>
            </a:r>
          </a:p>
          <a:p>
            <a:pPr marL="44450" indent="-44450">
              <a:lnSpc>
                <a:spcPts val="3600"/>
              </a:lnSpc>
              <a:buSzPct val="100000"/>
              <a:buFontTx/>
              <a:buChar char="•"/>
            </a:pPr>
            <a:r>
              <a:rPr lang="en-US" sz="2700">
                <a:solidFill>
                  <a:srgbClr val="A04DA3"/>
                </a:solidFill>
              </a:rPr>
              <a:t> </a:t>
            </a:r>
          </a:p>
        </p:txBody>
      </p:sp>
      <p:sp>
        <p:nvSpPr>
          <p:cNvPr id="24579" name="Rectangle 3"/>
          <p:cNvSpPr>
            <a:spLocks/>
          </p:cNvSpPr>
          <p:nvPr/>
        </p:nvSpPr>
        <p:spPr bwMode="auto">
          <a:xfrm>
            <a:off x="960438" y="2743200"/>
            <a:ext cx="3602037" cy="3170238"/>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3500"/>
              </a:lnSpc>
            </a:pPr>
            <a:r>
              <a:rPr lang="en-US" sz="2700"/>
              <a:t>March</a:t>
            </a:r>
            <a:r>
              <a:rPr lang="en-US" sz="2700">
                <a:latin typeface="Times New Roman" pitchFamily="-92" charset="0"/>
                <a:ea typeface="Times New Roman" pitchFamily="-92" charset="0"/>
                <a:cs typeface="Times New Roman" pitchFamily="-92" charset="0"/>
                <a:sym typeface="Times New Roman" pitchFamily="-92" charset="0"/>
              </a:rPr>
              <a:t> </a:t>
            </a:r>
            <a:r>
              <a:rPr lang="en-US" sz="2700"/>
              <a:t>30</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t>April</a:t>
            </a:r>
            <a:r>
              <a:rPr lang="en-US" sz="2700">
                <a:latin typeface="Times New Roman" pitchFamily="-92" charset="0"/>
                <a:ea typeface="Times New Roman" pitchFamily="-92" charset="0"/>
                <a:cs typeface="Times New Roman" pitchFamily="-92" charset="0"/>
                <a:sym typeface="Times New Roman" pitchFamily="-92" charset="0"/>
              </a:rPr>
              <a:t> </a:t>
            </a:r>
            <a:r>
              <a:rPr lang="en-US" sz="2700"/>
              <a:t>13</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t>April</a:t>
            </a:r>
            <a:r>
              <a:rPr lang="en-US" sz="2700">
                <a:latin typeface="Times New Roman" pitchFamily="-92" charset="0"/>
                <a:ea typeface="Times New Roman" pitchFamily="-92" charset="0"/>
                <a:cs typeface="Times New Roman" pitchFamily="-92" charset="0"/>
                <a:sym typeface="Times New Roman" pitchFamily="-92" charset="0"/>
              </a:rPr>
              <a:t> </a:t>
            </a:r>
            <a:r>
              <a:rPr lang="en-US" sz="2700"/>
              <a:t>20</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6pm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t>April</a:t>
            </a:r>
            <a:r>
              <a:rPr lang="en-US" sz="2700">
                <a:latin typeface="Times New Roman" pitchFamily="-92" charset="0"/>
                <a:ea typeface="Times New Roman" pitchFamily="-92" charset="0"/>
                <a:cs typeface="Times New Roman" pitchFamily="-92" charset="0"/>
                <a:sym typeface="Times New Roman" pitchFamily="-92" charset="0"/>
              </a:rPr>
              <a:t> </a:t>
            </a:r>
            <a:r>
              <a:rPr lang="en-US" sz="2700"/>
              <a:t>27</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t>May</a:t>
            </a:r>
            <a:r>
              <a:rPr lang="en-US" sz="2700">
                <a:latin typeface="Times New Roman" pitchFamily="-92" charset="0"/>
                <a:ea typeface="Times New Roman" pitchFamily="-92" charset="0"/>
                <a:cs typeface="Times New Roman" pitchFamily="-92" charset="0"/>
                <a:sym typeface="Times New Roman" pitchFamily="-92" charset="0"/>
              </a:rPr>
              <a:t> </a:t>
            </a:r>
            <a:r>
              <a:rPr lang="en-US" sz="2700"/>
              <a:t>11</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solidFill>
                  <a:srgbClr val="00B050"/>
                </a:solidFill>
              </a:rPr>
              <a:t>May</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20</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1-4pm</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HAST</a:t>
            </a:r>
          </a:p>
          <a:p>
            <a:pPr>
              <a:lnSpc>
                <a:spcPts val="3600"/>
              </a:lnSpc>
            </a:pPr>
            <a:r>
              <a:rPr lang="en-US" sz="2700">
                <a:solidFill>
                  <a:srgbClr val="00B050"/>
                </a:solidFill>
              </a:rPr>
              <a:t>May</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25</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9-12</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CEST</a:t>
            </a:r>
          </a:p>
        </p:txBody>
      </p:sp>
      <p:sp>
        <p:nvSpPr>
          <p:cNvPr id="24580" name="Rectangle 4"/>
          <p:cNvSpPr>
            <a:spLocks/>
          </p:cNvSpPr>
          <p:nvPr/>
        </p:nvSpPr>
        <p:spPr bwMode="auto">
          <a:xfrm>
            <a:off x="4838700" y="2514600"/>
            <a:ext cx="228600" cy="4084638"/>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35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p:txBody>
      </p:sp>
      <p:sp>
        <p:nvSpPr>
          <p:cNvPr id="24581" name="Rectangle 5"/>
          <p:cNvSpPr>
            <a:spLocks/>
          </p:cNvSpPr>
          <p:nvPr/>
        </p:nvSpPr>
        <p:spPr bwMode="auto">
          <a:xfrm>
            <a:off x="5092700" y="2514600"/>
            <a:ext cx="3000375" cy="4084638"/>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3500"/>
              </a:lnSpc>
            </a:pPr>
            <a:r>
              <a:rPr lang="en-US" sz="2700"/>
              <a:t>June</a:t>
            </a:r>
            <a:r>
              <a:rPr lang="en-US" sz="2700">
                <a:latin typeface="Times New Roman" pitchFamily="-92" charset="0"/>
                <a:ea typeface="Times New Roman" pitchFamily="-92" charset="0"/>
                <a:cs typeface="Times New Roman" pitchFamily="-92" charset="0"/>
                <a:sym typeface="Times New Roman" pitchFamily="-92" charset="0"/>
              </a:rPr>
              <a:t> </a:t>
            </a:r>
            <a:r>
              <a:rPr lang="en-US" sz="2700"/>
              <a:t>1</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t>June</a:t>
            </a:r>
            <a:r>
              <a:rPr lang="en-US" sz="2700">
                <a:latin typeface="Times New Roman" pitchFamily="-92" charset="0"/>
                <a:ea typeface="Times New Roman" pitchFamily="-92" charset="0"/>
                <a:cs typeface="Times New Roman" pitchFamily="-92" charset="0"/>
                <a:sym typeface="Times New Roman" pitchFamily="-92" charset="0"/>
              </a:rPr>
              <a:t> </a:t>
            </a:r>
            <a:r>
              <a:rPr lang="en-US" sz="2700"/>
              <a:t>8</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6pm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t>June</a:t>
            </a:r>
            <a:r>
              <a:rPr lang="en-US" sz="2700">
                <a:latin typeface="Times New Roman" pitchFamily="-92" charset="0"/>
                <a:ea typeface="Times New Roman" pitchFamily="-92" charset="0"/>
                <a:cs typeface="Times New Roman" pitchFamily="-92" charset="0"/>
                <a:sym typeface="Times New Roman" pitchFamily="-92" charset="0"/>
              </a:rPr>
              <a:t> </a:t>
            </a:r>
            <a:r>
              <a:rPr lang="en-US" sz="2700"/>
              <a:t>15</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solidFill>
                  <a:srgbClr val="00B050"/>
                </a:solidFill>
              </a:rPr>
              <a:t>June</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24</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9-12</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ET</a:t>
            </a:r>
          </a:p>
          <a:p>
            <a:pPr>
              <a:lnSpc>
                <a:spcPts val="3600"/>
              </a:lnSpc>
            </a:pPr>
            <a:r>
              <a:rPr lang="en-US" sz="2700"/>
              <a:t>June</a:t>
            </a:r>
            <a:r>
              <a:rPr lang="en-US" sz="2700">
                <a:latin typeface="Times New Roman" pitchFamily="-92" charset="0"/>
                <a:ea typeface="Times New Roman" pitchFamily="-92" charset="0"/>
                <a:cs typeface="Times New Roman" pitchFamily="-92" charset="0"/>
                <a:sym typeface="Times New Roman" pitchFamily="-92" charset="0"/>
              </a:rPr>
              <a:t> </a:t>
            </a:r>
            <a:r>
              <a:rPr lang="en-US" sz="2700"/>
              <a:t>29</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6pm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i="1">
                <a:solidFill>
                  <a:srgbClr val="FF0000"/>
                </a:solidFill>
              </a:rPr>
              <a:t>July</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6</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ET</a:t>
            </a:r>
          </a:p>
          <a:p>
            <a:pPr>
              <a:lnSpc>
                <a:spcPts val="3600"/>
              </a:lnSpc>
            </a:pPr>
            <a:r>
              <a:rPr lang="en-US" sz="2700" i="1">
                <a:solidFill>
                  <a:srgbClr val="FF0000"/>
                </a:solidFill>
              </a:rPr>
              <a:t>July</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13</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6pm</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ET</a:t>
            </a:r>
          </a:p>
          <a:p>
            <a:pPr>
              <a:lnSpc>
                <a:spcPts val="3600"/>
              </a:lnSpc>
            </a:pPr>
            <a:r>
              <a:rPr lang="en-US" sz="2700"/>
              <a:t>July</a:t>
            </a:r>
            <a:r>
              <a:rPr lang="en-US" sz="2700">
                <a:latin typeface="Times New Roman" pitchFamily="-92" charset="0"/>
                <a:ea typeface="Times New Roman" pitchFamily="-92" charset="0"/>
                <a:cs typeface="Times New Roman" pitchFamily="-92" charset="0"/>
                <a:sym typeface="Times New Roman" pitchFamily="-92" charset="0"/>
              </a:rPr>
              <a:t> </a:t>
            </a:r>
            <a:r>
              <a:rPr lang="en-US" sz="2700"/>
              <a:t>20</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solidFill>
                  <a:srgbClr val="00B050"/>
                </a:solidFill>
              </a:rPr>
              <a:t>July</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25</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&amp;</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26</a:t>
            </a: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24</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1"/>
          <p:cNvSpPr>
            <a:spLocks/>
          </p:cNvSpPr>
          <p:nvPr/>
        </p:nvSpPr>
        <p:spPr bwMode="auto">
          <a:xfrm>
            <a:off x="533400" y="990600"/>
            <a:ext cx="7739063" cy="600164"/>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 3: Process</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25</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7" name="Content Placeholder 2"/>
          <p:cNvSpPr>
            <a:spLocks noGrp="1"/>
          </p:cNvSpPr>
          <p:nvPr/>
        </p:nvSpPr>
        <p:spPr bwMode="auto">
          <a:xfrm>
            <a:off x="304800" y="1905000"/>
            <a:ext cx="8229600" cy="432435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xmlns:lc="http://schemas.openxmlformats.org/drawingml/2006/lockedCanva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xmlns:lc="http://schemas.openxmlformats.org/drawingml/2006/lockedCanva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Discuss options</a:t>
            </a:r>
          </a:p>
          <a:p>
            <a:pPr lvl="1"/>
            <a:r>
              <a:rPr lang="en-US" altLang="en-US" dirty="0" smtClean="0"/>
              <a:t>Applicable to the four actions to be analyzed</a:t>
            </a:r>
          </a:p>
          <a:p>
            <a:r>
              <a:rPr lang="en-US" altLang="en-US" dirty="0" smtClean="0"/>
              <a:t>Include and describe at least one Candidate Approach to each proposed action</a:t>
            </a:r>
          </a:p>
          <a:p>
            <a:r>
              <a:rPr lang="en-US" altLang="en-US" dirty="0" smtClean="0"/>
              <a:t>Expand cost/benefit for each</a:t>
            </a:r>
          </a:p>
          <a:p>
            <a:r>
              <a:rPr lang="en-US" altLang="en-US" dirty="0" smtClean="0"/>
              <a:t>Standing Committee conclusions</a:t>
            </a:r>
          </a:p>
          <a:p>
            <a:pPr lvl="1"/>
            <a:r>
              <a:rPr lang="en-US" altLang="en-US" dirty="0" smtClean="0"/>
              <a:t>Straw-poll views on the possible actions</a:t>
            </a:r>
          </a:p>
          <a:p>
            <a:pPr lvl="1"/>
            <a:r>
              <a:rPr lang="en-US" altLang="en-US" dirty="0" smtClean="0"/>
              <a:t>Recommend way forward for preference</a:t>
            </a:r>
          </a:p>
          <a:p>
            <a:pPr lvl="1"/>
            <a:r>
              <a:rPr lang="en-US" altLang="en-US" dirty="0" smtClean="0"/>
              <a:t>Consensus sought</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1"/>
          <p:cNvSpPr>
            <a:spLocks/>
          </p:cNvSpPr>
          <p:nvPr/>
        </p:nvSpPr>
        <p:spPr bwMode="auto">
          <a:xfrm>
            <a:off x="228600" y="990600"/>
            <a:ext cx="8458200" cy="600164"/>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 4: Cost/Benefit Approach</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26</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5" name="Content Placeholder 2"/>
          <p:cNvSpPr>
            <a:spLocks noGrp="1"/>
          </p:cNvSpPr>
          <p:nvPr/>
        </p:nvSpPr>
        <p:spPr bwMode="auto">
          <a:xfrm>
            <a:off x="381000" y="2133600"/>
            <a:ext cx="8229600" cy="432435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xmlns:lc="http://schemas.openxmlformats.org/drawingml/2006/lockedCanva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xmlns:lc="http://schemas.openxmlformats.org/drawingml/2006/lockedCanva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Provide requested cost-benefit analysis</a:t>
            </a:r>
          </a:p>
          <a:p>
            <a:pPr lvl="1"/>
            <a:r>
              <a:rPr lang="en-US" altLang="en-US" dirty="0" smtClean="0"/>
              <a:t>But without monetary cost, only relative costs</a:t>
            </a:r>
          </a:p>
          <a:p>
            <a:pPr lvl="1"/>
            <a:r>
              <a:rPr lang="en-US" altLang="en-US" dirty="0" smtClean="0"/>
              <a:t>quantitative pros vs cons</a:t>
            </a:r>
          </a:p>
          <a:p>
            <a:pPr lvl="1"/>
            <a:r>
              <a:rPr lang="en-US" altLang="en-US" dirty="0" smtClean="0"/>
              <a:t>Strengths, Weaknesses, Opportunities and Threats</a:t>
            </a:r>
          </a:p>
          <a:p>
            <a:r>
              <a:rPr lang="en-US" altLang="en-US" dirty="0" smtClean="0"/>
              <a:t>Brainstorm all costs and benefits</a:t>
            </a:r>
          </a:p>
          <a:p>
            <a:pPr lvl="1"/>
            <a:r>
              <a:rPr lang="en-US" altLang="en-US" dirty="0" smtClean="0"/>
              <a:t>e.g., resource cost, standards development cost, installation cost, operational cost, energy cost, etc.</a:t>
            </a:r>
          </a:p>
          <a:p>
            <a:pPr lvl="1"/>
            <a:r>
              <a:rPr lang="en-US" altLang="en-US" dirty="0" smtClean="0"/>
              <a:t>Are there unexpected costs? </a:t>
            </a:r>
          </a:p>
          <a:p>
            <a:pPr lvl="1"/>
            <a:r>
              <a:rPr lang="en-US" altLang="en-US" dirty="0" smtClean="0"/>
              <a:t>Are there unanticipated benefits?</a:t>
            </a:r>
          </a:p>
          <a:p>
            <a:r>
              <a:rPr lang="en-US" altLang="en-US" dirty="0" smtClean="0"/>
              <a:t>Estimate value relative to a </a:t>
            </a:r>
            <a:r>
              <a:rPr lang="en-US" altLang="en-US" dirty="0" err="1" smtClean="0"/>
              <a:t>baselin</a:t>
            </a:r>
            <a:endParaRPr lang="en-US" altLang="en-US" dirty="0" smtClean="0"/>
          </a:p>
          <a:p>
            <a:endParaRPr lang="en-US" altLang="en-US" dirty="0" smtClean="0"/>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1"/>
          <p:cNvSpPr>
            <a:spLocks/>
          </p:cNvSpPr>
          <p:nvPr/>
        </p:nvSpPr>
        <p:spPr bwMode="auto">
          <a:xfrm>
            <a:off x="533400" y="990600"/>
            <a:ext cx="7739063" cy="1200329"/>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 5: IEEE 802 Standards or Projects of Possible Relevance</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27</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9" name="Content Placeholder 1"/>
          <p:cNvSpPr>
            <a:spLocks noGrp="1"/>
          </p:cNvSpPr>
          <p:nvPr>
            <p:ph sz="half" idx="4294967295"/>
          </p:nvPr>
        </p:nvSpPr>
        <p:spPr>
          <a:xfrm>
            <a:off x="457200" y="2286000"/>
            <a:ext cx="7620000" cy="4203912"/>
          </a:xfrm>
          <a:prstGeom prst="rect">
            <a:avLst/>
          </a:prstGeom>
        </p:spPr>
        <p:txBody>
          <a:bodyPr numCol="2"/>
          <a:lstStyle/>
          <a:p>
            <a:r>
              <a:rPr lang="en-US" altLang="en-US" sz="1800" dirty="0"/>
              <a:t>802.1</a:t>
            </a:r>
          </a:p>
          <a:p>
            <a:pPr lvl="1"/>
            <a:r>
              <a:rPr lang="en-US" altLang="en-US" sz="1400" dirty="0"/>
              <a:t>P802.1CF – </a:t>
            </a:r>
            <a:r>
              <a:rPr lang="en-US" altLang="en-US" sz="1400" dirty="0" err="1"/>
              <a:t>OmniRAN</a:t>
            </a:r>
            <a:r>
              <a:rPr lang="en-US" altLang="en-US" sz="1400" dirty="0"/>
              <a:t> architecture</a:t>
            </a:r>
          </a:p>
          <a:p>
            <a:pPr lvl="1"/>
            <a:r>
              <a:rPr lang="en-US" altLang="en-US" sz="1400" dirty="0"/>
              <a:t>P802.1CM – TSN for </a:t>
            </a:r>
            <a:r>
              <a:rPr lang="en-US" altLang="en-US" sz="1400" dirty="0" err="1"/>
              <a:t>Fronthaul</a:t>
            </a:r>
            <a:endParaRPr lang="en-US" altLang="en-US" sz="1400" dirty="0"/>
          </a:p>
          <a:p>
            <a:r>
              <a:rPr lang="en-US" altLang="en-US" sz="1800" dirty="0"/>
              <a:t>802.3</a:t>
            </a:r>
          </a:p>
          <a:p>
            <a:r>
              <a:rPr lang="en-US" altLang="en-US" sz="1800" dirty="0"/>
              <a:t>802.11</a:t>
            </a:r>
          </a:p>
          <a:p>
            <a:pPr lvl="1"/>
            <a:r>
              <a:rPr lang="en-US" altLang="en-US" sz="1400" dirty="0"/>
              <a:t>P802.11ax – high aggregate throughput.  High density of </a:t>
            </a:r>
            <a:r>
              <a:rPr lang="en-US" altLang="en-US" sz="1400" dirty="0" smtClean="0"/>
              <a:t>users.</a:t>
            </a:r>
          </a:p>
          <a:p>
            <a:pPr lvl="1"/>
            <a:r>
              <a:rPr lang="en-US" altLang="en-US" sz="1400" dirty="0"/>
              <a:t>IEEE Std 802.11ad – high individual throughput,  short </a:t>
            </a:r>
            <a:r>
              <a:rPr lang="en-US" altLang="en-US" sz="1400" dirty="0" smtClean="0"/>
              <a:t>range</a:t>
            </a:r>
          </a:p>
          <a:p>
            <a:pPr lvl="1"/>
            <a:r>
              <a:rPr lang="en-US" altLang="en-US" sz="1400" dirty="0"/>
              <a:t>P802.11ay – next generation of </a:t>
            </a:r>
            <a:r>
              <a:rPr lang="en-US" altLang="en-US" sz="1400" dirty="0" smtClean="0"/>
              <a:t>802.11ad</a:t>
            </a:r>
          </a:p>
          <a:p>
            <a:pPr lvl="1"/>
            <a:r>
              <a:rPr lang="en-US" altLang="en-US" sz="1400" dirty="0"/>
              <a:t>P802.11ah - &lt;1 GHz for </a:t>
            </a:r>
            <a:r>
              <a:rPr lang="en-US" altLang="en-US" sz="1400" dirty="0" err="1"/>
              <a:t>IoT</a:t>
            </a:r>
            <a:r>
              <a:rPr lang="en-US" altLang="en-US" sz="1400" dirty="0"/>
              <a:t> </a:t>
            </a:r>
            <a:r>
              <a:rPr lang="en-US" altLang="en-US" sz="1400" dirty="0" smtClean="0"/>
              <a:t>requirements</a:t>
            </a:r>
          </a:p>
          <a:p>
            <a:endParaRPr lang="en-US" altLang="en-US" sz="1800" dirty="0" smtClean="0"/>
          </a:p>
          <a:p>
            <a:endParaRPr lang="en-US" altLang="en-US" sz="1800" dirty="0" smtClean="0"/>
          </a:p>
          <a:p>
            <a:r>
              <a:rPr lang="en-US" altLang="en-US" sz="1800" dirty="0" smtClean="0"/>
              <a:t>802.15</a:t>
            </a:r>
            <a:endParaRPr lang="en-US" altLang="en-US" sz="1800" dirty="0"/>
          </a:p>
          <a:p>
            <a:pPr lvl="1"/>
            <a:r>
              <a:rPr lang="en-US" altLang="en-US" sz="1400" dirty="0"/>
              <a:t>P802.15.3d</a:t>
            </a:r>
          </a:p>
          <a:p>
            <a:pPr lvl="1"/>
            <a:r>
              <a:rPr lang="en-US" altLang="en-US" sz="1400" dirty="0"/>
              <a:t>100Gb/s THz project</a:t>
            </a:r>
          </a:p>
          <a:p>
            <a:pPr lvl="1"/>
            <a:r>
              <a:rPr lang="en-US" altLang="en-US" sz="1400" dirty="0"/>
              <a:t>P802.15.7 </a:t>
            </a:r>
            <a:r>
              <a:rPr lang="en-US" altLang="en-US" sz="1400" dirty="0" err="1"/>
              <a:t>REVa</a:t>
            </a:r>
            <a:r>
              <a:rPr lang="en-US" altLang="en-US" sz="1400" dirty="0"/>
              <a:t>, Optical Wireless </a:t>
            </a:r>
            <a:r>
              <a:rPr lang="en-US" altLang="en-US" sz="1400" dirty="0" smtClean="0"/>
              <a:t>Communications </a:t>
            </a:r>
            <a:endParaRPr lang="en-US" altLang="en-US" sz="1400" dirty="0"/>
          </a:p>
          <a:p>
            <a:pPr lvl="1"/>
            <a:r>
              <a:rPr lang="en-US" altLang="en-US" sz="1400" dirty="0"/>
              <a:t>P802.15.4 </a:t>
            </a:r>
            <a:r>
              <a:rPr lang="en-US" altLang="en-US" sz="1400" dirty="0" smtClean="0"/>
              <a:t>family </a:t>
            </a:r>
            <a:r>
              <a:rPr lang="en-US" altLang="en-US" sz="1400" dirty="0"/>
              <a:t> </a:t>
            </a:r>
          </a:p>
          <a:p>
            <a:r>
              <a:rPr lang="en-US" altLang="en-US" sz="1800" dirty="0"/>
              <a:t>802.16</a:t>
            </a:r>
            <a:endParaRPr lang="en-US" altLang="en-US" sz="1800" dirty="0" smtClean="0"/>
          </a:p>
          <a:p>
            <a:pPr lvl="1"/>
            <a:r>
              <a:rPr lang="en-US" altLang="en-US" sz="1400" dirty="0" smtClean="0"/>
              <a:t>802.16</a:t>
            </a:r>
          </a:p>
          <a:p>
            <a:pPr lvl="1"/>
            <a:r>
              <a:rPr lang="en-US" altLang="en-US" sz="1400" dirty="0" smtClean="0"/>
              <a:t>802.16.1</a:t>
            </a:r>
            <a:endParaRPr lang="en-US" altLang="en-US" sz="1400" dirty="0"/>
          </a:p>
          <a:p>
            <a:r>
              <a:rPr lang="en-US" altLang="en-US" sz="1800" dirty="0"/>
              <a:t>802.21</a:t>
            </a:r>
          </a:p>
          <a:p>
            <a:pPr lvl="1"/>
            <a:r>
              <a:rPr lang="en-US" altLang="en-US" sz="1400" dirty="0"/>
              <a:t>P802.21.1</a:t>
            </a:r>
          </a:p>
          <a:p>
            <a:pPr>
              <a:buNone/>
            </a:pPr>
            <a:endParaRPr lang="en-US" sz="1800"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69" name="Rectangle 1"/>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AE075B0-B39A-3043-88CB-CB67581640D5}" type="slidenum">
              <a:rPr lang="en-US">
                <a:solidFill>
                  <a:srgbClr val="FFFFFF"/>
                </a:solidFill>
                <a:latin typeface="Arial" pitchFamily="-92" charset="0"/>
                <a:ea typeface="Arial" pitchFamily="-92" charset="0"/>
                <a:cs typeface="Arial" pitchFamily="-92" charset="0"/>
                <a:sym typeface="Arial" pitchFamily="-92" charset="0"/>
              </a:rPr>
              <a:pPr algn="r"/>
              <a:t>3</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7170" name="Rectangle 2"/>
          <p:cNvSpPr>
            <a:spLocks/>
          </p:cNvSpPr>
          <p:nvPr/>
        </p:nvSpPr>
        <p:spPr bwMode="auto">
          <a:xfrm>
            <a:off x="647700" y="2133600"/>
            <a:ext cx="5770811" cy="4426853"/>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marL="112713" indent="-112713">
              <a:lnSpc>
                <a:spcPts val="2200"/>
              </a:lnSpc>
              <a:buSzPct val="100000"/>
              <a:buFontTx/>
              <a:buChar char="•"/>
              <a:tabLst>
                <a:tab pos="304800" algn="l"/>
                <a:tab pos="596900" algn="l"/>
              </a:tabLst>
            </a:pPr>
            <a:r>
              <a:rPr lang="en-US" dirty="0"/>
              <a:t>Introduction</a:t>
            </a:r>
          </a:p>
          <a:p>
            <a:pPr marL="112713" indent="-112713">
              <a:lnSpc>
                <a:spcPts val="2200"/>
              </a:lnSpc>
              <a:buSzPct val="100000"/>
              <a:buFontTx/>
              <a:buChar char="•"/>
              <a:tabLst>
                <a:tab pos="304800" algn="l"/>
                <a:tab pos="596900" algn="l"/>
              </a:tabLst>
            </a:pPr>
            <a:r>
              <a:rPr lang="en-US" dirty="0"/>
              <a:t>Authorized Scope</a:t>
            </a:r>
          </a:p>
          <a:p>
            <a:pPr marL="112713" indent="-112713">
              <a:lnSpc>
                <a:spcPts val="2200"/>
              </a:lnSpc>
              <a:buSzPct val="100000"/>
              <a:buFontTx/>
              <a:buChar char="•"/>
              <a:tabLst>
                <a:tab pos="304800" algn="l"/>
                <a:tab pos="596900" algn="l"/>
              </a:tabLst>
            </a:pPr>
            <a:r>
              <a:rPr lang="en-US" dirty="0"/>
              <a:t>Views of 5G</a:t>
            </a:r>
            <a:r>
              <a:rPr lang="en-US" dirty="0">
                <a:latin typeface="Times New Roman" pitchFamily="-92" charset="0"/>
                <a:ea typeface="Times New Roman" pitchFamily="-92" charset="0"/>
                <a:cs typeface="Times New Roman" pitchFamily="-92" charset="0"/>
                <a:sym typeface="Times New Roman" pitchFamily="-92" charset="0"/>
              </a:rPr>
              <a:t> </a:t>
            </a:r>
          </a:p>
          <a:p>
            <a:pPr marL="112713" indent="-112713">
              <a:lnSpc>
                <a:spcPts val="2000"/>
              </a:lnSpc>
              <a:buSzPct val="100000"/>
              <a:buFontTx/>
              <a:buChar char="•"/>
              <a:tabLst>
                <a:tab pos="304800" algn="l"/>
                <a:tab pos="596900" algn="l"/>
              </a:tabLst>
            </a:pPr>
            <a:r>
              <a:rPr lang="en-US" dirty="0"/>
              <a:t>Actions</a:t>
            </a:r>
            <a:r>
              <a:rPr lang="en-US" dirty="0">
                <a:latin typeface="Times New Roman" pitchFamily="-92" charset="0"/>
                <a:ea typeface="Times New Roman" pitchFamily="-92" charset="0"/>
                <a:cs typeface="Times New Roman" pitchFamily="-92" charset="0"/>
                <a:sym typeface="Times New Roman" pitchFamily="-92" charset="0"/>
              </a:rPr>
              <a:t> </a:t>
            </a:r>
            <a:r>
              <a:rPr lang="en-US" dirty="0"/>
              <a:t>Considered</a:t>
            </a:r>
          </a:p>
          <a:p>
            <a:pPr marL="112713" indent="-112713">
              <a:lnSpc>
                <a:spcPts val="1800"/>
              </a:lnSpc>
              <a:tabLst>
                <a:tab pos="304800" algn="l"/>
                <a:tab pos="596900" algn="l"/>
              </a:tabLst>
            </a:pPr>
            <a:r>
              <a:rPr lang="en-US" dirty="0">
                <a:latin typeface="Calibri" pitchFamily="-92" charset="0"/>
                <a:ea typeface="Calibri" pitchFamily="-92" charset="0"/>
                <a:cs typeface="Calibri" pitchFamily="-92" charset="0"/>
                <a:sym typeface="Calibri" pitchFamily="-92" charset="0"/>
              </a:rPr>
              <a:t>	</a:t>
            </a:r>
            <a:r>
              <a:rPr lang="en-US" sz="1500" dirty="0">
                <a:solidFill>
                  <a:schemeClr val="accent2"/>
                </a:solidFill>
              </a:rPr>
              <a:t>A.</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IEEE</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5G</a:t>
            </a:r>
          </a:p>
          <a:p>
            <a:pPr marL="112713" indent="-112713">
              <a:lnSpc>
                <a:spcPts val="1600"/>
              </a:lnSpc>
              <a:tabLst>
                <a:tab pos="304800" algn="l"/>
                <a:tab pos="596900" algn="l"/>
              </a:tabLst>
            </a:pPr>
            <a:r>
              <a:rPr lang="en-US" dirty="0">
                <a:latin typeface="Calibri" pitchFamily="-92" charset="0"/>
                <a:ea typeface="Calibri" pitchFamily="-92" charset="0"/>
                <a:cs typeface="Calibri" pitchFamily="-92" charset="0"/>
                <a:sym typeface="Calibri" pitchFamily="-92" charset="0"/>
              </a:rPr>
              <a:t>	</a:t>
            </a:r>
            <a:r>
              <a:rPr lang="en-US" sz="1500" dirty="0">
                <a:solidFill>
                  <a:schemeClr val="accent2"/>
                </a:solidFill>
              </a:rPr>
              <a:t>B1.</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IMT-2020</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single</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technology</a:t>
            </a:r>
          </a:p>
          <a:p>
            <a:pPr marL="112713" indent="-112713">
              <a:lnSpc>
                <a:spcPts val="1600"/>
              </a:lnSpc>
              <a:tabLst>
                <a:tab pos="304800" algn="l"/>
                <a:tab pos="596900" algn="l"/>
              </a:tabLst>
            </a:pPr>
            <a:r>
              <a:rPr lang="en-US" dirty="0">
                <a:latin typeface="Calibri" pitchFamily="-92" charset="0"/>
                <a:ea typeface="Calibri" pitchFamily="-92" charset="0"/>
                <a:cs typeface="Calibri" pitchFamily="-92" charset="0"/>
                <a:sym typeface="Calibri" pitchFamily="-92" charset="0"/>
              </a:rPr>
              <a:t>	</a:t>
            </a:r>
            <a:r>
              <a:rPr lang="en-US" sz="1500" dirty="0">
                <a:solidFill>
                  <a:schemeClr val="accent2"/>
                </a:solidFill>
              </a:rPr>
              <a:t>B2.</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IMT-2020</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set</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of</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technologies</a:t>
            </a:r>
          </a:p>
          <a:p>
            <a:pPr marL="112713" indent="-112713">
              <a:lnSpc>
                <a:spcPts val="1600"/>
              </a:lnSpc>
              <a:tabLst>
                <a:tab pos="304800" algn="l"/>
                <a:tab pos="596900" algn="l"/>
              </a:tabLst>
            </a:pPr>
            <a:r>
              <a:rPr lang="en-US" dirty="0">
                <a:latin typeface="Calibri" pitchFamily="-92" charset="0"/>
                <a:ea typeface="Calibri" pitchFamily="-92" charset="0"/>
                <a:cs typeface="Calibri" pitchFamily="-92" charset="0"/>
                <a:sym typeface="Calibri" pitchFamily="-92" charset="0"/>
              </a:rPr>
              <a:t>	</a:t>
            </a:r>
            <a:r>
              <a:rPr lang="en-US" sz="1500" dirty="0">
                <a:solidFill>
                  <a:schemeClr val="accent2"/>
                </a:solidFill>
              </a:rPr>
              <a:t>B3.</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IMT-2020</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external</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proposal</a:t>
            </a:r>
            <a:endParaRPr lang="en-US" dirty="0">
              <a:latin typeface="Calibri" pitchFamily="-92" charset="0"/>
              <a:ea typeface="Calibri" pitchFamily="-92" charset="0"/>
              <a:cs typeface="Calibri" pitchFamily="-92" charset="0"/>
              <a:sym typeface="Calibri" pitchFamily="-92" charset="0"/>
            </a:endParaRPr>
          </a:p>
          <a:p>
            <a:pPr marL="112713" indent="-112713">
              <a:lnSpc>
                <a:spcPts val="2200"/>
              </a:lnSpc>
              <a:buSzPct val="100000"/>
              <a:buFontTx/>
              <a:buChar char="•"/>
              <a:tabLst>
                <a:tab pos="304800" algn="l"/>
                <a:tab pos="596900" algn="l"/>
              </a:tabLst>
            </a:pPr>
            <a:r>
              <a:rPr lang="en-US" dirty="0">
                <a:solidFill>
                  <a:schemeClr val="tx1"/>
                </a:solidFill>
              </a:rPr>
              <a:t>Conclusions</a:t>
            </a:r>
            <a:endParaRPr lang="en-US" dirty="0" smtClean="0">
              <a:solidFill>
                <a:schemeClr val="tx1"/>
              </a:solidFill>
            </a:endParaRPr>
          </a:p>
          <a:p>
            <a:pPr marL="112713" indent="-112713">
              <a:lnSpc>
                <a:spcPts val="2200"/>
              </a:lnSpc>
              <a:buSzPct val="100000"/>
              <a:buFontTx/>
              <a:buChar char="•"/>
              <a:tabLst>
                <a:tab pos="304800" algn="l"/>
                <a:tab pos="596900" algn="l"/>
              </a:tabLst>
            </a:pPr>
            <a:r>
              <a:rPr lang="en-US" dirty="0" smtClean="0">
                <a:solidFill>
                  <a:schemeClr val="tx1"/>
                </a:solidFill>
              </a:rPr>
              <a:t>Next Steps</a:t>
            </a:r>
          </a:p>
          <a:p>
            <a:pPr marL="112713" indent="-112713">
              <a:lnSpc>
                <a:spcPts val="2200"/>
              </a:lnSpc>
              <a:buSzPct val="100000"/>
              <a:buFontTx/>
              <a:buChar char="•"/>
              <a:tabLst>
                <a:tab pos="304800" algn="l"/>
                <a:tab pos="596900" algn="l"/>
              </a:tabLst>
            </a:pPr>
            <a:r>
              <a:rPr lang="en-US" dirty="0" smtClean="0">
                <a:solidFill>
                  <a:schemeClr val="tx1"/>
                </a:solidFill>
              </a:rPr>
              <a:t>Appendix </a:t>
            </a:r>
            <a:r>
              <a:rPr lang="en-US" dirty="0">
                <a:solidFill>
                  <a:schemeClr val="tx1"/>
                </a:solidFill>
              </a:rPr>
              <a:t>1: Authorization by EC Ballot</a:t>
            </a:r>
          </a:p>
          <a:p>
            <a:pPr marL="112713" indent="-112713">
              <a:lnSpc>
                <a:spcPts val="2200"/>
              </a:lnSpc>
              <a:buSzPct val="100000"/>
              <a:buFontTx/>
              <a:buChar char="•"/>
              <a:tabLst>
                <a:tab pos="304800" algn="l"/>
                <a:tab pos="596900" algn="l"/>
              </a:tabLst>
            </a:pPr>
            <a:r>
              <a:rPr lang="en-US" dirty="0">
                <a:solidFill>
                  <a:schemeClr val="tx1"/>
                </a:solidFill>
              </a:rPr>
              <a:t>Appendix 2: Meeting </a:t>
            </a:r>
            <a:r>
              <a:rPr lang="en-US" dirty="0" smtClean="0">
                <a:solidFill>
                  <a:schemeClr val="tx1"/>
                </a:solidFill>
              </a:rPr>
              <a:t>History</a:t>
            </a:r>
          </a:p>
          <a:p>
            <a:pPr marL="112713" indent="-112713">
              <a:lnSpc>
                <a:spcPts val="2200"/>
              </a:lnSpc>
              <a:buSzPct val="100000"/>
              <a:buFontTx/>
              <a:buChar char="•"/>
              <a:tabLst>
                <a:tab pos="304800" algn="l"/>
                <a:tab pos="596900" algn="l"/>
              </a:tabLst>
            </a:pPr>
            <a:r>
              <a:rPr lang="en-US" dirty="0" smtClean="0">
                <a:solidFill>
                  <a:schemeClr val="tx1"/>
                </a:solidFill>
              </a:rPr>
              <a:t>Appendix 3: Process</a:t>
            </a:r>
          </a:p>
          <a:p>
            <a:pPr marL="112713" indent="-112713">
              <a:lnSpc>
                <a:spcPts val="2200"/>
              </a:lnSpc>
              <a:buSzPct val="100000"/>
              <a:buFontTx/>
              <a:buChar char="•"/>
              <a:tabLst>
                <a:tab pos="304800" algn="l"/>
                <a:tab pos="596900" algn="l"/>
              </a:tabLst>
            </a:pPr>
            <a:r>
              <a:rPr lang="en-US" dirty="0" smtClean="0">
                <a:solidFill>
                  <a:schemeClr val="tx1"/>
                </a:solidFill>
              </a:rPr>
              <a:t>Appendix 4: Cost/Benefit Approach</a:t>
            </a:r>
          </a:p>
          <a:p>
            <a:pPr marL="112713" indent="-112713">
              <a:lnSpc>
                <a:spcPts val="2200"/>
              </a:lnSpc>
              <a:buSzPct val="100000"/>
              <a:buFontTx/>
              <a:buChar char="•"/>
              <a:tabLst>
                <a:tab pos="304800" algn="l"/>
                <a:tab pos="596900" algn="l"/>
              </a:tabLst>
            </a:pPr>
            <a:r>
              <a:rPr lang="en-US" dirty="0" smtClean="0">
                <a:solidFill>
                  <a:schemeClr val="tx1"/>
                </a:solidFill>
              </a:rPr>
              <a:t>Appendix 5: Relevant IEEE 802 Standards and Projects</a:t>
            </a:r>
          </a:p>
          <a:p>
            <a:pPr marL="112713" indent="-112713">
              <a:lnSpc>
                <a:spcPts val="2200"/>
              </a:lnSpc>
              <a:buSzPct val="100000"/>
              <a:buFontTx/>
              <a:buChar char="•"/>
              <a:tabLst>
                <a:tab pos="304800" algn="l"/>
                <a:tab pos="596900" algn="l"/>
              </a:tabLst>
            </a:pPr>
            <a:endParaRPr lang="en-US" dirty="0" smtClean="0">
              <a:solidFill>
                <a:schemeClr val="tx1"/>
              </a:solidFill>
            </a:endParaRPr>
          </a:p>
          <a:p>
            <a:pPr marL="112713" indent="-112713">
              <a:lnSpc>
                <a:spcPts val="2200"/>
              </a:lnSpc>
              <a:buSzPct val="100000"/>
              <a:buFontTx/>
              <a:buChar char="•"/>
              <a:tabLst>
                <a:tab pos="304800" algn="l"/>
                <a:tab pos="596900" algn="l"/>
              </a:tabLst>
            </a:pPr>
            <a:endParaRPr lang="en-US" dirty="0" smtClean="0">
              <a:solidFill>
                <a:schemeClr val="tx1"/>
              </a:solidFill>
            </a:endParaRPr>
          </a:p>
        </p:txBody>
      </p:sp>
      <p:sp>
        <p:nvSpPr>
          <p:cNvPr id="7171" name="Rectangle 3"/>
          <p:cNvSpPr>
            <a:spLocks/>
          </p:cNvSpPr>
          <p:nvPr/>
        </p:nvSpPr>
        <p:spPr bwMode="auto">
          <a:xfrm>
            <a:off x="546100" y="711200"/>
            <a:ext cx="5283200" cy="766763"/>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700"/>
              </a:lnSpc>
              <a:tabLst>
                <a:tab pos="5219700" algn="l"/>
              </a:tabLst>
            </a:pPr>
            <a:r>
              <a:rPr lang="en-US">
                <a:latin typeface="Calibri" pitchFamily="-92" charset="0"/>
                <a:ea typeface="Calibri" pitchFamily="-92" charset="0"/>
                <a:cs typeface="Calibri" pitchFamily="-92" charset="0"/>
                <a:sym typeface="Calibri" pitchFamily="-92" charset="0"/>
              </a:rPr>
              <a:t>	</a:t>
            </a:r>
          </a:p>
          <a:p>
            <a:pPr>
              <a:lnSpc>
                <a:spcPts val="5600"/>
              </a:lnSpc>
              <a:tabLst>
                <a:tab pos="52197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Table</a:t>
            </a:r>
            <a:r>
              <a:rPr lang="en-US" sz="3900">
                <a:latin typeface="Times New Roman" pitchFamily="-92" charset="0"/>
                <a:ea typeface="Times New Roman" pitchFamily="-92" charset="0"/>
                <a:cs typeface="Times New Roman" pitchFamily="-92" charset="0"/>
                <a:sym typeface="Times New Roman" pitchFamily="-92" charset="0"/>
              </a:rPr>
              <a:t> </a:t>
            </a:r>
            <a:r>
              <a:rPr lang="en-US" sz="3900">
                <a:solidFill>
                  <a:srgbClr val="424456"/>
                </a:solidFill>
                <a:latin typeface="Trebuchet MS" pitchFamily="-92" charset="0"/>
                <a:ea typeface="Trebuchet MS" pitchFamily="-92" charset="0"/>
                <a:cs typeface="Trebuchet MS" pitchFamily="-92" charset="0"/>
                <a:sym typeface="Trebuchet MS" pitchFamily="-92" charset="0"/>
              </a:rPr>
              <a:t>of</a:t>
            </a:r>
            <a:r>
              <a:rPr lang="en-US" sz="3900">
                <a:latin typeface="Times New Roman" pitchFamily="-92" charset="0"/>
                <a:ea typeface="Times New Roman" pitchFamily="-92" charset="0"/>
                <a:cs typeface="Times New Roman" pitchFamily="-92" charset="0"/>
                <a:sym typeface="Times New Roman" pitchFamily="-92" charset="0"/>
              </a:rPr>
              <a:t> </a:t>
            </a:r>
            <a:r>
              <a:rPr lang="en-US" sz="3900">
                <a:solidFill>
                  <a:srgbClr val="424456"/>
                </a:solidFill>
                <a:latin typeface="Trebuchet MS" pitchFamily="-92" charset="0"/>
                <a:ea typeface="Trebuchet MS" pitchFamily="-92" charset="0"/>
                <a:cs typeface="Trebuchet MS" pitchFamily="-92" charset="0"/>
                <a:sym typeface="Trebuchet MS" pitchFamily="-92" charset="0"/>
              </a:rPr>
              <a:t>Contents</a:t>
            </a:r>
            <a:endParaRPr lang="en-US" sz="3900" i="1">
              <a:solidFill>
                <a:srgbClr val="424456"/>
              </a:solidFill>
              <a:latin typeface="Trebuchet MS" pitchFamily="-92" charset="0"/>
              <a:ea typeface="Trebuchet MS" pitchFamily="-92" charset="0"/>
              <a:cs typeface="Trebuchet MS" pitchFamily="-92" charset="0"/>
              <a:sym typeface="Trebuchet MS" pitchFamily="-92" charset="0"/>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8194" name="Rectangle 2"/>
          <p:cNvSpPr>
            <a:spLocks/>
          </p:cNvSpPr>
          <p:nvPr/>
        </p:nvSpPr>
        <p:spPr bwMode="auto">
          <a:xfrm>
            <a:off x="546100" y="1555750"/>
            <a:ext cx="7739063" cy="5176838"/>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368300" algn="l"/>
                <a:tab pos="406400" algn="l"/>
                <a:tab pos="6477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Introduction</a:t>
            </a:r>
          </a:p>
          <a:p>
            <a:pPr>
              <a:lnSpc>
                <a:spcPts val="1000"/>
              </a:lnSpc>
              <a:tabLst>
                <a:tab pos="101600" algn="l"/>
                <a:tab pos="368300" algn="l"/>
                <a:tab pos="406400" algn="l"/>
                <a:tab pos="6477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1000"/>
              </a:lnSpc>
              <a:tabLst>
                <a:tab pos="101600" algn="l"/>
                <a:tab pos="368300" algn="l"/>
                <a:tab pos="406400" algn="l"/>
                <a:tab pos="647700" algn="l"/>
                <a:tab pos="698500" algn="l"/>
                <a:tab pos="914400" algn="l"/>
              </a:tabLst>
            </a:pPr>
            <a:endParaRPr lang="en-US" sz="2400"/>
          </a:p>
          <a:p>
            <a:pPr>
              <a:lnSpc>
                <a:spcPts val="3100"/>
              </a:lnSpc>
              <a:tabLst>
                <a:tab pos="101600" algn="l"/>
                <a:tab pos="368300" algn="l"/>
                <a:tab pos="406400" algn="l"/>
                <a:tab pos="647700" algn="l"/>
                <a:tab pos="698500" algn="l"/>
                <a:tab pos="914400" algn="l"/>
              </a:tabLst>
            </a:pPr>
            <a:r>
              <a:rPr lang="en-US" sz="2400"/>
              <a:t>	</a:t>
            </a:r>
            <a:r>
              <a:rPr lang="en-US" sz="2400">
                <a:solidFill>
                  <a:srgbClr val="A04DA3"/>
                </a:solidFill>
              </a:rPr>
              <a:t>•</a:t>
            </a:r>
            <a:r>
              <a:rPr lang="en-US" sz="2400"/>
              <a:t>  </a:t>
            </a:r>
            <a:r>
              <a:rPr lang="en-US" sz="2200"/>
              <a:t>The IEEE 802 EC 5G/IMT-2020 Standing Committee was chartered by EC ballot (2016-02 to 2017)</a:t>
            </a:r>
          </a:p>
          <a:p>
            <a:pPr marL="309563" lvl="1" indent="109538">
              <a:lnSpc>
                <a:spcPts val="3100"/>
              </a:lnSpc>
              <a:tabLst>
                <a:tab pos="101600" algn="l"/>
                <a:tab pos="368300" algn="l"/>
                <a:tab pos="406400" algn="l"/>
                <a:tab pos="647700" algn="l"/>
                <a:tab pos="698500" algn="l"/>
                <a:tab pos="914400" algn="l"/>
              </a:tabLst>
            </a:pPr>
            <a:r>
              <a:rPr lang="en-US" sz="2200"/>
              <a:t>• see Appendix 1</a:t>
            </a:r>
          </a:p>
          <a:p>
            <a:pPr>
              <a:lnSpc>
                <a:spcPts val="3100"/>
              </a:lnSpc>
              <a:tabLst>
                <a:tab pos="101600" algn="l"/>
                <a:tab pos="368300" algn="l"/>
                <a:tab pos="406400" algn="l"/>
                <a:tab pos="647700" algn="l"/>
                <a:tab pos="698500" algn="l"/>
                <a:tab pos="914400" algn="l"/>
              </a:tabLst>
            </a:pPr>
            <a:r>
              <a:rPr lang="en-US" sz="2200"/>
              <a:t>	</a:t>
            </a:r>
            <a:r>
              <a:rPr lang="en-US" sz="2200">
                <a:solidFill>
                  <a:srgbClr val="A04DA3"/>
                </a:solidFill>
              </a:rPr>
              <a:t>•</a:t>
            </a:r>
            <a:r>
              <a:rPr lang="en-US" sz="2200"/>
              <a:t>  Glenn Parsons served as Chair</a:t>
            </a:r>
          </a:p>
          <a:p>
            <a:pPr>
              <a:lnSpc>
                <a:spcPts val="3100"/>
              </a:lnSpc>
              <a:tabLst>
                <a:tab pos="101600" algn="l"/>
                <a:tab pos="368300" algn="l"/>
                <a:tab pos="406400" algn="l"/>
                <a:tab pos="647700" algn="l"/>
                <a:tab pos="698500" algn="l"/>
                <a:tab pos="914400" algn="l"/>
              </a:tabLst>
            </a:pPr>
            <a:r>
              <a:rPr lang="en-US" sz="2200"/>
              <a:t>	</a:t>
            </a:r>
            <a:r>
              <a:rPr lang="en-US" sz="2200">
                <a:solidFill>
                  <a:srgbClr val="A04DA3"/>
                </a:solidFill>
              </a:rPr>
              <a:t>•</a:t>
            </a:r>
            <a:r>
              <a:rPr lang="en-US" sz="2200"/>
              <a:t>  The Standing Committee held face-to-face and electronic meetings</a:t>
            </a:r>
          </a:p>
          <a:p>
            <a:pPr marL="309563" lvl="1" indent="109538">
              <a:lnSpc>
                <a:spcPts val="3100"/>
              </a:lnSpc>
              <a:buSzPct val="100000"/>
              <a:buFontTx/>
              <a:buChar char="•"/>
              <a:tabLst>
                <a:tab pos="101600" algn="l"/>
                <a:tab pos="368300" algn="l"/>
                <a:tab pos="406400" algn="l"/>
                <a:tab pos="647700" algn="l"/>
                <a:tab pos="698500" algn="l"/>
                <a:tab pos="914400" algn="l"/>
              </a:tabLst>
            </a:pPr>
            <a:r>
              <a:rPr lang="en-US" sz="2200"/>
              <a:t>see Appendix 2</a:t>
            </a:r>
          </a:p>
          <a:p>
            <a:pPr marL="1001713" lvl="2" indent="-239713">
              <a:lnSpc>
                <a:spcPts val="3100"/>
              </a:lnSpc>
              <a:buSzPct val="100000"/>
              <a:buFontTx/>
              <a:buChar char="•"/>
              <a:tabLst>
                <a:tab pos="101600" algn="l"/>
                <a:tab pos="368300" algn="l"/>
                <a:tab pos="406400" algn="l"/>
                <a:tab pos="647700" algn="l"/>
                <a:tab pos="698500" algn="l"/>
                <a:tab pos="914400" algn="l"/>
              </a:tabLst>
            </a:pPr>
            <a:r>
              <a:rPr lang="en-US" sz="1400"/>
              <a:t>documents: https://mentor.ieee.org/802-ec/documents?is_group=5GSG</a:t>
            </a:r>
          </a:p>
          <a:p>
            <a:pPr marL="1001713" lvl="2" indent="-239713">
              <a:lnSpc>
                <a:spcPts val="3100"/>
              </a:lnSpc>
              <a:buSzPct val="100000"/>
              <a:buFontTx/>
              <a:buChar char="•"/>
              <a:tabLst>
                <a:tab pos="101600" algn="l"/>
                <a:tab pos="368300" algn="l"/>
                <a:tab pos="406400" algn="l"/>
                <a:tab pos="647700" algn="l"/>
                <a:tab pos="698500" algn="l"/>
                <a:tab pos="914400" algn="l"/>
              </a:tabLst>
            </a:pPr>
            <a:r>
              <a:rPr lang="en-US" sz="1400"/>
              <a:t>Standing Committee web site: http://ieee802.org/Stand_Com/5G</a:t>
            </a:r>
          </a:p>
          <a:p>
            <a:pPr>
              <a:lnSpc>
                <a:spcPts val="3100"/>
              </a:lnSpc>
              <a:tabLst>
                <a:tab pos="101600" algn="l"/>
                <a:tab pos="368300" algn="l"/>
                <a:tab pos="406400" algn="l"/>
                <a:tab pos="647700" algn="l"/>
                <a:tab pos="698500" algn="l"/>
                <a:tab pos="914400" algn="l"/>
              </a:tabLst>
            </a:pPr>
            <a:r>
              <a:rPr lang="en-US" sz="2200"/>
              <a:t>	</a:t>
            </a:r>
            <a:r>
              <a:rPr lang="en-US" sz="2200">
                <a:solidFill>
                  <a:srgbClr val="A04DA3"/>
                </a:solidFill>
              </a:rPr>
              <a:t>•</a:t>
            </a:r>
            <a:r>
              <a:rPr lang="en-US" sz="2200"/>
              <a:t>  This document provides the requested report</a:t>
            </a:r>
          </a:p>
        </p:txBody>
      </p:sp>
      <p:sp>
        <p:nvSpPr>
          <p:cNvPr id="8195" name="Rectangle 3"/>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65319FE3-A541-EC45-A09C-B95190669A8C}" type="slidenum">
              <a:rPr lang="en-US">
                <a:solidFill>
                  <a:srgbClr val="FFFFFF"/>
                </a:solidFill>
                <a:latin typeface="Arial" pitchFamily="-92" charset="0"/>
                <a:ea typeface="Arial" pitchFamily="-92" charset="0"/>
                <a:cs typeface="Arial" pitchFamily="-92" charset="0"/>
                <a:sym typeface="Arial" pitchFamily="-92" charset="0"/>
              </a:rPr>
              <a:pPr algn="r"/>
              <a:t>4</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921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1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2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2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9222"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23" name="Rectangle 7"/>
          <p:cNvSpPr>
            <a:spLocks/>
          </p:cNvSpPr>
          <p:nvPr/>
        </p:nvSpPr>
        <p:spPr bwMode="auto">
          <a:xfrm>
            <a:off x="546100" y="1562100"/>
            <a:ext cx="8159750" cy="4156075"/>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101600" algn="l"/>
                <a:tab pos="368300" algn="l"/>
                <a:tab pos="406400" algn="l"/>
                <a:tab pos="6477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Authorized Scope</a:t>
            </a:r>
          </a:p>
          <a:p>
            <a:pPr>
              <a:lnSpc>
                <a:spcPts val="1000"/>
              </a:lnSpc>
              <a:tabLst>
                <a:tab pos="101600" algn="l"/>
                <a:tab pos="368300" algn="l"/>
                <a:tab pos="406400" algn="l"/>
                <a:tab pos="6477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1000"/>
              </a:lnSpc>
              <a:tabLst>
                <a:tab pos="101600" algn="l"/>
                <a:tab pos="368300" algn="l"/>
                <a:tab pos="406400" algn="l"/>
                <a:tab pos="6477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3100"/>
              </a:lnSpc>
              <a:tabLst>
                <a:tab pos="101600" algn="l"/>
                <a:tab pos="368300" algn="l"/>
                <a:tab pos="406400" algn="l"/>
                <a:tab pos="6477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To</a:t>
            </a:r>
            <a:r>
              <a:rPr lang="en-US" sz="2400">
                <a:latin typeface="Times New Roman" pitchFamily="-92" charset="0"/>
                <a:ea typeface="Times New Roman" pitchFamily="-92" charset="0"/>
                <a:cs typeface="Times New Roman" pitchFamily="-92" charset="0"/>
                <a:sym typeface="Times New Roman" pitchFamily="-92" charset="0"/>
              </a:rPr>
              <a:t> </a:t>
            </a:r>
            <a:r>
              <a:rPr lang="en-US" sz="2400"/>
              <a:t>provide</a:t>
            </a:r>
            <a:r>
              <a:rPr lang="en-US" sz="2400">
                <a:latin typeface="Times New Roman" pitchFamily="-92" charset="0"/>
                <a:ea typeface="Times New Roman" pitchFamily="-92" charset="0"/>
                <a:cs typeface="Times New Roman" pitchFamily="-92" charset="0"/>
                <a:sym typeface="Times New Roman" pitchFamily="-92" charset="0"/>
              </a:rPr>
              <a:t> </a:t>
            </a:r>
            <a:r>
              <a:rPr lang="en-US" sz="2400"/>
              <a:t>a</a:t>
            </a:r>
            <a:r>
              <a:rPr lang="en-US" sz="2400">
                <a:latin typeface="Times New Roman" pitchFamily="-92" charset="0"/>
                <a:ea typeface="Times New Roman" pitchFamily="-92" charset="0"/>
                <a:cs typeface="Times New Roman" pitchFamily="-92" charset="0"/>
                <a:sym typeface="Times New Roman" pitchFamily="-92" charset="0"/>
              </a:rPr>
              <a:t> </a:t>
            </a:r>
            <a:r>
              <a:rPr lang="en-US" sz="2400"/>
              <a:t>report</a:t>
            </a:r>
            <a:r>
              <a:rPr lang="en-US" sz="2400">
                <a:latin typeface="Times New Roman" pitchFamily="-92" charset="0"/>
                <a:ea typeface="Times New Roman" pitchFamily="-92" charset="0"/>
                <a:cs typeface="Times New Roman" pitchFamily="-92" charset="0"/>
                <a:sym typeface="Times New Roman" pitchFamily="-92" charset="0"/>
              </a:rPr>
              <a:t> </a:t>
            </a:r>
            <a:r>
              <a:rPr lang="en-US" sz="2400"/>
              <a:t>on</a:t>
            </a:r>
            <a:r>
              <a:rPr lang="en-US" sz="2400">
                <a:latin typeface="Times New Roman" pitchFamily="-92" charset="0"/>
                <a:ea typeface="Times New Roman" pitchFamily="-92" charset="0"/>
                <a:cs typeface="Times New Roman" pitchFamily="-92" charset="0"/>
                <a:sym typeface="Times New Roman" pitchFamily="-92" charset="0"/>
              </a:rPr>
              <a:t> </a:t>
            </a:r>
            <a:r>
              <a:rPr lang="en-US" sz="2400"/>
              <a:t>the</a:t>
            </a:r>
            <a:r>
              <a:rPr lang="en-US" sz="2400">
                <a:latin typeface="Times New Roman" pitchFamily="-92" charset="0"/>
                <a:ea typeface="Times New Roman" pitchFamily="-92" charset="0"/>
                <a:cs typeface="Times New Roman" pitchFamily="-92" charset="0"/>
                <a:sym typeface="Times New Roman" pitchFamily="-92" charset="0"/>
              </a:rPr>
              <a:t> </a:t>
            </a:r>
            <a:r>
              <a:rPr lang="en-US" sz="2400"/>
              <a:t>following</a:t>
            </a:r>
            <a:r>
              <a:rPr lang="en-US" sz="2400">
                <a:latin typeface="Times New Roman" pitchFamily="-92" charset="0"/>
                <a:ea typeface="Times New Roman" pitchFamily="-92" charset="0"/>
                <a:cs typeface="Times New Roman" pitchFamily="-92" charset="0"/>
                <a:sym typeface="Times New Roman" pitchFamily="-92" charset="0"/>
              </a:rPr>
              <a:t> </a:t>
            </a:r>
            <a:r>
              <a:rPr lang="en-US" sz="2400"/>
              <a:t>items</a:t>
            </a:r>
            <a:r>
              <a:rPr lang="en-US" sz="2400">
                <a:latin typeface="Times New Roman" pitchFamily="-92" charset="0"/>
                <a:ea typeface="Times New Roman" pitchFamily="-92" charset="0"/>
                <a:cs typeface="Times New Roman" pitchFamily="-92" charset="0"/>
                <a:sym typeface="Times New Roman" pitchFamily="-92" charset="0"/>
              </a:rPr>
              <a:t> </a:t>
            </a:r>
            <a:r>
              <a:rPr lang="en-US" sz="2400"/>
              <a:t>to</a:t>
            </a:r>
            <a:r>
              <a:rPr lang="en-US" sz="2400">
                <a:latin typeface="Times New Roman" pitchFamily="-92" charset="0"/>
                <a:ea typeface="Times New Roman" pitchFamily="-92" charset="0"/>
                <a:cs typeface="Times New Roman" pitchFamily="-92" charset="0"/>
                <a:sym typeface="Times New Roman" pitchFamily="-92" charset="0"/>
              </a:rPr>
              <a:t> </a:t>
            </a:r>
            <a:r>
              <a:rPr lang="en-US" sz="2400"/>
              <a:t>the</a:t>
            </a:r>
            <a:r>
              <a:rPr lang="en-US" sz="2400">
                <a:latin typeface="Times New Roman" pitchFamily="-92" charset="0"/>
                <a:ea typeface="Times New Roman" pitchFamily="-92" charset="0"/>
                <a:cs typeface="Times New Roman" pitchFamily="-92" charset="0"/>
                <a:sym typeface="Times New Roman" pitchFamily="-92" charset="0"/>
              </a:rPr>
              <a:t> </a:t>
            </a:r>
            <a:r>
              <a:rPr lang="en-US" sz="2400"/>
              <a:t>EC:</a:t>
            </a:r>
          </a:p>
          <a:p>
            <a:pPr>
              <a:lnSpc>
                <a:spcPts val="2800"/>
              </a:lnSpc>
              <a:tabLst>
                <a:tab pos="101600" algn="l"/>
                <a:tab pos="368300" algn="l"/>
                <a:tab pos="406400" algn="l"/>
                <a:tab pos="6477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chemeClr val="accent2"/>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Costs</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and</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benefits</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of</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creating</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an</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IEEE</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5G</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specification</a:t>
            </a:r>
          </a:p>
          <a:p>
            <a:pPr>
              <a:lnSpc>
                <a:spcPts val="2800"/>
              </a:lnSpc>
              <a:tabLst>
                <a:tab pos="101600" algn="l"/>
                <a:tab pos="368300" algn="l"/>
                <a:tab pos="406400" algn="l"/>
                <a:tab pos="6477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chemeClr val="accent2"/>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Costs</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and</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benefits</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of</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providing</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a</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proposal</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for</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IMT-</a:t>
            </a:r>
          </a:p>
          <a:p>
            <a:pPr>
              <a:lnSpc>
                <a:spcPts val="2500"/>
              </a:lnSpc>
              <a:tabLst>
                <a:tab pos="101600" algn="l"/>
                <a:tab pos="368300" algn="l"/>
                <a:tab pos="406400" algn="l"/>
                <a:tab pos="6477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chemeClr val="accent2"/>
                </a:solidFill>
              </a:rPr>
              <a:t>2020,</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considering</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possible</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models</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of</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a</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proposal:</a:t>
            </a:r>
          </a:p>
          <a:p>
            <a:pPr>
              <a:lnSpc>
                <a:spcPts val="2400"/>
              </a:lnSpc>
              <a:tabLst>
                <a:tab pos="101600" algn="l"/>
                <a:tab pos="368300" algn="l"/>
                <a:tab pos="406400" algn="l"/>
                <a:tab pos="6477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000">
                <a:solidFill>
                  <a:schemeClr val="accent1"/>
                </a:solidFill>
                <a:latin typeface="Wingdings 2" pitchFamily="-92" charset="2"/>
                <a:ea typeface="Wingdings 2" pitchFamily="-92" charset="2"/>
                <a:cs typeface="Wingdings 2" pitchFamily="-92" charset="2"/>
                <a:sym typeface="Wingdings 2" pitchFamily="-92" charset="2"/>
              </a:rPr>
              <a:t>●</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as</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a</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single</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technology,</a:t>
            </a:r>
          </a:p>
          <a:p>
            <a:pPr>
              <a:lnSpc>
                <a:spcPts val="2400"/>
              </a:lnSpc>
              <a:tabLst>
                <a:tab pos="101600" algn="l"/>
                <a:tab pos="368300" algn="l"/>
                <a:tab pos="406400" algn="l"/>
                <a:tab pos="6477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000">
                <a:solidFill>
                  <a:schemeClr val="accent1"/>
                </a:solidFill>
                <a:latin typeface="Wingdings 2" pitchFamily="-92" charset="2"/>
                <a:ea typeface="Wingdings 2" pitchFamily="-92" charset="2"/>
                <a:cs typeface="Wingdings 2" pitchFamily="-92" charset="2"/>
                <a:sym typeface="Wingdings 2" pitchFamily="-92" charset="2"/>
              </a:rPr>
              <a:t>●</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as</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a</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set</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of</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technologies,</a:t>
            </a:r>
          </a:p>
          <a:p>
            <a:pPr>
              <a:lnSpc>
                <a:spcPts val="2400"/>
              </a:lnSpc>
              <a:tabLst>
                <a:tab pos="101600" algn="l"/>
                <a:tab pos="368300" algn="l"/>
                <a:tab pos="406400" algn="l"/>
                <a:tab pos="6477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000">
                <a:solidFill>
                  <a:schemeClr val="accent1"/>
                </a:solidFill>
                <a:latin typeface="Wingdings 2" pitchFamily="-92" charset="2"/>
                <a:ea typeface="Wingdings 2" pitchFamily="-92" charset="2"/>
                <a:cs typeface="Wingdings 2" pitchFamily="-92" charset="2"/>
                <a:sym typeface="Wingdings 2" pitchFamily="-92" charset="2"/>
              </a:rPr>
              <a:t>●</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or</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as</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one</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or</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more</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technologies</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within</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a</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proposal</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from</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external</a:t>
            </a:r>
          </a:p>
          <a:p>
            <a:pPr>
              <a:lnSpc>
                <a:spcPts val="2100"/>
              </a:lnSpc>
              <a:tabLst>
                <a:tab pos="101600" algn="l"/>
                <a:tab pos="368300" algn="l"/>
                <a:tab pos="406400" algn="l"/>
                <a:tab pos="6477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000">
                <a:solidFill>
                  <a:schemeClr val="accent1"/>
                </a:solidFill>
              </a:rPr>
              <a:t>bodies</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(e.g.,</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3GPP)</a:t>
            </a:r>
          </a:p>
          <a:p>
            <a:pPr>
              <a:lnSpc>
                <a:spcPts val="2900"/>
              </a:lnSpc>
              <a:tabLst>
                <a:tab pos="101600" algn="l"/>
                <a:tab pos="368300" algn="l"/>
                <a:tab pos="406400" algn="l"/>
                <a:tab pos="6477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During</a:t>
            </a:r>
            <a:r>
              <a:rPr lang="en-US" sz="2400">
                <a:latin typeface="Times New Roman" pitchFamily="-92" charset="0"/>
                <a:ea typeface="Times New Roman" pitchFamily="-92" charset="0"/>
                <a:cs typeface="Times New Roman" pitchFamily="-92" charset="0"/>
                <a:sym typeface="Times New Roman" pitchFamily="-92" charset="0"/>
              </a:rPr>
              <a:t> </a:t>
            </a:r>
            <a:r>
              <a:rPr lang="en-US" sz="2400"/>
              <a:t>its</a:t>
            </a:r>
            <a:r>
              <a:rPr lang="en-US" sz="2400">
                <a:latin typeface="Times New Roman" pitchFamily="-92" charset="0"/>
                <a:ea typeface="Times New Roman" pitchFamily="-92" charset="0"/>
                <a:cs typeface="Times New Roman" pitchFamily="-92" charset="0"/>
                <a:sym typeface="Times New Roman" pitchFamily="-92" charset="0"/>
              </a:rPr>
              <a:t> </a:t>
            </a:r>
            <a:r>
              <a:rPr lang="en-US" sz="2400"/>
              <a:t>lifetime,</a:t>
            </a:r>
            <a:r>
              <a:rPr lang="en-US" sz="2400">
                <a:latin typeface="Times New Roman" pitchFamily="-92" charset="0"/>
                <a:ea typeface="Times New Roman" pitchFamily="-92" charset="0"/>
                <a:cs typeface="Times New Roman" pitchFamily="-92" charset="0"/>
                <a:sym typeface="Times New Roman" pitchFamily="-92" charset="0"/>
              </a:rPr>
              <a:t>  </a:t>
            </a:r>
            <a:r>
              <a:rPr lang="en-US" sz="2400"/>
              <a:t>to</a:t>
            </a:r>
            <a:r>
              <a:rPr lang="en-US" sz="2400">
                <a:latin typeface="Times New Roman" pitchFamily="-92" charset="0"/>
                <a:ea typeface="Times New Roman" pitchFamily="-92" charset="0"/>
                <a:cs typeface="Times New Roman" pitchFamily="-92" charset="0"/>
                <a:sym typeface="Times New Roman" pitchFamily="-92" charset="0"/>
              </a:rPr>
              <a:t> </a:t>
            </a:r>
            <a:r>
              <a:rPr lang="en-US" sz="2400"/>
              <a:t>act</a:t>
            </a:r>
            <a:r>
              <a:rPr lang="en-US" sz="2400">
                <a:latin typeface="Times New Roman" pitchFamily="-92" charset="0"/>
                <a:ea typeface="Times New Roman" pitchFamily="-92" charset="0"/>
                <a:cs typeface="Times New Roman" pitchFamily="-92" charset="0"/>
                <a:sym typeface="Times New Roman" pitchFamily="-92" charset="0"/>
              </a:rPr>
              <a:t> </a:t>
            </a:r>
            <a:r>
              <a:rPr lang="en-US" sz="2400"/>
              <a:t>as</a:t>
            </a:r>
            <a:r>
              <a:rPr lang="en-US" sz="2400">
                <a:latin typeface="Times New Roman" pitchFamily="-92" charset="0"/>
                <a:ea typeface="Times New Roman" pitchFamily="-92" charset="0"/>
                <a:cs typeface="Times New Roman" pitchFamily="-92" charset="0"/>
                <a:sym typeface="Times New Roman" pitchFamily="-92" charset="0"/>
              </a:rPr>
              <a:t> </a:t>
            </a:r>
            <a:r>
              <a:rPr lang="en-US" sz="2400"/>
              <a:t>the</a:t>
            </a:r>
            <a:r>
              <a:rPr lang="en-US" sz="2400">
                <a:latin typeface="Times New Roman" pitchFamily="-92" charset="0"/>
                <a:ea typeface="Times New Roman" pitchFamily="-92" charset="0"/>
                <a:cs typeface="Times New Roman" pitchFamily="-92" charset="0"/>
                <a:sym typeface="Times New Roman" pitchFamily="-92" charset="0"/>
              </a:rPr>
              <a:t> </a:t>
            </a:r>
            <a:r>
              <a:rPr lang="en-US" sz="2400"/>
              <a:t>communication</a:t>
            </a:r>
            <a:r>
              <a:rPr lang="en-US" sz="2400">
                <a:latin typeface="Times New Roman" pitchFamily="-92" charset="0"/>
                <a:ea typeface="Times New Roman" pitchFamily="-92" charset="0"/>
                <a:cs typeface="Times New Roman" pitchFamily="-92" charset="0"/>
                <a:sym typeface="Times New Roman" pitchFamily="-92" charset="0"/>
              </a:rPr>
              <a:t> </a:t>
            </a:r>
            <a:r>
              <a:rPr lang="en-US" sz="2400"/>
              <a:t>point</a:t>
            </a:r>
          </a:p>
          <a:p>
            <a:pPr>
              <a:lnSpc>
                <a:spcPts val="2500"/>
              </a:lnSpc>
              <a:tabLst>
                <a:tab pos="101600" algn="l"/>
                <a:tab pos="368300" algn="l"/>
                <a:tab pos="406400" algn="l"/>
                <a:tab pos="6477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t>with</a:t>
            </a:r>
            <a:r>
              <a:rPr lang="en-US" sz="2400">
                <a:latin typeface="Times New Roman" pitchFamily="-92" charset="0"/>
                <a:ea typeface="Times New Roman" pitchFamily="-92" charset="0"/>
                <a:cs typeface="Times New Roman" pitchFamily="-92" charset="0"/>
                <a:sym typeface="Times New Roman" pitchFamily="-92" charset="0"/>
              </a:rPr>
              <a:t> </a:t>
            </a:r>
            <a:r>
              <a:rPr lang="en-US" sz="2400"/>
              <a:t>other</a:t>
            </a:r>
            <a:r>
              <a:rPr lang="en-US" sz="2400">
                <a:latin typeface="Times New Roman" pitchFamily="-92" charset="0"/>
                <a:ea typeface="Times New Roman" pitchFamily="-92" charset="0"/>
                <a:cs typeface="Times New Roman" pitchFamily="-92" charset="0"/>
                <a:sym typeface="Times New Roman" pitchFamily="-92" charset="0"/>
              </a:rPr>
              <a:t> </a:t>
            </a:r>
            <a:r>
              <a:rPr lang="en-US" sz="2400"/>
              <a:t>IEEE</a:t>
            </a:r>
            <a:r>
              <a:rPr lang="en-US" sz="2400">
                <a:latin typeface="Times New Roman" pitchFamily="-92" charset="0"/>
                <a:ea typeface="Times New Roman" pitchFamily="-92" charset="0"/>
                <a:cs typeface="Times New Roman" pitchFamily="-92" charset="0"/>
                <a:sym typeface="Times New Roman" pitchFamily="-92" charset="0"/>
              </a:rPr>
              <a:t> </a:t>
            </a:r>
            <a:r>
              <a:rPr lang="en-US" sz="2400"/>
              <a:t>organizations</a:t>
            </a:r>
            <a:r>
              <a:rPr lang="en-US" sz="2400">
                <a:latin typeface="Times New Roman" pitchFamily="-92" charset="0"/>
                <a:ea typeface="Times New Roman" pitchFamily="-92" charset="0"/>
                <a:cs typeface="Times New Roman" pitchFamily="-92" charset="0"/>
                <a:sym typeface="Times New Roman" pitchFamily="-92" charset="0"/>
              </a:rPr>
              <a:t> </a:t>
            </a:r>
            <a:r>
              <a:rPr lang="en-US" sz="2400"/>
              <a:t>on</a:t>
            </a:r>
            <a:r>
              <a:rPr lang="en-US" sz="2400">
                <a:latin typeface="Times New Roman" pitchFamily="-92" charset="0"/>
                <a:ea typeface="Times New Roman" pitchFamily="-92" charset="0"/>
                <a:cs typeface="Times New Roman" pitchFamily="-92" charset="0"/>
                <a:sym typeface="Times New Roman" pitchFamily="-92" charset="0"/>
              </a:rPr>
              <a:t> </a:t>
            </a:r>
            <a:r>
              <a:rPr lang="en-US" sz="2400"/>
              <a:t>this</a:t>
            </a:r>
            <a:r>
              <a:rPr lang="en-US" sz="2400">
                <a:latin typeface="Times New Roman" pitchFamily="-92" charset="0"/>
                <a:ea typeface="Times New Roman" pitchFamily="-92" charset="0"/>
                <a:cs typeface="Times New Roman" pitchFamily="-92" charset="0"/>
                <a:sym typeface="Times New Roman" pitchFamily="-92" charset="0"/>
              </a:rPr>
              <a:t> </a:t>
            </a:r>
            <a:r>
              <a:rPr lang="en-US" sz="2400"/>
              <a:t>topic.</a:t>
            </a:r>
            <a:endParaRPr lang="en-US">
              <a:latin typeface="Calibri" pitchFamily="-92" charset="0"/>
              <a:ea typeface="Calibri" pitchFamily="-92" charset="0"/>
              <a:cs typeface="Calibri" pitchFamily="-92" charset="0"/>
              <a:sym typeface="Calibri" pitchFamily="-92" charset="0"/>
            </a:endParaRPr>
          </a:p>
        </p:txBody>
      </p:sp>
      <p:sp>
        <p:nvSpPr>
          <p:cNvPr id="9224" name="Rectangle 8"/>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C38F1A27-C0DC-BF4D-AB7E-9EE966D15E84}" type="slidenum">
              <a:rPr lang="en-US">
                <a:solidFill>
                  <a:srgbClr val="FFFFFF"/>
                </a:solidFill>
                <a:latin typeface="Arial" pitchFamily="-92" charset="0"/>
                <a:ea typeface="Arial" pitchFamily="-92" charset="0"/>
                <a:cs typeface="Arial" pitchFamily="-92" charset="0"/>
                <a:sym typeface="Arial" pitchFamily="-92" charset="0"/>
              </a:rPr>
              <a:pPr algn="r"/>
              <a:t>5</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1" name="Rectangle 1"/>
          <p:cNvSpPr>
            <a:spLocks/>
          </p:cNvSpPr>
          <p:nvPr/>
        </p:nvSpPr>
        <p:spPr bwMode="auto">
          <a:xfrm>
            <a:off x="495300" y="1135063"/>
            <a:ext cx="8051800" cy="5076825"/>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368300" algn="l"/>
                <a:tab pos="406400" algn="l"/>
                <a:tab pos="6477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Views of 5G</a:t>
            </a:r>
          </a:p>
          <a:p>
            <a:pPr>
              <a:lnSpc>
                <a:spcPts val="1000"/>
              </a:lnSpc>
              <a:tabLst>
                <a:tab pos="101600" algn="l"/>
                <a:tab pos="368300" algn="l"/>
                <a:tab pos="406400" algn="l"/>
                <a:tab pos="6477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1000"/>
              </a:lnSpc>
              <a:tabLst>
                <a:tab pos="101600" algn="l"/>
                <a:tab pos="368300" algn="l"/>
                <a:tab pos="406400" algn="l"/>
                <a:tab pos="6477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3100"/>
              </a:lnSpc>
              <a:tabLst>
                <a:tab pos="101600" algn="l"/>
                <a:tab pos="368300" algn="l"/>
                <a:tab pos="406400" algn="l"/>
                <a:tab pos="6477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5G is understood many ways.</a:t>
            </a:r>
          </a:p>
          <a:p>
            <a:pPr>
              <a:lnSpc>
                <a:spcPts val="3100"/>
              </a:lnSpc>
              <a:tabLst>
                <a:tab pos="101600" algn="l"/>
                <a:tab pos="368300" algn="l"/>
                <a:tab pos="406400" algn="l"/>
                <a:tab pos="647700" algn="l"/>
                <a:tab pos="698500" algn="l"/>
                <a:tab pos="914400" algn="l"/>
              </a:tabLst>
            </a:pPr>
            <a:r>
              <a:rPr lang="en-US"/>
              <a:t>	</a:t>
            </a:r>
            <a:r>
              <a:rPr lang="en-US" sz="2400">
                <a:solidFill>
                  <a:srgbClr val="A04DA3"/>
                </a:solidFill>
              </a:rPr>
              <a:t>•</a:t>
            </a:r>
            <a:r>
              <a:rPr lang="en-US" sz="2400"/>
              <a:t> Facets that distinguish 5G may include:</a:t>
            </a:r>
            <a:endParaRPr lang="en-US" sz="1200"/>
          </a:p>
          <a:p>
            <a:pPr marL="500063" lvl="1" indent="-119063">
              <a:lnSpc>
                <a:spcPct val="120000"/>
              </a:lnSpc>
              <a:buSzPct val="100000"/>
              <a:buFontTx/>
              <a:buChar char="▫"/>
              <a:tabLst>
                <a:tab pos="101600" algn="l"/>
                <a:tab pos="368300" algn="l"/>
                <a:tab pos="406400" algn="l"/>
                <a:tab pos="647700" algn="l"/>
                <a:tab pos="698500" algn="l"/>
                <a:tab pos="914400" algn="l"/>
              </a:tabLst>
            </a:pPr>
            <a:r>
              <a:rPr lang="en-US" sz="1600">
                <a:solidFill>
                  <a:schemeClr val="accent2"/>
                </a:solidFill>
              </a:rPr>
              <a:t>Technology: radical new technologies or technology sets</a:t>
            </a:r>
          </a:p>
          <a:p>
            <a:pPr marL="881063" lvl="2" indent="-119063">
              <a:lnSpc>
                <a:spcPct val="120000"/>
              </a:lnSpc>
              <a:buSzPct val="100000"/>
              <a:buFontTx/>
              <a:buChar char="▫"/>
              <a:tabLst>
                <a:tab pos="101600" algn="l"/>
                <a:tab pos="368300" algn="l"/>
                <a:tab pos="406400" algn="l"/>
                <a:tab pos="647700" algn="l"/>
                <a:tab pos="698500" algn="l"/>
                <a:tab pos="914400" algn="l"/>
              </a:tabLst>
            </a:pPr>
            <a:r>
              <a:rPr lang="en-US" sz="1600">
                <a:solidFill>
                  <a:schemeClr val="accent2"/>
                </a:solidFill>
              </a:rPr>
              <a:t>could include spectrum-related technology issues</a:t>
            </a:r>
          </a:p>
          <a:p>
            <a:pPr marL="1262063" lvl="3" indent="-119063">
              <a:lnSpc>
                <a:spcPct val="120000"/>
              </a:lnSpc>
              <a:buSzPct val="100000"/>
              <a:buFontTx/>
              <a:buChar char="▫"/>
              <a:tabLst>
                <a:tab pos="101600" algn="l"/>
                <a:tab pos="368300" algn="l"/>
                <a:tab pos="406400" algn="l"/>
                <a:tab pos="647700" algn="l"/>
                <a:tab pos="698500" algn="l"/>
                <a:tab pos="914400" algn="l"/>
              </a:tabLst>
            </a:pPr>
            <a:r>
              <a:rPr lang="en-US" sz="1600">
                <a:solidFill>
                  <a:schemeClr val="accent2"/>
                </a:solidFill>
              </a:rPr>
              <a:t>millimeter wave spectrum</a:t>
            </a:r>
          </a:p>
          <a:p>
            <a:pPr marL="1262063" lvl="3" indent="-119063">
              <a:lnSpc>
                <a:spcPct val="120000"/>
              </a:lnSpc>
              <a:buSzPct val="100000"/>
              <a:buFontTx/>
              <a:buChar char="▫"/>
              <a:tabLst>
                <a:tab pos="101600" algn="l"/>
                <a:tab pos="368300" algn="l"/>
                <a:tab pos="406400" algn="l"/>
                <a:tab pos="647700" algn="l"/>
                <a:tab pos="698500" algn="l"/>
                <a:tab pos="914400" algn="l"/>
              </a:tabLst>
            </a:pPr>
            <a:r>
              <a:rPr lang="en-US" sz="1600">
                <a:solidFill>
                  <a:schemeClr val="accent2"/>
                </a:solidFill>
              </a:rPr>
              <a:t>technologies designed for unlicensed use</a:t>
            </a:r>
          </a:p>
          <a:p>
            <a:pPr marL="500063" lvl="1" indent="-119063">
              <a:lnSpc>
                <a:spcPct val="120000"/>
              </a:lnSpc>
              <a:buSzPct val="100000"/>
              <a:buFontTx/>
              <a:buChar char="▫"/>
              <a:tabLst>
                <a:tab pos="101600" algn="l"/>
                <a:tab pos="368300" algn="l"/>
                <a:tab pos="406400" algn="l"/>
                <a:tab pos="647700" algn="l"/>
                <a:tab pos="698500" algn="l"/>
                <a:tab pos="914400" algn="l"/>
              </a:tabLst>
            </a:pPr>
            <a:r>
              <a:rPr lang="en-US" sz="1600">
                <a:solidFill>
                  <a:schemeClr val="accent2"/>
                </a:solidFill>
              </a:rPr>
              <a:t>Service: provides new services or new service sets</a:t>
            </a:r>
          </a:p>
          <a:p>
            <a:pPr marL="500063" lvl="1" indent="-119063">
              <a:lnSpc>
                <a:spcPct val="120000"/>
              </a:lnSpc>
              <a:buSzPct val="100000"/>
              <a:buFontTx/>
              <a:buChar char="▫"/>
              <a:tabLst>
                <a:tab pos="101600" algn="l"/>
                <a:tab pos="368300" algn="l"/>
                <a:tab pos="406400" algn="l"/>
                <a:tab pos="647700" algn="l"/>
                <a:tab pos="698500" algn="l"/>
                <a:tab pos="914400" algn="l"/>
              </a:tabLst>
            </a:pPr>
            <a:r>
              <a:rPr lang="en-US" sz="1600">
                <a:solidFill>
                  <a:schemeClr val="accent2"/>
                </a:solidFill>
              </a:rPr>
              <a:t>Performance: new levels of performance to users, or to operators</a:t>
            </a:r>
          </a:p>
          <a:p>
            <a:pPr marL="500063" lvl="1" indent="-119063">
              <a:lnSpc>
                <a:spcPct val="120000"/>
              </a:lnSpc>
              <a:buSzPct val="100000"/>
              <a:buFontTx/>
              <a:buChar char="▫"/>
              <a:tabLst>
                <a:tab pos="101600" algn="l"/>
                <a:tab pos="368300" algn="l"/>
                <a:tab pos="406400" algn="l"/>
                <a:tab pos="647700" algn="l"/>
                <a:tab pos="698500" algn="l"/>
                <a:tab pos="914400" algn="l"/>
              </a:tabLst>
            </a:pPr>
            <a:r>
              <a:rPr lang="en-US" sz="1600">
                <a:solidFill>
                  <a:schemeClr val="accent2"/>
                </a:solidFill>
              </a:rPr>
              <a:t>Operator ecosystem, either: </a:t>
            </a:r>
          </a:p>
          <a:p>
            <a:pPr marL="881063" lvl="2" indent="-119063">
              <a:lnSpc>
                <a:spcPct val="120000"/>
              </a:lnSpc>
              <a:buSzPct val="100000"/>
              <a:buFontTx/>
              <a:buChar char="▫"/>
              <a:tabLst>
                <a:tab pos="101600" algn="l"/>
                <a:tab pos="368300" algn="l"/>
                <a:tab pos="406400" algn="l"/>
                <a:tab pos="647700" algn="l"/>
                <a:tab pos="698500" algn="l"/>
                <a:tab pos="914400" algn="l"/>
              </a:tabLst>
            </a:pPr>
            <a:r>
              <a:rPr lang="en-US" sz="1600">
                <a:solidFill>
                  <a:schemeClr val="accent2"/>
                </a:solidFill>
              </a:rPr>
              <a:t>next step for the existing 2G/3G/4G incumbent mobile operators</a:t>
            </a:r>
          </a:p>
          <a:p>
            <a:pPr marL="881063" lvl="2" indent="-119063">
              <a:lnSpc>
                <a:spcPct val="120000"/>
              </a:lnSpc>
              <a:buSzPct val="100000"/>
              <a:buFontTx/>
              <a:buChar char="▫"/>
              <a:tabLst>
                <a:tab pos="101600" algn="l"/>
                <a:tab pos="368300" algn="l"/>
                <a:tab pos="406400" algn="l"/>
                <a:tab pos="647700" algn="l"/>
                <a:tab pos="698500" algn="l"/>
                <a:tab pos="914400" algn="l"/>
              </a:tabLst>
            </a:pPr>
            <a:r>
              <a:rPr lang="en-US" sz="1600">
                <a:solidFill>
                  <a:schemeClr val="accent2"/>
                </a:solidFill>
              </a:rPr>
              <a:t>an opportunity for new operators</a:t>
            </a:r>
          </a:p>
          <a:p>
            <a:pPr marL="500063" lvl="1" indent="-119063">
              <a:lnSpc>
                <a:spcPct val="120000"/>
              </a:lnSpc>
              <a:buSzPct val="100000"/>
              <a:buFontTx/>
              <a:buChar char="▫"/>
              <a:tabLst>
                <a:tab pos="101600" algn="l"/>
                <a:tab pos="368300" algn="l"/>
                <a:tab pos="406400" algn="l"/>
                <a:tab pos="647700" algn="l"/>
                <a:tab pos="698500" algn="l"/>
                <a:tab pos="914400" algn="l"/>
              </a:tabLst>
            </a:pPr>
            <a:r>
              <a:rPr lang="en-US" sz="1600">
                <a:solidFill>
                  <a:schemeClr val="accent2"/>
                </a:solidFill>
              </a:rPr>
              <a:t>Standards: set of interoperability standards rolled out by an ecosystem according to a roadmap</a:t>
            </a:r>
          </a:p>
          <a:p>
            <a:pPr marL="500063" lvl="1" indent="-119063">
              <a:lnSpc>
                <a:spcPct val="120000"/>
              </a:lnSpc>
              <a:buSzPct val="100000"/>
              <a:buFontTx/>
              <a:buChar char="▫"/>
              <a:tabLst>
                <a:tab pos="101600" algn="l"/>
                <a:tab pos="368300" algn="l"/>
                <a:tab pos="406400" algn="l"/>
                <a:tab pos="647700" algn="l"/>
                <a:tab pos="698500" algn="l"/>
                <a:tab pos="914400" algn="l"/>
              </a:tabLst>
            </a:pPr>
            <a:r>
              <a:rPr lang="en-US" sz="1600">
                <a:solidFill>
                  <a:schemeClr val="accent2"/>
                </a:solidFill>
              </a:rPr>
              <a:t>Other Characteristic: a marketing label, a revolution, etc.</a:t>
            </a:r>
            <a:endParaRPr lang="en-US" sz="1600">
              <a:latin typeface="Calibri" pitchFamily="-92" charset="0"/>
              <a:ea typeface="Calibri" pitchFamily="-92" charset="0"/>
              <a:cs typeface="Calibri" pitchFamily="-92" charset="0"/>
              <a:sym typeface="Calibri" pitchFamily="-92" charset="0"/>
            </a:endParaRPr>
          </a:p>
        </p:txBody>
      </p:sp>
      <p:sp>
        <p:nvSpPr>
          <p:cNvPr id="10242" name="Rectangle 2"/>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395AE51F-0F8A-434D-9CDF-DCDD4C3F041A}" type="slidenum">
              <a:rPr lang="en-US">
                <a:solidFill>
                  <a:srgbClr val="FFFFFF"/>
                </a:solidFill>
                <a:latin typeface="Arial" pitchFamily="-92" charset="0"/>
                <a:ea typeface="Arial" pitchFamily="-92" charset="0"/>
                <a:cs typeface="Arial" pitchFamily="-92" charset="0"/>
                <a:sym typeface="Arial" pitchFamily="-92" charset="0"/>
              </a:rPr>
              <a:pPr algn="r"/>
              <a:t>6</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5" name="Rectangle 1"/>
          <p:cNvSpPr>
            <a:spLocks/>
          </p:cNvSpPr>
          <p:nvPr/>
        </p:nvSpPr>
        <p:spPr bwMode="auto">
          <a:xfrm>
            <a:off x="546100" y="1562100"/>
            <a:ext cx="7167563" cy="47244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101600" algn="l"/>
                <a:tab pos="4064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5G Context for this study</a:t>
            </a:r>
          </a:p>
          <a:p>
            <a:pPr>
              <a:lnSpc>
                <a:spcPts val="1000"/>
              </a:lnSpc>
              <a:tabLst>
                <a:tab pos="101600" algn="l"/>
                <a:tab pos="4064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1000"/>
              </a:lnSpc>
              <a:tabLst>
                <a:tab pos="101600" algn="l"/>
                <a:tab pos="4064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Action A: creating an IEEE 5G specification</a:t>
            </a:r>
          </a:p>
          <a:p>
            <a:pPr marL="534988" lvl="1" indent="-153988">
              <a:buSzPct val="100000"/>
              <a:buFontTx/>
              <a:buChar char="▫"/>
              <a:tabLst>
                <a:tab pos="101600" algn="l"/>
                <a:tab pos="406400" algn="l"/>
                <a:tab pos="698500" algn="l"/>
                <a:tab pos="914400" algn="l"/>
              </a:tabLst>
            </a:pPr>
            <a:r>
              <a:rPr lang="en-US">
                <a:solidFill>
                  <a:schemeClr val="accent2"/>
                </a:solidFill>
              </a:rPr>
              <a:t>could support incumbent mobile operators</a:t>
            </a:r>
          </a:p>
          <a:p>
            <a:pPr marL="915988" lvl="2" indent="-153988">
              <a:buSzPct val="100000"/>
              <a:buFontTx/>
              <a:buChar char="▫"/>
              <a:tabLst>
                <a:tab pos="101600" algn="l"/>
                <a:tab pos="406400" algn="l"/>
                <a:tab pos="698500" algn="l"/>
                <a:tab pos="914400" algn="l"/>
              </a:tabLst>
            </a:pPr>
            <a:r>
              <a:rPr lang="en-US">
                <a:solidFill>
                  <a:schemeClr val="accent2"/>
                </a:solidFill>
              </a:rPr>
              <a:t>via existing cellular ecosystem</a:t>
            </a:r>
          </a:p>
          <a:p>
            <a:pPr marL="534988" lvl="1" indent="-153988">
              <a:buSzPct val="100000"/>
              <a:buFontTx/>
              <a:buChar char="▫"/>
              <a:tabLst>
                <a:tab pos="101600" algn="l"/>
                <a:tab pos="406400" algn="l"/>
                <a:tab pos="698500" algn="l"/>
                <a:tab pos="914400" algn="l"/>
              </a:tabLst>
            </a:pPr>
            <a:r>
              <a:rPr lang="en-US">
                <a:solidFill>
                  <a:schemeClr val="accent2"/>
                </a:solidFill>
              </a:rPr>
              <a:t>could support new operators</a:t>
            </a:r>
          </a:p>
          <a:p>
            <a:pPr marL="915988" lvl="2" indent="-153988">
              <a:buSzPct val="100000"/>
              <a:buFontTx/>
              <a:buChar char="▫"/>
              <a:tabLst>
                <a:tab pos="101600" algn="l"/>
                <a:tab pos="406400" algn="l"/>
                <a:tab pos="698500" algn="l"/>
                <a:tab pos="914400" algn="l"/>
              </a:tabLst>
            </a:pPr>
            <a:r>
              <a:rPr lang="en-US">
                <a:solidFill>
                  <a:schemeClr val="accent2"/>
                </a:solidFill>
              </a:rPr>
              <a:t>creation/support of new ecosystems</a:t>
            </a:r>
          </a:p>
          <a:p>
            <a:pPr marL="1296988" lvl="3" indent="-153988">
              <a:buSzPct val="100000"/>
              <a:buFontTx/>
              <a:buChar char="▫"/>
              <a:tabLst>
                <a:tab pos="101600" algn="l"/>
                <a:tab pos="406400" algn="l"/>
                <a:tab pos="698500" algn="l"/>
                <a:tab pos="914400" algn="l"/>
              </a:tabLst>
            </a:pPr>
            <a:r>
              <a:rPr lang="en-US">
                <a:solidFill>
                  <a:schemeClr val="accent2"/>
                </a:solidFill>
              </a:rPr>
              <a:t>this might be a very different 5G</a:t>
            </a:r>
          </a:p>
          <a:p>
            <a:pPr marL="1296988" lvl="3" indent="-153988">
              <a:buSzPct val="100000"/>
              <a:buFontTx/>
              <a:buChar char="▫"/>
              <a:tabLst>
                <a:tab pos="101600" algn="l"/>
                <a:tab pos="406400" algn="l"/>
                <a:tab pos="698500" algn="l"/>
                <a:tab pos="914400" algn="l"/>
              </a:tabLst>
            </a:pPr>
            <a:r>
              <a:rPr lang="en-US">
                <a:solidFill>
                  <a:schemeClr val="accent2"/>
                </a:solidFill>
              </a:rPr>
              <a:t>would need to identify requirements</a:t>
            </a:r>
          </a:p>
          <a:p>
            <a:pPr marL="534988" lvl="1" indent="-153988">
              <a:buSzPct val="100000"/>
              <a:buFontTx/>
              <a:buChar char="▫"/>
              <a:tabLst>
                <a:tab pos="101600" algn="l"/>
                <a:tab pos="406400" algn="l"/>
                <a:tab pos="698500" algn="l"/>
                <a:tab pos="914400" algn="l"/>
              </a:tabLst>
            </a:pPr>
            <a:r>
              <a:rPr lang="en-US">
                <a:solidFill>
                  <a:schemeClr val="accent2"/>
                </a:solidFill>
              </a:rPr>
              <a:t>could do both</a:t>
            </a:r>
            <a:endParaRPr lang="en-US" sz="2400">
              <a:solidFill>
                <a:schemeClr val="accent2"/>
              </a:solidFill>
            </a:endParaRPr>
          </a:p>
          <a:p>
            <a:pPr>
              <a:lnSpc>
                <a:spcPts val="31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Action B: providing a proposal for IMT-2020</a:t>
            </a:r>
          </a:p>
          <a:p>
            <a:pPr marL="534988" lvl="1" indent="-153988">
              <a:buSzPct val="100000"/>
              <a:buFontTx/>
              <a:buChar char="▫"/>
              <a:tabLst>
                <a:tab pos="101600" algn="l"/>
                <a:tab pos="406400" algn="l"/>
                <a:tab pos="698500" algn="l"/>
                <a:tab pos="914400" algn="l"/>
              </a:tabLst>
            </a:pPr>
            <a:r>
              <a:rPr lang="en-US">
                <a:solidFill>
                  <a:schemeClr val="accent2"/>
                </a:solidFill>
              </a:rPr>
              <a:t>supports the 5G of the existing cellular ecosystem</a:t>
            </a:r>
            <a:endParaRPr lang="en-US"/>
          </a:p>
          <a:p>
            <a:pPr marL="534988" lvl="1" indent="-153988">
              <a:buSzPct val="100000"/>
              <a:buFontTx/>
              <a:buChar char="▫"/>
              <a:tabLst>
                <a:tab pos="101600" algn="l"/>
                <a:tab pos="406400" algn="l"/>
                <a:tab pos="698500" algn="l"/>
                <a:tab pos="914400" algn="l"/>
              </a:tabLst>
            </a:pPr>
            <a:r>
              <a:rPr lang="en-US">
                <a:solidFill>
                  <a:schemeClr val="accent2"/>
                </a:solidFill>
              </a:rPr>
              <a:t>usage scenarios and requirements specified in IMT-2020 process</a:t>
            </a:r>
          </a:p>
          <a:p>
            <a:pPr marL="915988" lvl="2" indent="-153988">
              <a:buSzPct val="100000"/>
              <a:buFontTx/>
              <a:buChar char="▫"/>
              <a:tabLst>
                <a:tab pos="101600" algn="l"/>
                <a:tab pos="406400" algn="l"/>
                <a:tab pos="698500" algn="l"/>
                <a:tab pos="914400" algn="l"/>
              </a:tabLst>
            </a:pPr>
            <a:r>
              <a:rPr lang="en-US">
                <a:solidFill>
                  <a:schemeClr val="accent2"/>
                </a:solidFill>
              </a:rPr>
              <a:t>802 could help shape requirements (needs to act soon)</a:t>
            </a:r>
          </a:p>
          <a:p>
            <a:pPr>
              <a:lnSpc>
                <a:spcPts val="31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Actions A and B are not contradictory or exclusive</a:t>
            </a:r>
            <a:endParaRPr lang="en-US">
              <a:latin typeface="Calibri" pitchFamily="-92" charset="0"/>
              <a:ea typeface="Calibri" pitchFamily="-92" charset="0"/>
              <a:cs typeface="Calibri" pitchFamily="-92" charset="0"/>
              <a:sym typeface="Calibri" pitchFamily="-92" charset="0"/>
            </a:endParaRPr>
          </a:p>
        </p:txBody>
      </p:sp>
      <p:sp>
        <p:nvSpPr>
          <p:cNvPr id="11266" name="Rectangle 2"/>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CB465C57-9BA8-5D47-9FA0-9EAD3C744B2F}" type="slidenum">
              <a:rPr lang="en-US">
                <a:solidFill>
                  <a:srgbClr val="FFFFFF"/>
                </a:solidFill>
                <a:latin typeface="Arial" pitchFamily="-92" charset="0"/>
                <a:ea typeface="Arial" pitchFamily="-92" charset="0"/>
                <a:cs typeface="Arial" pitchFamily="-92" charset="0"/>
                <a:sym typeface="Arial" pitchFamily="-92" charset="0"/>
              </a:rPr>
              <a:pPr algn="r"/>
              <a:t>7</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89"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2290"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2291"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2292"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2293"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2294"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pic>
        <p:nvPicPr>
          <p:cNvPr id="12295" name="Picture 7" descr="image5.jpg"/>
          <p:cNvPicPr>
            <a:picLocks noChangeAspect="1"/>
          </p:cNvPicPr>
          <p:nvPr/>
        </p:nvPicPr>
        <p:blipFill>
          <a:blip r:embed="rId2"/>
          <a:srcRect/>
          <a:stretch>
            <a:fillRect/>
          </a:stretch>
        </p:blipFill>
        <p:spPr bwMode="auto">
          <a:xfrm>
            <a:off x="635000" y="2197100"/>
            <a:ext cx="8128000" cy="4419600"/>
          </a:xfrm>
          <a:prstGeom prst="rect">
            <a:avLst/>
          </a:prstGeom>
          <a:noFill/>
          <a:ln w="12700" cap="flat" cmpd="sng">
            <a:noFill/>
            <a:prstDash val="solid"/>
            <a:miter lim="400000"/>
            <a:headEnd type="none" w="med" len="med"/>
            <a:tailEnd type="none" w="med" len="med"/>
          </a:ln>
          <a:effectLst/>
        </p:spPr>
      </p:pic>
      <p:sp>
        <p:nvSpPr>
          <p:cNvPr id="12296" name="Rectangle 8"/>
          <p:cNvSpPr>
            <a:spLocks/>
          </p:cNvSpPr>
          <p:nvPr/>
        </p:nvSpPr>
        <p:spPr bwMode="auto">
          <a:xfrm>
            <a:off x="546100" y="1397000"/>
            <a:ext cx="7310438" cy="5969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pPr>
            <a:r>
              <a:rPr lang="en-US" sz="3900">
                <a:solidFill>
                  <a:srgbClr val="424456"/>
                </a:solidFill>
                <a:latin typeface="Trebuchet MS" pitchFamily="-92" charset="0"/>
                <a:ea typeface="Trebuchet MS" pitchFamily="-92" charset="0"/>
                <a:cs typeface="Trebuchet MS" pitchFamily="-92" charset="0"/>
                <a:sym typeface="Trebuchet MS" pitchFamily="-92" charset="0"/>
              </a:rPr>
              <a:t>IMT-2020</a:t>
            </a:r>
            <a:r>
              <a:rPr lang="en-US" sz="3200">
                <a:latin typeface="Times New Roman" pitchFamily="-92" charset="0"/>
                <a:ea typeface="Times New Roman" pitchFamily="-92" charset="0"/>
                <a:cs typeface="Times New Roman" pitchFamily="-92" charset="0"/>
                <a:sym typeface="Times New Roman" pitchFamily="-92" charset="0"/>
              </a:rPr>
              <a:t> </a:t>
            </a:r>
            <a:r>
              <a:rPr lang="en-US" sz="3200" i="1">
                <a:solidFill>
                  <a:srgbClr val="424456"/>
                </a:solidFill>
                <a:latin typeface="Trebuchet MS" pitchFamily="-92" charset="0"/>
                <a:ea typeface="Trebuchet MS" pitchFamily="-92" charset="0"/>
                <a:cs typeface="Trebuchet MS" pitchFamily="-92" charset="0"/>
                <a:sym typeface="Trebuchet MS" pitchFamily="-92" charset="0"/>
              </a:rPr>
              <a:t>(per</a:t>
            </a:r>
            <a:r>
              <a:rPr lang="en-US" sz="3200">
                <a:latin typeface="Times New Roman" pitchFamily="-92" charset="0"/>
                <a:ea typeface="Times New Roman" pitchFamily="-92" charset="0"/>
                <a:cs typeface="Times New Roman" pitchFamily="-92" charset="0"/>
                <a:sym typeface="Times New Roman" pitchFamily="-92" charset="0"/>
              </a:rPr>
              <a:t> </a:t>
            </a:r>
            <a:r>
              <a:rPr lang="en-US" sz="3200" i="1">
                <a:solidFill>
                  <a:srgbClr val="424456"/>
                </a:solidFill>
                <a:latin typeface="Trebuchet MS" pitchFamily="-92" charset="0"/>
                <a:ea typeface="Trebuchet MS" pitchFamily="-92" charset="0"/>
                <a:cs typeface="Trebuchet MS" pitchFamily="-92" charset="0"/>
                <a:sym typeface="Trebuchet MS" pitchFamily="-92" charset="0"/>
              </a:rPr>
              <a:t>ITU-R</a:t>
            </a:r>
            <a:r>
              <a:rPr lang="en-US" sz="3200">
                <a:latin typeface="Times New Roman" pitchFamily="-92" charset="0"/>
                <a:ea typeface="Times New Roman" pitchFamily="-92" charset="0"/>
                <a:cs typeface="Times New Roman" pitchFamily="-92" charset="0"/>
                <a:sym typeface="Times New Roman" pitchFamily="-92" charset="0"/>
              </a:rPr>
              <a:t> </a:t>
            </a:r>
            <a:r>
              <a:rPr lang="en-US" sz="3200" i="1">
                <a:solidFill>
                  <a:srgbClr val="424456"/>
                </a:solidFill>
                <a:latin typeface="Trebuchet MS" pitchFamily="-92" charset="0"/>
                <a:ea typeface="Trebuchet MS" pitchFamily="-92" charset="0"/>
                <a:cs typeface="Trebuchet MS" pitchFamily="-92" charset="0"/>
                <a:sym typeface="Trebuchet MS" pitchFamily="-92" charset="0"/>
              </a:rPr>
              <a:t>M.2083</a:t>
            </a:r>
            <a:r>
              <a:rPr lang="en-US" sz="3200">
                <a:latin typeface="Times New Roman" pitchFamily="-92" charset="0"/>
                <a:ea typeface="Times New Roman" pitchFamily="-92" charset="0"/>
                <a:cs typeface="Times New Roman" pitchFamily="-92" charset="0"/>
                <a:sym typeface="Times New Roman" pitchFamily="-92" charset="0"/>
              </a:rPr>
              <a:t> </a:t>
            </a:r>
            <a:r>
              <a:rPr lang="en-US" sz="3200" i="1">
                <a:solidFill>
                  <a:srgbClr val="424456"/>
                </a:solidFill>
                <a:latin typeface="Trebuchet MS" pitchFamily="-92" charset="0"/>
                <a:ea typeface="Trebuchet MS" pitchFamily="-92" charset="0"/>
                <a:cs typeface="Trebuchet MS" pitchFamily="-92" charset="0"/>
                <a:sym typeface="Trebuchet MS" pitchFamily="-92" charset="0"/>
              </a:rPr>
              <a:t>–</a:t>
            </a:r>
            <a:r>
              <a:rPr lang="en-US" sz="3200">
                <a:latin typeface="Times New Roman" pitchFamily="-92" charset="0"/>
                <a:ea typeface="Times New Roman" pitchFamily="-92" charset="0"/>
                <a:cs typeface="Times New Roman" pitchFamily="-92" charset="0"/>
                <a:sym typeface="Times New Roman" pitchFamily="-92" charset="0"/>
              </a:rPr>
              <a:t> </a:t>
            </a:r>
            <a:r>
              <a:rPr lang="en-US" sz="3200" i="1">
                <a:solidFill>
                  <a:srgbClr val="424456"/>
                </a:solidFill>
                <a:latin typeface="Trebuchet MS" pitchFamily="-92" charset="0"/>
                <a:ea typeface="Trebuchet MS" pitchFamily="-92" charset="0"/>
                <a:cs typeface="Trebuchet MS" pitchFamily="-92" charset="0"/>
                <a:sym typeface="Trebuchet MS" pitchFamily="-92" charset="0"/>
              </a:rPr>
              <a:t>Figure</a:t>
            </a:r>
            <a:r>
              <a:rPr lang="en-US" sz="3200">
                <a:latin typeface="Times New Roman" pitchFamily="-92" charset="0"/>
                <a:ea typeface="Times New Roman" pitchFamily="-92" charset="0"/>
                <a:cs typeface="Times New Roman" pitchFamily="-92" charset="0"/>
                <a:sym typeface="Times New Roman" pitchFamily="-92" charset="0"/>
              </a:rPr>
              <a:t> </a:t>
            </a:r>
            <a:r>
              <a:rPr lang="en-US" sz="3200" i="1">
                <a:solidFill>
                  <a:srgbClr val="424456"/>
                </a:solidFill>
                <a:latin typeface="Trebuchet MS" pitchFamily="-92" charset="0"/>
                <a:ea typeface="Trebuchet MS" pitchFamily="-92" charset="0"/>
                <a:cs typeface="Trebuchet MS" pitchFamily="-92" charset="0"/>
                <a:sym typeface="Trebuchet MS" pitchFamily="-92" charset="0"/>
              </a:rPr>
              <a:t>2)</a:t>
            </a:r>
            <a:endParaRPr lang="en-US" sz="390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12297" name="Rectangle 9"/>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05964878-6438-BF48-A027-2E2B1CD893FE}" type="slidenum">
              <a:rPr lang="en-US">
                <a:solidFill>
                  <a:srgbClr val="FFFFFF"/>
                </a:solidFill>
                <a:latin typeface="Arial" pitchFamily="-92" charset="0"/>
                <a:ea typeface="Arial" pitchFamily="-92" charset="0"/>
                <a:cs typeface="Arial" pitchFamily="-92" charset="0"/>
                <a:sym typeface="Arial" pitchFamily="-92" charset="0"/>
              </a:rPr>
              <a:pPr algn="r"/>
              <a:t>8</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3" name="AutoShape 1"/>
          <p:cNvSpPr>
            <a:spLocks/>
          </p:cNvSpPr>
          <p:nvPr/>
        </p:nvSpPr>
        <p:spPr bwMode="auto">
          <a:xfrm>
            <a:off x="6488113" y="2378075"/>
            <a:ext cx="104775" cy="90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310" y="0"/>
                </a:moveTo>
                <a:cubicBezTo>
                  <a:pt x="5437" y="0"/>
                  <a:pt x="0" y="4131"/>
                  <a:pt x="0" y="12396"/>
                </a:cubicBezTo>
                <a:cubicBezTo>
                  <a:pt x="0" y="18532"/>
                  <a:pt x="3068" y="21600"/>
                  <a:pt x="9202" y="21600"/>
                </a:cubicBezTo>
                <a:cubicBezTo>
                  <a:pt x="17465" y="21600"/>
                  <a:pt x="21600" y="16808"/>
                  <a:pt x="21600" y="7220"/>
                </a:cubicBezTo>
                <a:lnTo>
                  <a:pt x="21600" y="832"/>
                </a:lnTo>
                <a:cubicBezTo>
                  <a:pt x="19249" y="277"/>
                  <a:pt x="17487" y="0"/>
                  <a:pt x="16310"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14" name="AutoShape 2"/>
          <p:cNvSpPr>
            <a:spLocks/>
          </p:cNvSpPr>
          <p:nvPr/>
        </p:nvSpPr>
        <p:spPr bwMode="auto">
          <a:xfrm>
            <a:off x="3378200" y="2378075"/>
            <a:ext cx="104775" cy="90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310" y="0"/>
                </a:moveTo>
                <a:cubicBezTo>
                  <a:pt x="5437" y="0"/>
                  <a:pt x="0" y="4131"/>
                  <a:pt x="0" y="12396"/>
                </a:cubicBezTo>
                <a:cubicBezTo>
                  <a:pt x="0" y="18532"/>
                  <a:pt x="3068" y="21600"/>
                  <a:pt x="9202" y="21600"/>
                </a:cubicBezTo>
                <a:cubicBezTo>
                  <a:pt x="17465" y="21600"/>
                  <a:pt x="21600" y="16808"/>
                  <a:pt x="21600" y="7220"/>
                </a:cubicBezTo>
                <a:lnTo>
                  <a:pt x="21600" y="832"/>
                </a:lnTo>
                <a:cubicBezTo>
                  <a:pt x="19249" y="277"/>
                  <a:pt x="17484" y="0"/>
                  <a:pt x="16310"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15" name="AutoShape 3"/>
          <p:cNvSpPr>
            <a:spLocks/>
          </p:cNvSpPr>
          <p:nvPr/>
        </p:nvSpPr>
        <p:spPr bwMode="auto">
          <a:xfrm>
            <a:off x="2374900" y="2378075"/>
            <a:ext cx="104775" cy="90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310" y="0"/>
                </a:moveTo>
                <a:cubicBezTo>
                  <a:pt x="5437" y="0"/>
                  <a:pt x="0" y="4131"/>
                  <a:pt x="0" y="12396"/>
                </a:cubicBezTo>
                <a:cubicBezTo>
                  <a:pt x="0" y="18532"/>
                  <a:pt x="3068" y="21600"/>
                  <a:pt x="9202" y="21600"/>
                </a:cubicBezTo>
                <a:cubicBezTo>
                  <a:pt x="17465" y="21600"/>
                  <a:pt x="21600" y="16808"/>
                  <a:pt x="21600" y="7220"/>
                </a:cubicBezTo>
                <a:lnTo>
                  <a:pt x="21600" y="832"/>
                </a:lnTo>
                <a:cubicBezTo>
                  <a:pt x="19249" y="277"/>
                  <a:pt x="17484" y="0"/>
                  <a:pt x="16310"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16" name="AutoShape 4"/>
          <p:cNvSpPr>
            <a:spLocks/>
          </p:cNvSpPr>
          <p:nvPr/>
        </p:nvSpPr>
        <p:spPr bwMode="auto">
          <a:xfrm>
            <a:off x="1701800" y="2378075"/>
            <a:ext cx="104775" cy="90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310" y="0"/>
                </a:moveTo>
                <a:cubicBezTo>
                  <a:pt x="5437" y="0"/>
                  <a:pt x="0" y="4131"/>
                  <a:pt x="0" y="12396"/>
                </a:cubicBezTo>
                <a:cubicBezTo>
                  <a:pt x="0" y="18532"/>
                  <a:pt x="3068" y="21600"/>
                  <a:pt x="9202" y="21600"/>
                </a:cubicBezTo>
                <a:cubicBezTo>
                  <a:pt x="17465" y="21600"/>
                  <a:pt x="21600" y="16808"/>
                  <a:pt x="21600" y="7220"/>
                </a:cubicBezTo>
                <a:lnTo>
                  <a:pt x="21600" y="832"/>
                </a:lnTo>
                <a:cubicBezTo>
                  <a:pt x="19249" y="277"/>
                  <a:pt x="17484" y="0"/>
                  <a:pt x="16310"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17" name="AutoShape 5"/>
          <p:cNvSpPr>
            <a:spLocks/>
          </p:cNvSpPr>
          <p:nvPr/>
        </p:nvSpPr>
        <p:spPr bwMode="auto">
          <a:xfrm>
            <a:off x="5181600" y="2282825"/>
            <a:ext cx="127000" cy="1825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070" y="0"/>
                </a:moveTo>
                <a:cubicBezTo>
                  <a:pt x="9560" y="0"/>
                  <a:pt x="6088" y="958"/>
                  <a:pt x="3652" y="2874"/>
                </a:cubicBezTo>
                <a:cubicBezTo>
                  <a:pt x="1219" y="4788"/>
                  <a:pt x="0" y="7536"/>
                  <a:pt x="0" y="11114"/>
                </a:cubicBezTo>
                <a:cubicBezTo>
                  <a:pt x="0" y="18105"/>
                  <a:pt x="4841" y="21600"/>
                  <a:pt x="14521" y="21600"/>
                </a:cubicBezTo>
                <a:cubicBezTo>
                  <a:pt x="15602" y="21600"/>
                  <a:pt x="16933" y="21375"/>
                  <a:pt x="18511" y="20925"/>
                </a:cubicBezTo>
                <a:cubicBezTo>
                  <a:pt x="20089" y="20476"/>
                  <a:pt x="21118" y="20021"/>
                  <a:pt x="21600" y="19560"/>
                </a:cubicBezTo>
                <a:lnTo>
                  <a:pt x="21600" y="2010"/>
                </a:lnTo>
                <a:cubicBezTo>
                  <a:pt x="19195" y="670"/>
                  <a:pt x="16686" y="0"/>
                  <a:pt x="14070"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18" name="AutoShape 6"/>
          <p:cNvSpPr>
            <a:spLocks/>
          </p:cNvSpPr>
          <p:nvPr/>
        </p:nvSpPr>
        <p:spPr bwMode="auto">
          <a:xfrm>
            <a:off x="7451725" y="2281238"/>
            <a:ext cx="141288" cy="63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23" y="0"/>
                </a:moveTo>
                <a:cubicBezTo>
                  <a:pt x="5066" y="0"/>
                  <a:pt x="1425" y="7200"/>
                  <a:pt x="0" y="21600"/>
                </a:cubicBezTo>
                <a:lnTo>
                  <a:pt x="21600" y="21600"/>
                </a:lnTo>
                <a:cubicBezTo>
                  <a:pt x="20887" y="7200"/>
                  <a:pt x="17329" y="0"/>
                  <a:pt x="10923"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19" name="AutoShape 7"/>
          <p:cNvSpPr>
            <a:spLocks/>
          </p:cNvSpPr>
          <p:nvPr/>
        </p:nvSpPr>
        <p:spPr bwMode="auto">
          <a:xfrm>
            <a:off x="5495925" y="2281238"/>
            <a:ext cx="139700" cy="63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23" y="0"/>
                </a:moveTo>
                <a:cubicBezTo>
                  <a:pt x="5066" y="0"/>
                  <a:pt x="1425" y="7200"/>
                  <a:pt x="0" y="21600"/>
                </a:cubicBezTo>
                <a:lnTo>
                  <a:pt x="21600" y="21600"/>
                </a:lnTo>
                <a:cubicBezTo>
                  <a:pt x="20888" y="7200"/>
                  <a:pt x="17331" y="0"/>
                  <a:pt x="10923"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20" name="AutoShape 8"/>
          <p:cNvSpPr>
            <a:spLocks/>
          </p:cNvSpPr>
          <p:nvPr/>
        </p:nvSpPr>
        <p:spPr bwMode="auto">
          <a:xfrm>
            <a:off x="4700588" y="2281238"/>
            <a:ext cx="139700" cy="63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23" y="0"/>
                </a:moveTo>
                <a:cubicBezTo>
                  <a:pt x="5066" y="0"/>
                  <a:pt x="1425" y="7200"/>
                  <a:pt x="0" y="21600"/>
                </a:cubicBezTo>
                <a:lnTo>
                  <a:pt x="21600" y="21600"/>
                </a:lnTo>
                <a:cubicBezTo>
                  <a:pt x="20889" y="7200"/>
                  <a:pt x="17331" y="0"/>
                  <a:pt x="10923"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21" name="AutoShape 9"/>
          <p:cNvSpPr>
            <a:spLocks/>
          </p:cNvSpPr>
          <p:nvPr/>
        </p:nvSpPr>
        <p:spPr bwMode="auto">
          <a:xfrm>
            <a:off x="2905125" y="2281238"/>
            <a:ext cx="139700" cy="63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23" y="0"/>
                </a:moveTo>
                <a:cubicBezTo>
                  <a:pt x="5066" y="0"/>
                  <a:pt x="1425" y="7200"/>
                  <a:pt x="0" y="21600"/>
                </a:cubicBezTo>
                <a:lnTo>
                  <a:pt x="21600" y="21600"/>
                </a:lnTo>
                <a:cubicBezTo>
                  <a:pt x="20889" y="7200"/>
                  <a:pt x="17331" y="0"/>
                  <a:pt x="10923"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22" name="AutoShape 10"/>
          <p:cNvSpPr>
            <a:spLocks/>
          </p:cNvSpPr>
          <p:nvPr/>
        </p:nvSpPr>
        <p:spPr bwMode="auto">
          <a:xfrm>
            <a:off x="7077075" y="2230438"/>
            <a:ext cx="284163" cy="292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532" y="0"/>
                </a:lnTo>
                <a:lnTo>
                  <a:pt x="10699" y="12949"/>
                </a:lnTo>
                <a:lnTo>
                  <a:pt x="16250" y="0"/>
                </a:lnTo>
                <a:lnTo>
                  <a:pt x="21600" y="0"/>
                </a:lnTo>
                <a:lnTo>
                  <a:pt x="11588" y="21600"/>
                </a:lnTo>
                <a:lnTo>
                  <a:pt x="9771" y="21600"/>
                </a:lnTo>
                <a:lnTo>
                  <a:pt x="0"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23" name="AutoShape 11"/>
          <p:cNvSpPr>
            <a:spLocks/>
          </p:cNvSpPr>
          <p:nvPr/>
        </p:nvSpPr>
        <p:spPr bwMode="auto">
          <a:xfrm>
            <a:off x="6929438" y="2230438"/>
            <a:ext cx="103187" cy="2857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7588" y="21600"/>
                </a:lnTo>
                <a:lnTo>
                  <a:pt x="7588" y="4134"/>
                </a:lnTo>
                <a:lnTo>
                  <a:pt x="0" y="4134"/>
                </a:lnTo>
                <a:lnTo>
                  <a:pt x="0"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24" name="AutoShape 12"/>
          <p:cNvSpPr>
            <a:spLocks/>
          </p:cNvSpPr>
          <p:nvPr/>
        </p:nvSpPr>
        <p:spPr bwMode="auto">
          <a:xfrm>
            <a:off x="6118225" y="2230438"/>
            <a:ext cx="284163" cy="292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532" y="0"/>
                </a:lnTo>
                <a:lnTo>
                  <a:pt x="10699" y="12949"/>
                </a:lnTo>
                <a:lnTo>
                  <a:pt x="16250" y="0"/>
                </a:lnTo>
                <a:lnTo>
                  <a:pt x="21600" y="0"/>
                </a:lnTo>
                <a:lnTo>
                  <a:pt x="11588" y="21600"/>
                </a:lnTo>
                <a:lnTo>
                  <a:pt x="9771" y="21600"/>
                </a:lnTo>
                <a:lnTo>
                  <a:pt x="0"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25" name="AutoShape 13"/>
          <p:cNvSpPr>
            <a:spLocks/>
          </p:cNvSpPr>
          <p:nvPr/>
        </p:nvSpPr>
        <p:spPr bwMode="auto">
          <a:xfrm>
            <a:off x="5970588" y="2230438"/>
            <a:ext cx="104775" cy="2857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7588" y="21600"/>
                </a:lnTo>
                <a:lnTo>
                  <a:pt x="7588" y="4134"/>
                </a:lnTo>
                <a:lnTo>
                  <a:pt x="0" y="4134"/>
                </a:lnTo>
                <a:lnTo>
                  <a:pt x="0"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26" name="AutoShape 14"/>
          <p:cNvSpPr>
            <a:spLocks/>
          </p:cNvSpPr>
          <p:nvPr/>
        </p:nvSpPr>
        <p:spPr bwMode="auto">
          <a:xfrm>
            <a:off x="7694613" y="2225675"/>
            <a:ext cx="200025" cy="296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29" y="0"/>
                </a:moveTo>
                <a:cubicBezTo>
                  <a:pt x="14026" y="0"/>
                  <a:pt x="17033" y="487"/>
                  <a:pt x="19849" y="1459"/>
                </a:cubicBezTo>
                <a:lnTo>
                  <a:pt x="17780" y="5230"/>
                </a:lnTo>
                <a:cubicBezTo>
                  <a:pt x="16210" y="4323"/>
                  <a:pt x="14026" y="3870"/>
                  <a:pt x="11231" y="3870"/>
                </a:cubicBezTo>
                <a:cubicBezTo>
                  <a:pt x="8723" y="3870"/>
                  <a:pt x="7468" y="4543"/>
                  <a:pt x="7468" y="5891"/>
                </a:cubicBezTo>
                <a:cubicBezTo>
                  <a:pt x="7468" y="6423"/>
                  <a:pt x="7879" y="6902"/>
                  <a:pt x="8703" y="7330"/>
                </a:cubicBezTo>
                <a:cubicBezTo>
                  <a:pt x="9526" y="7758"/>
                  <a:pt x="11289" y="8331"/>
                  <a:pt x="13988" y="9051"/>
                </a:cubicBezTo>
                <a:cubicBezTo>
                  <a:pt x="16688" y="9770"/>
                  <a:pt x="18633" y="10642"/>
                  <a:pt x="19820" y="11665"/>
                </a:cubicBezTo>
                <a:cubicBezTo>
                  <a:pt x="21007" y="12689"/>
                  <a:pt x="21600" y="13928"/>
                  <a:pt x="21600" y="15379"/>
                </a:cubicBezTo>
                <a:cubicBezTo>
                  <a:pt x="21600" y="17311"/>
                  <a:pt x="20543" y="18830"/>
                  <a:pt x="18426" y="19938"/>
                </a:cubicBezTo>
                <a:cubicBezTo>
                  <a:pt x="16310" y="21047"/>
                  <a:pt x="13433" y="21600"/>
                  <a:pt x="9795" y="21600"/>
                </a:cubicBezTo>
                <a:cubicBezTo>
                  <a:pt x="7745" y="21600"/>
                  <a:pt x="6103" y="21487"/>
                  <a:pt x="4868" y="21260"/>
                </a:cubicBezTo>
                <a:cubicBezTo>
                  <a:pt x="3633" y="21034"/>
                  <a:pt x="2048" y="20570"/>
                  <a:pt x="115" y="19870"/>
                </a:cubicBezTo>
                <a:lnTo>
                  <a:pt x="2672" y="16001"/>
                </a:lnTo>
                <a:cubicBezTo>
                  <a:pt x="4816" y="17155"/>
                  <a:pt x="7238" y="17731"/>
                  <a:pt x="9939" y="17731"/>
                </a:cubicBezTo>
                <a:cubicBezTo>
                  <a:pt x="12733" y="17731"/>
                  <a:pt x="14132" y="17058"/>
                  <a:pt x="14132" y="15710"/>
                </a:cubicBezTo>
                <a:cubicBezTo>
                  <a:pt x="14132" y="14918"/>
                  <a:pt x="13711" y="14271"/>
                  <a:pt x="12868" y="13765"/>
                </a:cubicBezTo>
                <a:cubicBezTo>
                  <a:pt x="12026" y="13259"/>
                  <a:pt x="10388" y="12663"/>
                  <a:pt x="7956" y="11977"/>
                </a:cubicBezTo>
                <a:cubicBezTo>
                  <a:pt x="2652" y="10486"/>
                  <a:pt x="0" y="8399"/>
                  <a:pt x="0" y="5717"/>
                </a:cubicBezTo>
                <a:cubicBezTo>
                  <a:pt x="0" y="3915"/>
                  <a:pt x="1015" y="2512"/>
                  <a:pt x="3044" y="1507"/>
                </a:cubicBezTo>
                <a:cubicBezTo>
                  <a:pt x="5075" y="502"/>
                  <a:pt x="7670" y="0"/>
                  <a:pt x="10829"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27" name="AutoShape 15"/>
          <p:cNvSpPr>
            <a:spLocks/>
          </p:cNvSpPr>
          <p:nvPr/>
        </p:nvSpPr>
        <p:spPr bwMode="auto">
          <a:xfrm>
            <a:off x="7380288" y="2225675"/>
            <a:ext cx="279400" cy="296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75" y="0"/>
                </a:moveTo>
                <a:cubicBezTo>
                  <a:pt x="14180" y="0"/>
                  <a:pt x="16752" y="901"/>
                  <a:pt x="18691" y="2703"/>
                </a:cubicBezTo>
                <a:cubicBezTo>
                  <a:pt x="20630" y="4504"/>
                  <a:pt x="21600" y="6798"/>
                  <a:pt x="21600" y="9585"/>
                </a:cubicBezTo>
                <a:cubicBezTo>
                  <a:pt x="21600" y="10181"/>
                  <a:pt x="21455" y="11082"/>
                  <a:pt x="21167" y="12288"/>
                </a:cubicBezTo>
                <a:lnTo>
                  <a:pt x="5385" y="12288"/>
                </a:lnTo>
                <a:cubicBezTo>
                  <a:pt x="5480" y="13947"/>
                  <a:pt x="6086" y="15236"/>
                  <a:pt x="7200" y="16157"/>
                </a:cubicBezTo>
                <a:cubicBezTo>
                  <a:pt x="8314" y="17077"/>
                  <a:pt x="9813" y="17537"/>
                  <a:pt x="11697" y="17537"/>
                </a:cubicBezTo>
                <a:cubicBezTo>
                  <a:pt x="14050" y="17537"/>
                  <a:pt x="15838" y="16960"/>
                  <a:pt x="17061" y="15806"/>
                </a:cubicBezTo>
                <a:lnTo>
                  <a:pt x="19063" y="19520"/>
                </a:lnTo>
                <a:cubicBezTo>
                  <a:pt x="17247" y="20907"/>
                  <a:pt x="14537" y="21600"/>
                  <a:pt x="10934" y="21600"/>
                </a:cubicBezTo>
                <a:cubicBezTo>
                  <a:pt x="7564" y="21600"/>
                  <a:pt x="4900" y="20670"/>
                  <a:pt x="2940" y="18810"/>
                </a:cubicBezTo>
                <a:cubicBezTo>
                  <a:pt x="980" y="16950"/>
                  <a:pt x="0" y="14355"/>
                  <a:pt x="0" y="11024"/>
                </a:cubicBezTo>
                <a:cubicBezTo>
                  <a:pt x="0" y="7745"/>
                  <a:pt x="1076" y="5087"/>
                  <a:pt x="3229" y="3053"/>
                </a:cubicBezTo>
                <a:cubicBezTo>
                  <a:pt x="5381" y="1018"/>
                  <a:pt x="7963" y="0"/>
                  <a:pt x="10975"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28" name="AutoShape 16"/>
          <p:cNvSpPr>
            <a:spLocks/>
          </p:cNvSpPr>
          <p:nvPr/>
        </p:nvSpPr>
        <p:spPr bwMode="auto">
          <a:xfrm>
            <a:off x="6421438" y="2225675"/>
            <a:ext cx="260350" cy="296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241" y="0"/>
                </a:moveTo>
                <a:cubicBezTo>
                  <a:pt x="12852" y="0"/>
                  <a:pt x="15497" y="723"/>
                  <a:pt x="17179" y="2168"/>
                </a:cubicBezTo>
                <a:cubicBezTo>
                  <a:pt x="18859" y="3614"/>
                  <a:pt x="19699" y="6352"/>
                  <a:pt x="19699" y="10382"/>
                </a:cubicBezTo>
                <a:lnTo>
                  <a:pt x="19699" y="14835"/>
                </a:lnTo>
                <a:cubicBezTo>
                  <a:pt x="19699" y="17608"/>
                  <a:pt x="20332" y="19351"/>
                  <a:pt x="21600" y="20064"/>
                </a:cubicBezTo>
                <a:cubicBezTo>
                  <a:pt x="21142" y="20764"/>
                  <a:pt x="20635" y="21195"/>
                  <a:pt x="20075" y="21357"/>
                </a:cubicBezTo>
                <a:cubicBezTo>
                  <a:pt x="19514" y="21519"/>
                  <a:pt x="18873" y="21600"/>
                  <a:pt x="18151" y="21600"/>
                </a:cubicBezTo>
                <a:cubicBezTo>
                  <a:pt x="17355" y="21600"/>
                  <a:pt x="16640" y="21341"/>
                  <a:pt x="16007" y="20822"/>
                </a:cubicBezTo>
                <a:cubicBezTo>
                  <a:pt x="15373" y="20304"/>
                  <a:pt x="14945" y="19741"/>
                  <a:pt x="14724" y="19131"/>
                </a:cubicBezTo>
                <a:cubicBezTo>
                  <a:pt x="14223" y="19858"/>
                  <a:pt x="13350" y="20450"/>
                  <a:pt x="12104" y="20910"/>
                </a:cubicBezTo>
                <a:cubicBezTo>
                  <a:pt x="10859" y="21370"/>
                  <a:pt x="9558" y="21600"/>
                  <a:pt x="8202" y="21600"/>
                </a:cubicBezTo>
                <a:cubicBezTo>
                  <a:pt x="5652" y="21600"/>
                  <a:pt x="3648" y="21040"/>
                  <a:pt x="2188" y="19919"/>
                </a:cubicBezTo>
                <a:cubicBezTo>
                  <a:pt x="729" y="18797"/>
                  <a:pt x="0" y="17207"/>
                  <a:pt x="0" y="15145"/>
                </a:cubicBezTo>
                <a:cubicBezTo>
                  <a:pt x="0" y="12735"/>
                  <a:pt x="1028" y="10849"/>
                  <a:pt x="3084" y="9488"/>
                </a:cubicBezTo>
                <a:cubicBezTo>
                  <a:pt x="5140" y="8127"/>
                  <a:pt x="8062" y="7446"/>
                  <a:pt x="11850" y="7446"/>
                </a:cubicBezTo>
                <a:cubicBezTo>
                  <a:pt x="12499" y="7446"/>
                  <a:pt x="13265" y="7544"/>
                  <a:pt x="14149" y="7738"/>
                </a:cubicBezTo>
                <a:cubicBezTo>
                  <a:pt x="14149" y="5289"/>
                  <a:pt x="12388" y="4064"/>
                  <a:pt x="8865" y="4064"/>
                </a:cubicBezTo>
                <a:cubicBezTo>
                  <a:pt x="6788" y="4064"/>
                  <a:pt x="5047" y="4368"/>
                  <a:pt x="3648" y="4977"/>
                </a:cubicBezTo>
                <a:lnTo>
                  <a:pt x="2454" y="1206"/>
                </a:lnTo>
                <a:cubicBezTo>
                  <a:pt x="4355" y="402"/>
                  <a:pt x="6618" y="0"/>
                  <a:pt x="9241"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29" name="AutoShape 17"/>
          <p:cNvSpPr>
            <a:spLocks/>
          </p:cNvSpPr>
          <p:nvPr/>
        </p:nvSpPr>
        <p:spPr bwMode="auto">
          <a:xfrm>
            <a:off x="5756275" y="2225675"/>
            <a:ext cx="193675" cy="2905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761" y="0"/>
                </a:moveTo>
                <a:cubicBezTo>
                  <a:pt x="18303" y="0"/>
                  <a:pt x="20249" y="258"/>
                  <a:pt x="21600" y="773"/>
                </a:cubicBezTo>
                <a:lnTo>
                  <a:pt x="18443" y="5010"/>
                </a:lnTo>
                <a:cubicBezTo>
                  <a:pt x="17112" y="4428"/>
                  <a:pt x="15652" y="4139"/>
                  <a:pt x="14062" y="4139"/>
                </a:cubicBezTo>
                <a:cubicBezTo>
                  <a:pt x="12334" y="4139"/>
                  <a:pt x="10800" y="4660"/>
                  <a:pt x="9459" y="5702"/>
                </a:cubicBezTo>
                <a:cubicBezTo>
                  <a:pt x="8118" y="6744"/>
                  <a:pt x="7448" y="8019"/>
                  <a:pt x="7448" y="9523"/>
                </a:cubicBezTo>
                <a:lnTo>
                  <a:pt x="7448" y="21600"/>
                </a:lnTo>
                <a:lnTo>
                  <a:pt x="0" y="21600"/>
                </a:lnTo>
                <a:lnTo>
                  <a:pt x="0" y="396"/>
                </a:lnTo>
                <a:lnTo>
                  <a:pt x="7448" y="396"/>
                </a:lnTo>
                <a:lnTo>
                  <a:pt x="7448" y="2337"/>
                </a:lnTo>
                <a:cubicBezTo>
                  <a:pt x="9535" y="780"/>
                  <a:pt x="12304" y="0"/>
                  <a:pt x="15761"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30" name="AutoShape 18"/>
          <p:cNvSpPr>
            <a:spLocks/>
          </p:cNvSpPr>
          <p:nvPr/>
        </p:nvSpPr>
        <p:spPr bwMode="auto">
          <a:xfrm>
            <a:off x="5422900" y="2225675"/>
            <a:ext cx="279400" cy="296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75" y="0"/>
                </a:moveTo>
                <a:cubicBezTo>
                  <a:pt x="14180" y="0"/>
                  <a:pt x="16752" y="901"/>
                  <a:pt x="18692" y="2703"/>
                </a:cubicBezTo>
                <a:cubicBezTo>
                  <a:pt x="20630" y="4504"/>
                  <a:pt x="21600" y="6798"/>
                  <a:pt x="21600" y="9585"/>
                </a:cubicBezTo>
                <a:cubicBezTo>
                  <a:pt x="21600" y="10181"/>
                  <a:pt x="21455" y="11082"/>
                  <a:pt x="21167" y="12288"/>
                </a:cubicBezTo>
                <a:lnTo>
                  <a:pt x="5385" y="12288"/>
                </a:lnTo>
                <a:cubicBezTo>
                  <a:pt x="5481" y="13947"/>
                  <a:pt x="6086" y="15236"/>
                  <a:pt x="7200" y="16157"/>
                </a:cubicBezTo>
                <a:cubicBezTo>
                  <a:pt x="8314" y="17077"/>
                  <a:pt x="9813" y="17537"/>
                  <a:pt x="11697" y="17537"/>
                </a:cubicBezTo>
                <a:cubicBezTo>
                  <a:pt x="14050" y="17537"/>
                  <a:pt x="15838" y="16960"/>
                  <a:pt x="17061" y="15806"/>
                </a:cubicBezTo>
                <a:lnTo>
                  <a:pt x="19063" y="19520"/>
                </a:lnTo>
                <a:cubicBezTo>
                  <a:pt x="17247" y="20907"/>
                  <a:pt x="14537" y="21600"/>
                  <a:pt x="10934" y="21600"/>
                </a:cubicBezTo>
                <a:cubicBezTo>
                  <a:pt x="7564" y="21600"/>
                  <a:pt x="4900" y="20670"/>
                  <a:pt x="2940" y="18810"/>
                </a:cubicBezTo>
                <a:cubicBezTo>
                  <a:pt x="980" y="16950"/>
                  <a:pt x="0" y="14355"/>
                  <a:pt x="0" y="11024"/>
                </a:cubicBezTo>
                <a:cubicBezTo>
                  <a:pt x="0" y="7745"/>
                  <a:pt x="1076" y="5087"/>
                  <a:pt x="3229" y="3053"/>
                </a:cubicBezTo>
                <a:cubicBezTo>
                  <a:pt x="5381" y="1018"/>
                  <a:pt x="7963" y="0"/>
                  <a:pt x="10975"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31" name="AutoShape 19"/>
          <p:cNvSpPr>
            <a:spLocks/>
          </p:cNvSpPr>
          <p:nvPr/>
        </p:nvSpPr>
        <p:spPr bwMode="auto">
          <a:xfrm>
            <a:off x="4627563" y="2225675"/>
            <a:ext cx="279400" cy="296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75" y="0"/>
                </a:moveTo>
                <a:cubicBezTo>
                  <a:pt x="14180" y="0"/>
                  <a:pt x="16752" y="901"/>
                  <a:pt x="18692" y="2703"/>
                </a:cubicBezTo>
                <a:cubicBezTo>
                  <a:pt x="20630" y="4504"/>
                  <a:pt x="21600" y="6798"/>
                  <a:pt x="21600" y="9585"/>
                </a:cubicBezTo>
                <a:cubicBezTo>
                  <a:pt x="21600" y="10181"/>
                  <a:pt x="21455" y="11082"/>
                  <a:pt x="21167" y="12288"/>
                </a:cubicBezTo>
                <a:lnTo>
                  <a:pt x="5385" y="12288"/>
                </a:lnTo>
                <a:cubicBezTo>
                  <a:pt x="5481" y="13947"/>
                  <a:pt x="6086" y="15236"/>
                  <a:pt x="7200" y="16157"/>
                </a:cubicBezTo>
                <a:cubicBezTo>
                  <a:pt x="8314" y="17077"/>
                  <a:pt x="9813" y="17537"/>
                  <a:pt x="11697" y="17537"/>
                </a:cubicBezTo>
                <a:cubicBezTo>
                  <a:pt x="14050" y="17537"/>
                  <a:pt x="15838" y="16960"/>
                  <a:pt x="17061" y="15806"/>
                </a:cubicBezTo>
                <a:lnTo>
                  <a:pt x="19063" y="19520"/>
                </a:lnTo>
                <a:cubicBezTo>
                  <a:pt x="17247" y="20907"/>
                  <a:pt x="14537" y="21600"/>
                  <a:pt x="10934" y="21600"/>
                </a:cubicBezTo>
                <a:cubicBezTo>
                  <a:pt x="7564" y="21600"/>
                  <a:pt x="4900" y="20670"/>
                  <a:pt x="2940" y="18810"/>
                </a:cubicBezTo>
                <a:cubicBezTo>
                  <a:pt x="980" y="16950"/>
                  <a:pt x="0" y="14355"/>
                  <a:pt x="0" y="11024"/>
                </a:cubicBezTo>
                <a:cubicBezTo>
                  <a:pt x="0" y="7745"/>
                  <a:pt x="1076" y="5087"/>
                  <a:pt x="3229" y="3053"/>
                </a:cubicBezTo>
                <a:cubicBezTo>
                  <a:pt x="5381" y="1018"/>
                  <a:pt x="7964" y="0"/>
                  <a:pt x="10975"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32" name="AutoShape 20"/>
          <p:cNvSpPr>
            <a:spLocks/>
          </p:cNvSpPr>
          <p:nvPr/>
        </p:nvSpPr>
        <p:spPr bwMode="auto">
          <a:xfrm>
            <a:off x="3311525" y="2225675"/>
            <a:ext cx="260350" cy="296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241" y="0"/>
                </a:moveTo>
                <a:cubicBezTo>
                  <a:pt x="12852" y="0"/>
                  <a:pt x="15498" y="723"/>
                  <a:pt x="17179" y="2168"/>
                </a:cubicBezTo>
                <a:cubicBezTo>
                  <a:pt x="18859" y="3614"/>
                  <a:pt x="19699" y="6352"/>
                  <a:pt x="19699" y="10382"/>
                </a:cubicBezTo>
                <a:lnTo>
                  <a:pt x="19699" y="14835"/>
                </a:lnTo>
                <a:cubicBezTo>
                  <a:pt x="19699" y="17608"/>
                  <a:pt x="20332" y="19351"/>
                  <a:pt x="21600" y="20064"/>
                </a:cubicBezTo>
                <a:cubicBezTo>
                  <a:pt x="21143" y="20764"/>
                  <a:pt x="20635" y="21195"/>
                  <a:pt x="20074" y="21357"/>
                </a:cubicBezTo>
                <a:cubicBezTo>
                  <a:pt x="19514" y="21519"/>
                  <a:pt x="18873" y="21600"/>
                  <a:pt x="18151" y="21600"/>
                </a:cubicBezTo>
                <a:cubicBezTo>
                  <a:pt x="17355" y="21600"/>
                  <a:pt x="16640" y="21341"/>
                  <a:pt x="16007" y="20822"/>
                </a:cubicBezTo>
                <a:cubicBezTo>
                  <a:pt x="15372" y="20304"/>
                  <a:pt x="14945" y="19741"/>
                  <a:pt x="14724" y="19131"/>
                </a:cubicBezTo>
                <a:cubicBezTo>
                  <a:pt x="14223" y="19858"/>
                  <a:pt x="13350" y="20450"/>
                  <a:pt x="12104" y="20910"/>
                </a:cubicBezTo>
                <a:cubicBezTo>
                  <a:pt x="10859" y="21370"/>
                  <a:pt x="9558" y="21600"/>
                  <a:pt x="8202" y="21600"/>
                </a:cubicBezTo>
                <a:cubicBezTo>
                  <a:pt x="5652" y="21600"/>
                  <a:pt x="3648" y="21040"/>
                  <a:pt x="2188" y="19919"/>
                </a:cubicBezTo>
                <a:cubicBezTo>
                  <a:pt x="729" y="18797"/>
                  <a:pt x="0" y="17207"/>
                  <a:pt x="0" y="15145"/>
                </a:cubicBezTo>
                <a:cubicBezTo>
                  <a:pt x="0" y="12735"/>
                  <a:pt x="1028" y="10849"/>
                  <a:pt x="3084" y="9488"/>
                </a:cubicBezTo>
                <a:cubicBezTo>
                  <a:pt x="5140" y="8127"/>
                  <a:pt x="8062" y="7446"/>
                  <a:pt x="11850" y="7446"/>
                </a:cubicBezTo>
                <a:cubicBezTo>
                  <a:pt x="12498" y="7446"/>
                  <a:pt x="13265" y="7544"/>
                  <a:pt x="14150" y="7738"/>
                </a:cubicBezTo>
                <a:cubicBezTo>
                  <a:pt x="14150" y="5289"/>
                  <a:pt x="12388" y="4064"/>
                  <a:pt x="8865" y="4064"/>
                </a:cubicBezTo>
                <a:cubicBezTo>
                  <a:pt x="6788" y="4064"/>
                  <a:pt x="5047" y="4368"/>
                  <a:pt x="3648" y="4977"/>
                </a:cubicBezTo>
                <a:lnTo>
                  <a:pt x="2454" y="1206"/>
                </a:lnTo>
                <a:cubicBezTo>
                  <a:pt x="4355" y="402"/>
                  <a:pt x="6618" y="0"/>
                  <a:pt x="9241"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33" name="AutoShape 21"/>
          <p:cNvSpPr>
            <a:spLocks/>
          </p:cNvSpPr>
          <p:nvPr/>
        </p:nvSpPr>
        <p:spPr bwMode="auto">
          <a:xfrm>
            <a:off x="2832100" y="2225675"/>
            <a:ext cx="279400" cy="296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75" y="0"/>
                </a:moveTo>
                <a:cubicBezTo>
                  <a:pt x="14180" y="0"/>
                  <a:pt x="16752" y="901"/>
                  <a:pt x="18692" y="2703"/>
                </a:cubicBezTo>
                <a:cubicBezTo>
                  <a:pt x="20630" y="4504"/>
                  <a:pt x="21600" y="6798"/>
                  <a:pt x="21600" y="9585"/>
                </a:cubicBezTo>
                <a:cubicBezTo>
                  <a:pt x="21600" y="10181"/>
                  <a:pt x="21455" y="11082"/>
                  <a:pt x="21167" y="12288"/>
                </a:cubicBezTo>
                <a:lnTo>
                  <a:pt x="5385" y="12288"/>
                </a:lnTo>
                <a:cubicBezTo>
                  <a:pt x="5481" y="13947"/>
                  <a:pt x="6086" y="15236"/>
                  <a:pt x="7200" y="16157"/>
                </a:cubicBezTo>
                <a:cubicBezTo>
                  <a:pt x="8314" y="17077"/>
                  <a:pt x="9813" y="17537"/>
                  <a:pt x="11697" y="17537"/>
                </a:cubicBezTo>
                <a:cubicBezTo>
                  <a:pt x="14050" y="17537"/>
                  <a:pt x="15838" y="16960"/>
                  <a:pt x="17061" y="15806"/>
                </a:cubicBezTo>
                <a:lnTo>
                  <a:pt x="19063" y="19520"/>
                </a:lnTo>
                <a:cubicBezTo>
                  <a:pt x="17247" y="20907"/>
                  <a:pt x="14537" y="21600"/>
                  <a:pt x="10934" y="21600"/>
                </a:cubicBezTo>
                <a:cubicBezTo>
                  <a:pt x="7564" y="21600"/>
                  <a:pt x="4900" y="20670"/>
                  <a:pt x="2940" y="18810"/>
                </a:cubicBezTo>
                <a:cubicBezTo>
                  <a:pt x="980" y="16950"/>
                  <a:pt x="0" y="14355"/>
                  <a:pt x="0" y="11024"/>
                </a:cubicBezTo>
                <a:cubicBezTo>
                  <a:pt x="0" y="7745"/>
                  <a:pt x="1076" y="5087"/>
                  <a:pt x="3229" y="3053"/>
                </a:cubicBezTo>
                <a:cubicBezTo>
                  <a:pt x="5381" y="1018"/>
                  <a:pt x="7963" y="0"/>
                  <a:pt x="10975"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34" name="AutoShape 22"/>
          <p:cNvSpPr>
            <a:spLocks/>
          </p:cNvSpPr>
          <p:nvPr/>
        </p:nvSpPr>
        <p:spPr bwMode="auto">
          <a:xfrm>
            <a:off x="2617788" y="2225675"/>
            <a:ext cx="193675" cy="2905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761" y="0"/>
                </a:moveTo>
                <a:cubicBezTo>
                  <a:pt x="18303" y="0"/>
                  <a:pt x="20249" y="258"/>
                  <a:pt x="21600" y="773"/>
                </a:cubicBezTo>
                <a:lnTo>
                  <a:pt x="18443" y="5010"/>
                </a:lnTo>
                <a:cubicBezTo>
                  <a:pt x="17112" y="4428"/>
                  <a:pt x="15652" y="4139"/>
                  <a:pt x="14062" y="4139"/>
                </a:cubicBezTo>
                <a:cubicBezTo>
                  <a:pt x="12334" y="4139"/>
                  <a:pt x="10800" y="4660"/>
                  <a:pt x="9459" y="5702"/>
                </a:cubicBezTo>
                <a:cubicBezTo>
                  <a:pt x="8118" y="6744"/>
                  <a:pt x="7448" y="8019"/>
                  <a:pt x="7448" y="9523"/>
                </a:cubicBezTo>
                <a:lnTo>
                  <a:pt x="7448" y="21600"/>
                </a:lnTo>
                <a:lnTo>
                  <a:pt x="0" y="21600"/>
                </a:lnTo>
                <a:lnTo>
                  <a:pt x="0" y="396"/>
                </a:lnTo>
                <a:lnTo>
                  <a:pt x="7448" y="396"/>
                </a:lnTo>
                <a:lnTo>
                  <a:pt x="7448" y="2337"/>
                </a:lnTo>
                <a:cubicBezTo>
                  <a:pt x="9535" y="780"/>
                  <a:pt x="12304" y="0"/>
                  <a:pt x="15761"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35" name="AutoShape 23"/>
          <p:cNvSpPr>
            <a:spLocks/>
          </p:cNvSpPr>
          <p:nvPr/>
        </p:nvSpPr>
        <p:spPr bwMode="auto">
          <a:xfrm>
            <a:off x="2308225" y="2225675"/>
            <a:ext cx="260350" cy="296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241" y="0"/>
                </a:moveTo>
                <a:cubicBezTo>
                  <a:pt x="12852" y="0"/>
                  <a:pt x="15498" y="723"/>
                  <a:pt x="17179" y="2168"/>
                </a:cubicBezTo>
                <a:cubicBezTo>
                  <a:pt x="18859" y="3614"/>
                  <a:pt x="19699" y="6352"/>
                  <a:pt x="19699" y="10382"/>
                </a:cubicBezTo>
                <a:lnTo>
                  <a:pt x="19699" y="14835"/>
                </a:lnTo>
                <a:cubicBezTo>
                  <a:pt x="19699" y="17608"/>
                  <a:pt x="20332" y="19351"/>
                  <a:pt x="21600" y="20064"/>
                </a:cubicBezTo>
                <a:cubicBezTo>
                  <a:pt x="21143" y="20764"/>
                  <a:pt x="20635" y="21195"/>
                  <a:pt x="20075" y="21357"/>
                </a:cubicBezTo>
                <a:cubicBezTo>
                  <a:pt x="19514" y="21519"/>
                  <a:pt x="18873" y="21600"/>
                  <a:pt x="18151" y="21600"/>
                </a:cubicBezTo>
                <a:cubicBezTo>
                  <a:pt x="17355" y="21600"/>
                  <a:pt x="16640" y="21341"/>
                  <a:pt x="16007" y="20822"/>
                </a:cubicBezTo>
                <a:cubicBezTo>
                  <a:pt x="15372" y="20304"/>
                  <a:pt x="14945" y="19741"/>
                  <a:pt x="14724" y="19131"/>
                </a:cubicBezTo>
                <a:cubicBezTo>
                  <a:pt x="14223" y="19858"/>
                  <a:pt x="13350" y="20450"/>
                  <a:pt x="12104" y="20910"/>
                </a:cubicBezTo>
                <a:cubicBezTo>
                  <a:pt x="10859" y="21370"/>
                  <a:pt x="9558" y="21600"/>
                  <a:pt x="8202" y="21600"/>
                </a:cubicBezTo>
                <a:cubicBezTo>
                  <a:pt x="5652" y="21600"/>
                  <a:pt x="3648" y="21040"/>
                  <a:pt x="2188" y="19919"/>
                </a:cubicBezTo>
                <a:cubicBezTo>
                  <a:pt x="729" y="18797"/>
                  <a:pt x="0" y="17207"/>
                  <a:pt x="0" y="15145"/>
                </a:cubicBezTo>
                <a:cubicBezTo>
                  <a:pt x="0" y="12735"/>
                  <a:pt x="1028" y="10849"/>
                  <a:pt x="3084" y="9488"/>
                </a:cubicBezTo>
                <a:cubicBezTo>
                  <a:pt x="5140" y="8127"/>
                  <a:pt x="8062" y="7446"/>
                  <a:pt x="11850" y="7446"/>
                </a:cubicBezTo>
                <a:cubicBezTo>
                  <a:pt x="12499" y="7446"/>
                  <a:pt x="13265" y="7544"/>
                  <a:pt x="14150" y="7738"/>
                </a:cubicBezTo>
                <a:cubicBezTo>
                  <a:pt x="14150" y="5289"/>
                  <a:pt x="12388" y="4064"/>
                  <a:pt x="8865" y="4064"/>
                </a:cubicBezTo>
                <a:cubicBezTo>
                  <a:pt x="6787" y="4064"/>
                  <a:pt x="5047" y="4368"/>
                  <a:pt x="3648" y="4977"/>
                </a:cubicBezTo>
                <a:lnTo>
                  <a:pt x="2454" y="1206"/>
                </a:lnTo>
                <a:cubicBezTo>
                  <a:pt x="4355" y="402"/>
                  <a:pt x="6618" y="0"/>
                  <a:pt x="9241"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36" name="AutoShape 24"/>
          <p:cNvSpPr>
            <a:spLocks/>
          </p:cNvSpPr>
          <p:nvPr/>
        </p:nvSpPr>
        <p:spPr bwMode="auto">
          <a:xfrm>
            <a:off x="1635125" y="2225675"/>
            <a:ext cx="260350" cy="296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241" y="0"/>
                </a:moveTo>
                <a:cubicBezTo>
                  <a:pt x="12852" y="0"/>
                  <a:pt x="15498" y="723"/>
                  <a:pt x="17179" y="2168"/>
                </a:cubicBezTo>
                <a:cubicBezTo>
                  <a:pt x="18859" y="3614"/>
                  <a:pt x="19699" y="6352"/>
                  <a:pt x="19699" y="10382"/>
                </a:cubicBezTo>
                <a:lnTo>
                  <a:pt x="19699" y="14835"/>
                </a:lnTo>
                <a:cubicBezTo>
                  <a:pt x="19699" y="17608"/>
                  <a:pt x="20332" y="19351"/>
                  <a:pt x="21600" y="20064"/>
                </a:cubicBezTo>
                <a:cubicBezTo>
                  <a:pt x="21143" y="20764"/>
                  <a:pt x="20635" y="21195"/>
                  <a:pt x="20074" y="21357"/>
                </a:cubicBezTo>
                <a:cubicBezTo>
                  <a:pt x="19514" y="21519"/>
                  <a:pt x="18873" y="21600"/>
                  <a:pt x="18151" y="21600"/>
                </a:cubicBezTo>
                <a:cubicBezTo>
                  <a:pt x="17355" y="21600"/>
                  <a:pt x="16640" y="21341"/>
                  <a:pt x="16007" y="20822"/>
                </a:cubicBezTo>
                <a:cubicBezTo>
                  <a:pt x="15372" y="20304"/>
                  <a:pt x="14945" y="19741"/>
                  <a:pt x="14724" y="19131"/>
                </a:cubicBezTo>
                <a:cubicBezTo>
                  <a:pt x="14223" y="19858"/>
                  <a:pt x="13350" y="20450"/>
                  <a:pt x="12104" y="20910"/>
                </a:cubicBezTo>
                <a:cubicBezTo>
                  <a:pt x="10859" y="21370"/>
                  <a:pt x="9558" y="21600"/>
                  <a:pt x="8202" y="21600"/>
                </a:cubicBezTo>
                <a:cubicBezTo>
                  <a:pt x="5652" y="21600"/>
                  <a:pt x="3648" y="21040"/>
                  <a:pt x="2188" y="19919"/>
                </a:cubicBezTo>
                <a:cubicBezTo>
                  <a:pt x="729" y="18797"/>
                  <a:pt x="0" y="17207"/>
                  <a:pt x="0" y="15145"/>
                </a:cubicBezTo>
                <a:cubicBezTo>
                  <a:pt x="0" y="12735"/>
                  <a:pt x="1028" y="10849"/>
                  <a:pt x="3084" y="9488"/>
                </a:cubicBezTo>
                <a:cubicBezTo>
                  <a:pt x="5140" y="8127"/>
                  <a:pt x="8062" y="7446"/>
                  <a:pt x="11850" y="7446"/>
                </a:cubicBezTo>
                <a:cubicBezTo>
                  <a:pt x="12499" y="7446"/>
                  <a:pt x="13265" y="7544"/>
                  <a:pt x="14150" y="7738"/>
                </a:cubicBezTo>
                <a:cubicBezTo>
                  <a:pt x="14150" y="5289"/>
                  <a:pt x="12388" y="4064"/>
                  <a:pt x="8865" y="4064"/>
                </a:cubicBezTo>
                <a:cubicBezTo>
                  <a:pt x="6788" y="4064"/>
                  <a:pt x="5047" y="4368"/>
                  <a:pt x="3648" y="4977"/>
                </a:cubicBezTo>
                <a:lnTo>
                  <a:pt x="2454" y="1206"/>
                </a:lnTo>
                <a:cubicBezTo>
                  <a:pt x="4355" y="402"/>
                  <a:pt x="6618" y="0"/>
                  <a:pt x="9241"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37" name="AutoShape 25"/>
          <p:cNvSpPr>
            <a:spLocks/>
          </p:cNvSpPr>
          <p:nvPr/>
        </p:nvSpPr>
        <p:spPr bwMode="auto">
          <a:xfrm>
            <a:off x="6708775" y="2147888"/>
            <a:ext cx="187325" cy="3746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474" y="0"/>
                </a:moveTo>
                <a:lnTo>
                  <a:pt x="11474" y="4780"/>
                </a:lnTo>
                <a:lnTo>
                  <a:pt x="20494" y="4780"/>
                </a:lnTo>
                <a:lnTo>
                  <a:pt x="20494" y="7878"/>
                </a:lnTo>
                <a:lnTo>
                  <a:pt x="11474" y="7878"/>
                </a:lnTo>
                <a:lnTo>
                  <a:pt x="11474" y="15109"/>
                </a:lnTo>
                <a:cubicBezTo>
                  <a:pt x="11474" y="16291"/>
                  <a:pt x="11843" y="17127"/>
                  <a:pt x="12580" y="17615"/>
                </a:cubicBezTo>
                <a:cubicBezTo>
                  <a:pt x="13316" y="18103"/>
                  <a:pt x="14604" y="18347"/>
                  <a:pt x="16446" y="18347"/>
                </a:cubicBezTo>
                <a:cubicBezTo>
                  <a:pt x="18286" y="18347"/>
                  <a:pt x="20004" y="18096"/>
                  <a:pt x="21600" y="17591"/>
                </a:cubicBezTo>
                <a:lnTo>
                  <a:pt x="21600" y="21138"/>
                </a:lnTo>
                <a:cubicBezTo>
                  <a:pt x="19820" y="21446"/>
                  <a:pt x="17284" y="21600"/>
                  <a:pt x="13990" y="21600"/>
                </a:cubicBezTo>
                <a:cubicBezTo>
                  <a:pt x="10718" y="21600"/>
                  <a:pt x="8202" y="21136"/>
                  <a:pt x="6443" y="20205"/>
                </a:cubicBezTo>
                <a:cubicBezTo>
                  <a:pt x="4683" y="19274"/>
                  <a:pt x="3804" y="17951"/>
                  <a:pt x="3804" y="16235"/>
                </a:cubicBezTo>
                <a:lnTo>
                  <a:pt x="3804" y="7878"/>
                </a:lnTo>
                <a:lnTo>
                  <a:pt x="0" y="7878"/>
                </a:lnTo>
                <a:lnTo>
                  <a:pt x="0" y="4780"/>
                </a:lnTo>
                <a:lnTo>
                  <a:pt x="3804" y="4780"/>
                </a:lnTo>
                <a:lnTo>
                  <a:pt x="3804" y="1418"/>
                </a:lnTo>
                <a:lnTo>
                  <a:pt x="11474"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38" name="AutoShape 26"/>
          <p:cNvSpPr>
            <a:spLocks/>
          </p:cNvSpPr>
          <p:nvPr/>
        </p:nvSpPr>
        <p:spPr bwMode="auto">
          <a:xfrm>
            <a:off x="4084638" y="2147888"/>
            <a:ext cx="187325" cy="3746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474" y="0"/>
                </a:moveTo>
                <a:lnTo>
                  <a:pt x="11474" y="4780"/>
                </a:lnTo>
                <a:lnTo>
                  <a:pt x="20494" y="4780"/>
                </a:lnTo>
                <a:lnTo>
                  <a:pt x="20494" y="7878"/>
                </a:lnTo>
                <a:lnTo>
                  <a:pt x="11474" y="7878"/>
                </a:lnTo>
                <a:lnTo>
                  <a:pt x="11474" y="15109"/>
                </a:lnTo>
                <a:cubicBezTo>
                  <a:pt x="11474" y="16291"/>
                  <a:pt x="11843" y="17127"/>
                  <a:pt x="12580" y="17615"/>
                </a:cubicBezTo>
                <a:cubicBezTo>
                  <a:pt x="13316" y="18103"/>
                  <a:pt x="14604" y="18347"/>
                  <a:pt x="16446" y="18347"/>
                </a:cubicBezTo>
                <a:cubicBezTo>
                  <a:pt x="18286" y="18347"/>
                  <a:pt x="20004" y="18096"/>
                  <a:pt x="21600" y="17591"/>
                </a:cubicBezTo>
                <a:lnTo>
                  <a:pt x="21600" y="21138"/>
                </a:lnTo>
                <a:cubicBezTo>
                  <a:pt x="19820" y="21446"/>
                  <a:pt x="17284" y="21600"/>
                  <a:pt x="13990" y="21600"/>
                </a:cubicBezTo>
                <a:cubicBezTo>
                  <a:pt x="10718" y="21600"/>
                  <a:pt x="8202" y="21136"/>
                  <a:pt x="6443" y="20205"/>
                </a:cubicBezTo>
                <a:cubicBezTo>
                  <a:pt x="4685" y="19274"/>
                  <a:pt x="3804" y="17951"/>
                  <a:pt x="3804" y="16235"/>
                </a:cubicBezTo>
                <a:lnTo>
                  <a:pt x="3804" y="7878"/>
                </a:lnTo>
                <a:lnTo>
                  <a:pt x="0" y="7878"/>
                </a:lnTo>
                <a:lnTo>
                  <a:pt x="0" y="4780"/>
                </a:lnTo>
                <a:lnTo>
                  <a:pt x="3804" y="4780"/>
                </a:lnTo>
                <a:lnTo>
                  <a:pt x="3804" y="1418"/>
                </a:lnTo>
                <a:lnTo>
                  <a:pt x="11474"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39" name="AutoShape 27"/>
          <p:cNvSpPr>
            <a:spLocks/>
          </p:cNvSpPr>
          <p:nvPr/>
        </p:nvSpPr>
        <p:spPr bwMode="auto">
          <a:xfrm>
            <a:off x="1922463" y="2147888"/>
            <a:ext cx="187325" cy="3746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474" y="0"/>
                </a:moveTo>
                <a:lnTo>
                  <a:pt x="11474" y="4780"/>
                </a:lnTo>
                <a:lnTo>
                  <a:pt x="20494" y="4780"/>
                </a:lnTo>
                <a:lnTo>
                  <a:pt x="20494" y="7878"/>
                </a:lnTo>
                <a:lnTo>
                  <a:pt x="11474" y="7878"/>
                </a:lnTo>
                <a:lnTo>
                  <a:pt x="11474" y="15109"/>
                </a:lnTo>
                <a:cubicBezTo>
                  <a:pt x="11474" y="16291"/>
                  <a:pt x="11843" y="17127"/>
                  <a:pt x="12580" y="17615"/>
                </a:cubicBezTo>
                <a:cubicBezTo>
                  <a:pt x="13316" y="18103"/>
                  <a:pt x="14604" y="18347"/>
                  <a:pt x="16446" y="18347"/>
                </a:cubicBezTo>
                <a:cubicBezTo>
                  <a:pt x="18286" y="18347"/>
                  <a:pt x="20004" y="18096"/>
                  <a:pt x="21600" y="17591"/>
                </a:cubicBezTo>
                <a:lnTo>
                  <a:pt x="21600" y="21138"/>
                </a:lnTo>
                <a:cubicBezTo>
                  <a:pt x="19820" y="21446"/>
                  <a:pt x="17284" y="21600"/>
                  <a:pt x="13990" y="21600"/>
                </a:cubicBezTo>
                <a:cubicBezTo>
                  <a:pt x="10718" y="21600"/>
                  <a:pt x="8202" y="21136"/>
                  <a:pt x="6443" y="20205"/>
                </a:cubicBezTo>
                <a:cubicBezTo>
                  <a:pt x="4685" y="19274"/>
                  <a:pt x="3804" y="17951"/>
                  <a:pt x="3804" y="16235"/>
                </a:cubicBezTo>
                <a:lnTo>
                  <a:pt x="3804" y="7878"/>
                </a:lnTo>
                <a:lnTo>
                  <a:pt x="0" y="7878"/>
                </a:lnTo>
                <a:lnTo>
                  <a:pt x="0" y="4780"/>
                </a:lnTo>
                <a:lnTo>
                  <a:pt x="3804" y="4780"/>
                </a:lnTo>
                <a:lnTo>
                  <a:pt x="3804" y="1418"/>
                </a:lnTo>
                <a:lnTo>
                  <a:pt x="11474"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40" name="AutoShape 28"/>
          <p:cNvSpPr>
            <a:spLocks/>
          </p:cNvSpPr>
          <p:nvPr/>
        </p:nvSpPr>
        <p:spPr bwMode="auto">
          <a:xfrm>
            <a:off x="814388" y="2125663"/>
            <a:ext cx="479425" cy="3968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3252" y="0"/>
                </a:lnTo>
                <a:lnTo>
                  <a:pt x="6552" y="12859"/>
                </a:lnTo>
                <a:lnTo>
                  <a:pt x="10116" y="0"/>
                </a:lnTo>
                <a:lnTo>
                  <a:pt x="11484" y="0"/>
                </a:lnTo>
                <a:lnTo>
                  <a:pt x="15060" y="12859"/>
                </a:lnTo>
                <a:lnTo>
                  <a:pt x="18348" y="0"/>
                </a:lnTo>
                <a:lnTo>
                  <a:pt x="21600" y="0"/>
                </a:lnTo>
                <a:lnTo>
                  <a:pt x="15912" y="21600"/>
                </a:lnTo>
                <a:lnTo>
                  <a:pt x="14628" y="21600"/>
                </a:lnTo>
                <a:lnTo>
                  <a:pt x="10788" y="8160"/>
                </a:lnTo>
                <a:lnTo>
                  <a:pt x="7056" y="21600"/>
                </a:lnTo>
                <a:lnTo>
                  <a:pt x="5772" y="21600"/>
                </a:lnTo>
                <a:lnTo>
                  <a:pt x="0"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41" name="AutoShape 29"/>
          <p:cNvSpPr>
            <a:spLocks/>
          </p:cNvSpPr>
          <p:nvPr/>
        </p:nvSpPr>
        <p:spPr bwMode="auto">
          <a:xfrm>
            <a:off x="6961188" y="2120900"/>
            <a:ext cx="77787" cy="76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2" y="0"/>
                </a:moveTo>
                <a:cubicBezTo>
                  <a:pt x="13781" y="0"/>
                  <a:pt x="16323" y="1055"/>
                  <a:pt x="18436" y="3164"/>
                </a:cubicBezTo>
                <a:cubicBezTo>
                  <a:pt x="20545" y="5277"/>
                  <a:pt x="21600" y="7819"/>
                  <a:pt x="21600" y="10798"/>
                </a:cubicBezTo>
                <a:cubicBezTo>
                  <a:pt x="21600" y="13777"/>
                  <a:pt x="20545" y="16323"/>
                  <a:pt x="18436" y="18432"/>
                </a:cubicBezTo>
                <a:cubicBezTo>
                  <a:pt x="16323" y="20545"/>
                  <a:pt x="13781" y="21600"/>
                  <a:pt x="10802" y="21600"/>
                </a:cubicBezTo>
                <a:cubicBezTo>
                  <a:pt x="7819" y="21600"/>
                  <a:pt x="5277" y="20545"/>
                  <a:pt x="3164" y="18432"/>
                </a:cubicBezTo>
                <a:cubicBezTo>
                  <a:pt x="1054" y="16323"/>
                  <a:pt x="0" y="13777"/>
                  <a:pt x="0" y="10798"/>
                </a:cubicBezTo>
                <a:cubicBezTo>
                  <a:pt x="0" y="7819"/>
                  <a:pt x="1054" y="5277"/>
                  <a:pt x="3164" y="3164"/>
                </a:cubicBezTo>
                <a:cubicBezTo>
                  <a:pt x="5277" y="1055"/>
                  <a:pt x="7819" y="0"/>
                  <a:pt x="10802"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42" name="AutoShape 30"/>
          <p:cNvSpPr>
            <a:spLocks/>
          </p:cNvSpPr>
          <p:nvPr/>
        </p:nvSpPr>
        <p:spPr bwMode="auto">
          <a:xfrm>
            <a:off x="6002338" y="2120900"/>
            <a:ext cx="77787" cy="76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2" y="0"/>
                </a:moveTo>
                <a:cubicBezTo>
                  <a:pt x="13781" y="0"/>
                  <a:pt x="16323" y="1055"/>
                  <a:pt x="18436" y="3164"/>
                </a:cubicBezTo>
                <a:cubicBezTo>
                  <a:pt x="20545" y="5277"/>
                  <a:pt x="21600" y="7819"/>
                  <a:pt x="21600" y="10798"/>
                </a:cubicBezTo>
                <a:cubicBezTo>
                  <a:pt x="21600" y="13777"/>
                  <a:pt x="20545" y="16323"/>
                  <a:pt x="18436" y="18432"/>
                </a:cubicBezTo>
                <a:cubicBezTo>
                  <a:pt x="16323" y="20545"/>
                  <a:pt x="13781" y="21600"/>
                  <a:pt x="10802" y="21600"/>
                </a:cubicBezTo>
                <a:cubicBezTo>
                  <a:pt x="7819" y="21600"/>
                  <a:pt x="5277" y="20545"/>
                  <a:pt x="3164" y="18432"/>
                </a:cubicBezTo>
                <a:cubicBezTo>
                  <a:pt x="1055" y="16323"/>
                  <a:pt x="0" y="13777"/>
                  <a:pt x="0" y="10798"/>
                </a:cubicBezTo>
                <a:cubicBezTo>
                  <a:pt x="0" y="7819"/>
                  <a:pt x="1055" y="5277"/>
                  <a:pt x="3164" y="3164"/>
                </a:cubicBezTo>
                <a:cubicBezTo>
                  <a:pt x="5277" y="1055"/>
                  <a:pt x="7819" y="0"/>
                  <a:pt x="10802"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43" name="AutoShape 31"/>
          <p:cNvSpPr>
            <a:spLocks/>
          </p:cNvSpPr>
          <p:nvPr/>
        </p:nvSpPr>
        <p:spPr bwMode="auto">
          <a:xfrm>
            <a:off x="5111750" y="2108200"/>
            <a:ext cx="263525" cy="414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0"/>
                </a:moveTo>
                <a:lnTo>
                  <a:pt x="21600" y="21322"/>
                </a:lnTo>
                <a:lnTo>
                  <a:pt x="16140" y="21322"/>
                </a:lnTo>
                <a:lnTo>
                  <a:pt x="16140" y="20415"/>
                </a:lnTo>
                <a:cubicBezTo>
                  <a:pt x="15688" y="20732"/>
                  <a:pt x="14924" y="21008"/>
                  <a:pt x="13846" y="21245"/>
                </a:cubicBezTo>
                <a:cubicBezTo>
                  <a:pt x="12770" y="21482"/>
                  <a:pt x="11656" y="21600"/>
                  <a:pt x="10505" y="21600"/>
                </a:cubicBezTo>
                <a:cubicBezTo>
                  <a:pt x="7243" y="21600"/>
                  <a:pt x="4678" y="20941"/>
                  <a:pt x="2807" y="19622"/>
                </a:cubicBezTo>
                <a:cubicBezTo>
                  <a:pt x="936" y="18302"/>
                  <a:pt x="0" y="16463"/>
                  <a:pt x="0" y="14103"/>
                </a:cubicBezTo>
                <a:cubicBezTo>
                  <a:pt x="0" y="11743"/>
                  <a:pt x="1074" y="9822"/>
                  <a:pt x="3221" y="8340"/>
                </a:cubicBezTo>
                <a:cubicBezTo>
                  <a:pt x="5369" y="6859"/>
                  <a:pt x="8060" y="6117"/>
                  <a:pt x="11291" y="6117"/>
                </a:cubicBezTo>
                <a:cubicBezTo>
                  <a:pt x="13068" y="6117"/>
                  <a:pt x="14685" y="6350"/>
                  <a:pt x="16140" y="6814"/>
                </a:cubicBezTo>
                <a:lnTo>
                  <a:pt x="16140" y="836"/>
                </a:lnTo>
                <a:lnTo>
                  <a:pt x="21600"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44" name="AutoShape 32"/>
          <p:cNvSpPr>
            <a:spLocks/>
          </p:cNvSpPr>
          <p:nvPr/>
        </p:nvSpPr>
        <p:spPr bwMode="auto">
          <a:xfrm>
            <a:off x="4324350" y="2108200"/>
            <a:ext cx="250825" cy="407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812" y="0"/>
                </a:moveTo>
                <a:lnTo>
                  <a:pt x="5812" y="7440"/>
                </a:lnTo>
                <a:cubicBezTo>
                  <a:pt x="7292" y="6612"/>
                  <a:pt x="9328" y="6197"/>
                  <a:pt x="11921" y="6197"/>
                </a:cubicBezTo>
                <a:cubicBezTo>
                  <a:pt x="14988" y="6197"/>
                  <a:pt x="17367" y="6722"/>
                  <a:pt x="19061" y="7771"/>
                </a:cubicBezTo>
                <a:cubicBezTo>
                  <a:pt x="20754" y="8821"/>
                  <a:pt x="21600" y="10325"/>
                  <a:pt x="21600" y="12282"/>
                </a:cubicBezTo>
                <a:lnTo>
                  <a:pt x="21600" y="21600"/>
                </a:lnTo>
                <a:lnTo>
                  <a:pt x="15857" y="21600"/>
                </a:lnTo>
                <a:lnTo>
                  <a:pt x="15857" y="12282"/>
                </a:lnTo>
                <a:cubicBezTo>
                  <a:pt x="15857" y="11351"/>
                  <a:pt x="15384" y="10602"/>
                  <a:pt x="14438" y="10037"/>
                </a:cubicBezTo>
                <a:cubicBezTo>
                  <a:pt x="13492" y="9473"/>
                  <a:pt x="12257" y="9190"/>
                  <a:pt x="10731" y="9190"/>
                </a:cubicBezTo>
                <a:cubicBezTo>
                  <a:pt x="9786" y="9190"/>
                  <a:pt x="8832" y="9348"/>
                  <a:pt x="7871" y="9663"/>
                </a:cubicBezTo>
                <a:cubicBezTo>
                  <a:pt x="6910" y="9979"/>
                  <a:pt x="6224" y="10339"/>
                  <a:pt x="5812" y="10743"/>
                </a:cubicBezTo>
                <a:lnTo>
                  <a:pt x="5812" y="21600"/>
                </a:lnTo>
                <a:lnTo>
                  <a:pt x="0" y="21600"/>
                </a:lnTo>
                <a:lnTo>
                  <a:pt x="0" y="847"/>
                </a:lnTo>
                <a:lnTo>
                  <a:pt x="5812"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45" name="AutoShape 33"/>
          <p:cNvSpPr>
            <a:spLocks/>
          </p:cNvSpPr>
          <p:nvPr/>
        </p:nvSpPr>
        <p:spPr bwMode="auto">
          <a:xfrm>
            <a:off x="3794125" y="2108200"/>
            <a:ext cx="98425" cy="414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674" y="0"/>
                </a:moveTo>
                <a:lnTo>
                  <a:pt x="14674" y="16779"/>
                </a:lnTo>
                <a:cubicBezTo>
                  <a:pt x="14674" y="18618"/>
                  <a:pt x="16983" y="19715"/>
                  <a:pt x="21600" y="20067"/>
                </a:cubicBezTo>
                <a:cubicBezTo>
                  <a:pt x="19331" y="21089"/>
                  <a:pt x="15458" y="21600"/>
                  <a:pt x="9978" y="21600"/>
                </a:cubicBezTo>
                <a:cubicBezTo>
                  <a:pt x="3327" y="21600"/>
                  <a:pt x="0" y="20504"/>
                  <a:pt x="0" y="18311"/>
                </a:cubicBezTo>
                <a:lnTo>
                  <a:pt x="0" y="836"/>
                </a:lnTo>
                <a:lnTo>
                  <a:pt x="14674"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46" name="AutoShape 34"/>
          <p:cNvSpPr>
            <a:spLocks/>
          </p:cNvSpPr>
          <p:nvPr/>
        </p:nvSpPr>
        <p:spPr bwMode="auto">
          <a:xfrm>
            <a:off x="3632200" y="2108200"/>
            <a:ext cx="98425" cy="414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674" y="0"/>
                </a:moveTo>
                <a:lnTo>
                  <a:pt x="14674" y="16779"/>
                </a:lnTo>
                <a:cubicBezTo>
                  <a:pt x="14674" y="18618"/>
                  <a:pt x="16983" y="19715"/>
                  <a:pt x="21600" y="20067"/>
                </a:cubicBezTo>
                <a:cubicBezTo>
                  <a:pt x="19331" y="21089"/>
                  <a:pt x="15458" y="21600"/>
                  <a:pt x="9978" y="21600"/>
                </a:cubicBezTo>
                <a:cubicBezTo>
                  <a:pt x="3327" y="21600"/>
                  <a:pt x="0" y="20504"/>
                  <a:pt x="0" y="18311"/>
                </a:cubicBezTo>
                <a:lnTo>
                  <a:pt x="0" y="836"/>
                </a:lnTo>
                <a:lnTo>
                  <a:pt x="14674"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47" name="AutoShape 35"/>
          <p:cNvSpPr>
            <a:spLocks/>
          </p:cNvSpPr>
          <p:nvPr/>
        </p:nvSpPr>
        <p:spPr bwMode="auto">
          <a:xfrm>
            <a:off x="1330325" y="2108200"/>
            <a:ext cx="252413" cy="407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812" y="0"/>
                </a:moveTo>
                <a:lnTo>
                  <a:pt x="5812" y="7440"/>
                </a:lnTo>
                <a:cubicBezTo>
                  <a:pt x="7292" y="6612"/>
                  <a:pt x="9328" y="6197"/>
                  <a:pt x="11921" y="6197"/>
                </a:cubicBezTo>
                <a:cubicBezTo>
                  <a:pt x="14988" y="6197"/>
                  <a:pt x="17367" y="6722"/>
                  <a:pt x="19061" y="7771"/>
                </a:cubicBezTo>
                <a:cubicBezTo>
                  <a:pt x="20754" y="8821"/>
                  <a:pt x="21600" y="10325"/>
                  <a:pt x="21600" y="12282"/>
                </a:cubicBezTo>
                <a:lnTo>
                  <a:pt x="21600" y="21600"/>
                </a:lnTo>
                <a:lnTo>
                  <a:pt x="15857" y="21600"/>
                </a:lnTo>
                <a:lnTo>
                  <a:pt x="15857" y="12282"/>
                </a:lnTo>
                <a:cubicBezTo>
                  <a:pt x="15857" y="11351"/>
                  <a:pt x="15384" y="10602"/>
                  <a:pt x="14438" y="10037"/>
                </a:cubicBezTo>
                <a:cubicBezTo>
                  <a:pt x="13492" y="9473"/>
                  <a:pt x="12257" y="9190"/>
                  <a:pt x="10731" y="9190"/>
                </a:cubicBezTo>
                <a:cubicBezTo>
                  <a:pt x="9786" y="9190"/>
                  <a:pt x="8832" y="9348"/>
                  <a:pt x="7871" y="9663"/>
                </a:cubicBezTo>
                <a:cubicBezTo>
                  <a:pt x="6910" y="9979"/>
                  <a:pt x="6224" y="10339"/>
                  <a:pt x="5812" y="10743"/>
                </a:cubicBezTo>
                <a:lnTo>
                  <a:pt x="5812" y="21600"/>
                </a:lnTo>
                <a:lnTo>
                  <a:pt x="0" y="21600"/>
                </a:lnTo>
                <a:lnTo>
                  <a:pt x="0" y="847"/>
                </a:lnTo>
                <a:lnTo>
                  <a:pt x="5812"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48" name="AutoShape 36"/>
          <p:cNvSpPr>
            <a:spLocks/>
          </p:cNvSpPr>
          <p:nvPr/>
        </p:nvSpPr>
        <p:spPr bwMode="auto">
          <a:xfrm>
            <a:off x="3429000" y="3089275"/>
            <a:ext cx="87313"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33" y="0"/>
                </a:moveTo>
                <a:cubicBezTo>
                  <a:pt x="13828" y="0"/>
                  <a:pt x="16372" y="1055"/>
                  <a:pt x="18463" y="3161"/>
                </a:cubicBezTo>
                <a:cubicBezTo>
                  <a:pt x="20554" y="5268"/>
                  <a:pt x="21600" y="7814"/>
                  <a:pt x="21600" y="10800"/>
                </a:cubicBezTo>
                <a:cubicBezTo>
                  <a:pt x="21600" y="13786"/>
                  <a:pt x="20554" y="16332"/>
                  <a:pt x="18463" y="18438"/>
                </a:cubicBezTo>
                <a:cubicBezTo>
                  <a:pt x="16372" y="20548"/>
                  <a:pt x="13828" y="21600"/>
                  <a:pt x="10833" y="21600"/>
                </a:cubicBezTo>
                <a:cubicBezTo>
                  <a:pt x="7838" y="21600"/>
                  <a:pt x="5284" y="20548"/>
                  <a:pt x="3171" y="18438"/>
                </a:cubicBezTo>
                <a:cubicBezTo>
                  <a:pt x="1055" y="16332"/>
                  <a:pt x="0" y="13786"/>
                  <a:pt x="0" y="10800"/>
                </a:cubicBezTo>
                <a:cubicBezTo>
                  <a:pt x="0" y="7814"/>
                  <a:pt x="1055" y="5268"/>
                  <a:pt x="3171" y="3161"/>
                </a:cubicBezTo>
                <a:cubicBezTo>
                  <a:pt x="5284" y="1055"/>
                  <a:pt x="7838" y="0"/>
                  <a:pt x="10833"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49" name="AutoShape 37"/>
          <p:cNvSpPr>
            <a:spLocks/>
          </p:cNvSpPr>
          <p:nvPr/>
        </p:nvSpPr>
        <p:spPr bwMode="auto">
          <a:xfrm>
            <a:off x="1895475" y="2936875"/>
            <a:ext cx="130175" cy="184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155" y="0"/>
                </a:moveTo>
                <a:cubicBezTo>
                  <a:pt x="4473" y="0"/>
                  <a:pt x="2087" y="733"/>
                  <a:pt x="0" y="2199"/>
                </a:cubicBezTo>
                <a:lnTo>
                  <a:pt x="0" y="19874"/>
                </a:lnTo>
                <a:cubicBezTo>
                  <a:pt x="2027" y="21025"/>
                  <a:pt x="4398" y="21600"/>
                  <a:pt x="7110" y="21600"/>
                </a:cubicBezTo>
                <a:cubicBezTo>
                  <a:pt x="12269" y="21600"/>
                  <a:pt x="15972" y="20736"/>
                  <a:pt x="18223" y="19011"/>
                </a:cubicBezTo>
                <a:cubicBezTo>
                  <a:pt x="20474" y="17284"/>
                  <a:pt x="21600" y="14558"/>
                  <a:pt x="21600" y="10831"/>
                </a:cubicBezTo>
                <a:cubicBezTo>
                  <a:pt x="21600" y="6855"/>
                  <a:pt x="20481" y="4056"/>
                  <a:pt x="18247" y="2434"/>
                </a:cubicBezTo>
                <a:cubicBezTo>
                  <a:pt x="16010" y="811"/>
                  <a:pt x="12314" y="0"/>
                  <a:pt x="7155"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50" name="AutoShape 38"/>
          <p:cNvSpPr>
            <a:spLocks/>
          </p:cNvSpPr>
          <p:nvPr/>
        </p:nvSpPr>
        <p:spPr bwMode="auto">
          <a:xfrm>
            <a:off x="2582863" y="2935288"/>
            <a:ext cx="136525" cy="187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21" y="0"/>
                </a:moveTo>
                <a:cubicBezTo>
                  <a:pt x="7512" y="0"/>
                  <a:pt x="4880" y="942"/>
                  <a:pt x="2927" y="2826"/>
                </a:cubicBezTo>
                <a:cubicBezTo>
                  <a:pt x="975" y="4711"/>
                  <a:pt x="0" y="7343"/>
                  <a:pt x="0" y="10722"/>
                </a:cubicBezTo>
                <a:cubicBezTo>
                  <a:pt x="0" y="17975"/>
                  <a:pt x="3607" y="21600"/>
                  <a:pt x="10821" y="21600"/>
                </a:cubicBezTo>
                <a:cubicBezTo>
                  <a:pt x="14131" y="21600"/>
                  <a:pt x="16755" y="20658"/>
                  <a:pt x="18693" y="18773"/>
                </a:cubicBezTo>
                <a:cubicBezTo>
                  <a:pt x="20631" y="16889"/>
                  <a:pt x="21600" y="14206"/>
                  <a:pt x="21600" y="10722"/>
                </a:cubicBezTo>
                <a:cubicBezTo>
                  <a:pt x="21600" y="3574"/>
                  <a:pt x="18007" y="0"/>
                  <a:pt x="10821"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51" name="AutoShape 39"/>
          <p:cNvSpPr>
            <a:spLocks/>
          </p:cNvSpPr>
          <p:nvPr/>
        </p:nvSpPr>
        <p:spPr bwMode="auto">
          <a:xfrm>
            <a:off x="1576388" y="2935288"/>
            <a:ext cx="134937" cy="187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21" y="0"/>
                </a:moveTo>
                <a:cubicBezTo>
                  <a:pt x="7512" y="0"/>
                  <a:pt x="4880" y="942"/>
                  <a:pt x="2927" y="2826"/>
                </a:cubicBezTo>
                <a:cubicBezTo>
                  <a:pt x="975" y="4711"/>
                  <a:pt x="0" y="7343"/>
                  <a:pt x="0" y="10722"/>
                </a:cubicBezTo>
                <a:cubicBezTo>
                  <a:pt x="0" y="17975"/>
                  <a:pt x="3607" y="21600"/>
                  <a:pt x="10821" y="21600"/>
                </a:cubicBezTo>
                <a:cubicBezTo>
                  <a:pt x="14131" y="21600"/>
                  <a:pt x="16755" y="20658"/>
                  <a:pt x="18693" y="18773"/>
                </a:cubicBezTo>
                <a:cubicBezTo>
                  <a:pt x="20631" y="16889"/>
                  <a:pt x="21600" y="14206"/>
                  <a:pt x="21600" y="10722"/>
                </a:cubicBezTo>
                <a:cubicBezTo>
                  <a:pt x="21600" y="3574"/>
                  <a:pt x="18007" y="0"/>
                  <a:pt x="10821"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52" name="AutoShape 40"/>
          <p:cNvSpPr>
            <a:spLocks/>
          </p:cNvSpPr>
          <p:nvPr/>
        </p:nvSpPr>
        <p:spPr bwMode="auto">
          <a:xfrm>
            <a:off x="900113" y="2935288"/>
            <a:ext cx="134937" cy="187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21" y="0"/>
                </a:moveTo>
                <a:cubicBezTo>
                  <a:pt x="7512" y="0"/>
                  <a:pt x="4880" y="942"/>
                  <a:pt x="2927" y="2826"/>
                </a:cubicBezTo>
                <a:cubicBezTo>
                  <a:pt x="977" y="4711"/>
                  <a:pt x="0" y="7343"/>
                  <a:pt x="0" y="10722"/>
                </a:cubicBezTo>
                <a:cubicBezTo>
                  <a:pt x="0" y="17975"/>
                  <a:pt x="3607" y="21600"/>
                  <a:pt x="10821" y="21600"/>
                </a:cubicBezTo>
                <a:cubicBezTo>
                  <a:pt x="14131" y="21600"/>
                  <a:pt x="16755" y="20658"/>
                  <a:pt x="18693" y="18773"/>
                </a:cubicBezTo>
                <a:cubicBezTo>
                  <a:pt x="20631" y="16889"/>
                  <a:pt x="21600" y="14206"/>
                  <a:pt x="21600" y="10722"/>
                </a:cubicBezTo>
                <a:cubicBezTo>
                  <a:pt x="21600" y="3574"/>
                  <a:pt x="18007" y="0"/>
                  <a:pt x="10821"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53" name="AutoShape 41"/>
          <p:cNvSpPr>
            <a:spLocks/>
          </p:cNvSpPr>
          <p:nvPr/>
        </p:nvSpPr>
        <p:spPr bwMode="auto">
          <a:xfrm>
            <a:off x="2351088" y="2886075"/>
            <a:ext cx="104775" cy="2857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7588" y="21600"/>
                </a:lnTo>
                <a:lnTo>
                  <a:pt x="7588" y="4134"/>
                </a:lnTo>
                <a:lnTo>
                  <a:pt x="0" y="4134"/>
                </a:lnTo>
                <a:lnTo>
                  <a:pt x="0"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54" name="AutoShape 42"/>
          <p:cNvSpPr>
            <a:spLocks/>
          </p:cNvSpPr>
          <p:nvPr/>
        </p:nvSpPr>
        <p:spPr bwMode="auto">
          <a:xfrm>
            <a:off x="3144838" y="2881313"/>
            <a:ext cx="200025" cy="295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28" y="0"/>
                </a:moveTo>
                <a:cubicBezTo>
                  <a:pt x="14027" y="0"/>
                  <a:pt x="17032" y="487"/>
                  <a:pt x="19847" y="1459"/>
                </a:cubicBezTo>
                <a:lnTo>
                  <a:pt x="17780" y="5230"/>
                </a:lnTo>
                <a:cubicBezTo>
                  <a:pt x="16209" y="4323"/>
                  <a:pt x="14027" y="3870"/>
                  <a:pt x="11231" y="3870"/>
                </a:cubicBezTo>
                <a:cubicBezTo>
                  <a:pt x="8722" y="3870"/>
                  <a:pt x="7468" y="4543"/>
                  <a:pt x="7468" y="5891"/>
                </a:cubicBezTo>
                <a:cubicBezTo>
                  <a:pt x="7468" y="6423"/>
                  <a:pt x="7880" y="6902"/>
                  <a:pt x="8703" y="7330"/>
                </a:cubicBezTo>
                <a:cubicBezTo>
                  <a:pt x="9526" y="7758"/>
                  <a:pt x="11288" y="8331"/>
                  <a:pt x="13988" y="9051"/>
                </a:cubicBezTo>
                <a:cubicBezTo>
                  <a:pt x="16687" y="9770"/>
                  <a:pt x="18632" y="10642"/>
                  <a:pt x="19819" y="11665"/>
                </a:cubicBezTo>
                <a:cubicBezTo>
                  <a:pt x="21006" y="12689"/>
                  <a:pt x="21600" y="13928"/>
                  <a:pt x="21600" y="15379"/>
                </a:cubicBezTo>
                <a:cubicBezTo>
                  <a:pt x="21600" y="17310"/>
                  <a:pt x="20542" y="18830"/>
                  <a:pt x="18426" y="19938"/>
                </a:cubicBezTo>
                <a:cubicBezTo>
                  <a:pt x="16309" y="21046"/>
                  <a:pt x="13432" y="21600"/>
                  <a:pt x="9794" y="21600"/>
                </a:cubicBezTo>
                <a:cubicBezTo>
                  <a:pt x="7746" y="21600"/>
                  <a:pt x="6104" y="21487"/>
                  <a:pt x="4869" y="21260"/>
                </a:cubicBezTo>
                <a:cubicBezTo>
                  <a:pt x="3634" y="21033"/>
                  <a:pt x="2048" y="20570"/>
                  <a:pt x="115" y="19870"/>
                </a:cubicBezTo>
                <a:lnTo>
                  <a:pt x="2671" y="16001"/>
                </a:lnTo>
                <a:cubicBezTo>
                  <a:pt x="4816" y="17155"/>
                  <a:pt x="7238" y="17731"/>
                  <a:pt x="9938" y="17731"/>
                </a:cubicBezTo>
                <a:cubicBezTo>
                  <a:pt x="12734" y="17731"/>
                  <a:pt x="14132" y="17058"/>
                  <a:pt x="14132" y="15709"/>
                </a:cubicBezTo>
                <a:cubicBezTo>
                  <a:pt x="14132" y="14918"/>
                  <a:pt x="13710" y="14271"/>
                  <a:pt x="12868" y="13765"/>
                </a:cubicBezTo>
                <a:cubicBezTo>
                  <a:pt x="12025" y="13259"/>
                  <a:pt x="10388" y="12663"/>
                  <a:pt x="7957" y="11977"/>
                </a:cubicBezTo>
                <a:cubicBezTo>
                  <a:pt x="2652" y="10486"/>
                  <a:pt x="0" y="8399"/>
                  <a:pt x="0" y="5716"/>
                </a:cubicBezTo>
                <a:cubicBezTo>
                  <a:pt x="0" y="3915"/>
                  <a:pt x="1015" y="2512"/>
                  <a:pt x="3045" y="1507"/>
                </a:cubicBezTo>
                <a:cubicBezTo>
                  <a:pt x="5074" y="502"/>
                  <a:pt x="7669" y="0"/>
                  <a:pt x="10828"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55" name="AutoShape 43"/>
          <p:cNvSpPr>
            <a:spLocks/>
          </p:cNvSpPr>
          <p:nvPr/>
        </p:nvSpPr>
        <p:spPr bwMode="auto">
          <a:xfrm>
            <a:off x="2841625" y="2881313"/>
            <a:ext cx="250825" cy="2905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123" y="0"/>
                </a:moveTo>
                <a:cubicBezTo>
                  <a:pt x="15052" y="0"/>
                  <a:pt x="17364" y="756"/>
                  <a:pt x="19059" y="2267"/>
                </a:cubicBezTo>
                <a:cubicBezTo>
                  <a:pt x="20753" y="3778"/>
                  <a:pt x="21600" y="5886"/>
                  <a:pt x="21600" y="8592"/>
                </a:cubicBezTo>
                <a:lnTo>
                  <a:pt x="21600" y="21600"/>
                </a:lnTo>
                <a:lnTo>
                  <a:pt x="15849" y="21600"/>
                </a:lnTo>
                <a:lnTo>
                  <a:pt x="15849" y="9345"/>
                </a:lnTo>
                <a:cubicBezTo>
                  <a:pt x="15849" y="7536"/>
                  <a:pt x="15447" y="6217"/>
                  <a:pt x="14642" y="5385"/>
                </a:cubicBezTo>
                <a:cubicBezTo>
                  <a:pt x="13837" y="4554"/>
                  <a:pt x="12522" y="4138"/>
                  <a:pt x="10697" y="4138"/>
                </a:cubicBezTo>
                <a:cubicBezTo>
                  <a:pt x="9853" y="4138"/>
                  <a:pt x="8953" y="4342"/>
                  <a:pt x="7994" y="4752"/>
                </a:cubicBezTo>
                <a:cubicBezTo>
                  <a:pt x="7036" y="5161"/>
                  <a:pt x="6288" y="5669"/>
                  <a:pt x="5752" y="6276"/>
                </a:cubicBezTo>
                <a:lnTo>
                  <a:pt x="5752" y="21600"/>
                </a:lnTo>
                <a:lnTo>
                  <a:pt x="0" y="21600"/>
                </a:lnTo>
                <a:lnTo>
                  <a:pt x="0" y="396"/>
                </a:lnTo>
                <a:lnTo>
                  <a:pt x="4141" y="396"/>
                </a:lnTo>
                <a:lnTo>
                  <a:pt x="5199" y="2376"/>
                </a:lnTo>
                <a:cubicBezTo>
                  <a:pt x="6764" y="792"/>
                  <a:pt x="9071" y="0"/>
                  <a:pt x="12123"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56" name="AutoShape 44"/>
          <p:cNvSpPr>
            <a:spLocks/>
          </p:cNvSpPr>
          <p:nvPr/>
        </p:nvSpPr>
        <p:spPr bwMode="auto">
          <a:xfrm>
            <a:off x="2514600" y="2881313"/>
            <a:ext cx="273050" cy="295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11" y="0"/>
                </a:moveTo>
                <a:cubicBezTo>
                  <a:pt x="14225" y="0"/>
                  <a:pt x="16877" y="959"/>
                  <a:pt x="18766" y="2878"/>
                </a:cubicBezTo>
                <a:cubicBezTo>
                  <a:pt x="20655" y="4796"/>
                  <a:pt x="21600" y="7420"/>
                  <a:pt x="21600" y="10751"/>
                </a:cubicBezTo>
                <a:cubicBezTo>
                  <a:pt x="21600" y="14069"/>
                  <a:pt x="20638" y="16707"/>
                  <a:pt x="18714" y="18665"/>
                </a:cubicBezTo>
                <a:cubicBezTo>
                  <a:pt x="16790" y="20621"/>
                  <a:pt x="14155" y="21600"/>
                  <a:pt x="10811" y="21600"/>
                </a:cubicBezTo>
                <a:cubicBezTo>
                  <a:pt x="7396" y="21600"/>
                  <a:pt x="4740" y="20612"/>
                  <a:pt x="2844" y="18635"/>
                </a:cubicBezTo>
                <a:cubicBezTo>
                  <a:pt x="949" y="16659"/>
                  <a:pt x="0" y="14030"/>
                  <a:pt x="0" y="10751"/>
                </a:cubicBezTo>
                <a:cubicBezTo>
                  <a:pt x="0" y="7576"/>
                  <a:pt x="991" y="4990"/>
                  <a:pt x="2970" y="2995"/>
                </a:cubicBezTo>
                <a:cubicBezTo>
                  <a:pt x="4950" y="998"/>
                  <a:pt x="7564" y="0"/>
                  <a:pt x="10811"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57" name="AutoShape 45"/>
          <p:cNvSpPr>
            <a:spLocks/>
          </p:cNvSpPr>
          <p:nvPr/>
        </p:nvSpPr>
        <p:spPr bwMode="auto">
          <a:xfrm>
            <a:off x="1830388" y="2881313"/>
            <a:ext cx="263525" cy="4016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463" y="0"/>
                </a:moveTo>
                <a:cubicBezTo>
                  <a:pt x="17888" y="0"/>
                  <a:pt x="21600" y="2688"/>
                  <a:pt x="21600" y="8062"/>
                </a:cubicBezTo>
                <a:cubicBezTo>
                  <a:pt x="21600" y="10569"/>
                  <a:pt x="20573" y="12499"/>
                  <a:pt x="18522" y="13852"/>
                </a:cubicBezTo>
                <a:cubicBezTo>
                  <a:pt x="16470" y="15205"/>
                  <a:pt x="13667" y="15882"/>
                  <a:pt x="10114" y="15882"/>
                </a:cubicBezTo>
                <a:cubicBezTo>
                  <a:pt x="8404" y="15882"/>
                  <a:pt x="6845" y="15658"/>
                  <a:pt x="5438" y="15210"/>
                </a:cubicBezTo>
                <a:lnTo>
                  <a:pt x="5438" y="21600"/>
                </a:lnTo>
                <a:lnTo>
                  <a:pt x="0" y="21600"/>
                </a:lnTo>
                <a:lnTo>
                  <a:pt x="0" y="286"/>
                </a:lnTo>
                <a:lnTo>
                  <a:pt x="5438" y="286"/>
                </a:lnTo>
                <a:lnTo>
                  <a:pt x="5438" y="1315"/>
                </a:lnTo>
                <a:cubicBezTo>
                  <a:pt x="6801" y="439"/>
                  <a:pt x="8476" y="0"/>
                  <a:pt x="10463"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58" name="AutoShape 46"/>
          <p:cNvSpPr>
            <a:spLocks/>
          </p:cNvSpPr>
          <p:nvPr/>
        </p:nvSpPr>
        <p:spPr bwMode="auto">
          <a:xfrm>
            <a:off x="1506538" y="2881313"/>
            <a:ext cx="274637" cy="295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11" y="0"/>
                </a:moveTo>
                <a:cubicBezTo>
                  <a:pt x="14225" y="0"/>
                  <a:pt x="16877" y="959"/>
                  <a:pt x="18766" y="2878"/>
                </a:cubicBezTo>
                <a:cubicBezTo>
                  <a:pt x="20655" y="4796"/>
                  <a:pt x="21600" y="7420"/>
                  <a:pt x="21600" y="10751"/>
                </a:cubicBezTo>
                <a:cubicBezTo>
                  <a:pt x="21600" y="14069"/>
                  <a:pt x="20638" y="16707"/>
                  <a:pt x="18714" y="18665"/>
                </a:cubicBezTo>
                <a:cubicBezTo>
                  <a:pt x="16790" y="20621"/>
                  <a:pt x="14155" y="21600"/>
                  <a:pt x="10811" y="21600"/>
                </a:cubicBezTo>
                <a:cubicBezTo>
                  <a:pt x="7396" y="21600"/>
                  <a:pt x="4740" y="20612"/>
                  <a:pt x="2844" y="18635"/>
                </a:cubicBezTo>
                <a:cubicBezTo>
                  <a:pt x="949" y="16659"/>
                  <a:pt x="0" y="14030"/>
                  <a:pt x="0" y="10751"/>
                </a:cubicBezTo>
                <a:cubicBezTo>
                  <a:pt x="0" y="7576"/>
                  <a:pt x="991" y="4990"/>
                  <a:pt x="2970" y="2995"/>
                </a:cubicBezTo>
                <a:cubicBezTo>
                  <a:pt x="4950" y="998"/>
                  <a:pt x="7564" y="0"/>
                  <a:pt x="10811"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59" name="AutoShape 47"/>
          <p:cNvSpPr>
            <a:spLocks/>
          </p:cNvSpPr>
          <p:nvPr/>
        </p:nvSpPr>
        <p:spPr bwMode="auto">
          <a:xfrm>
            <a:off x="830263" y="2881313"/>
            <a:ext cx="274637" cy="295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11" y="0"/>
                </a:moveTo>
                <a:cubicBezTo>
                  <a:pt x="14225" y="0"/>
                  <a:pt x="16877" y="959"/>
                  <a:pt x="18766" y="2878"/>
                </a:cubicBezTo>
                <a:cubicBezTo>
                  <a:pt x="20655" y="4796"/>
                  <a:pt x="21600" y="7420"/>
                  <a:pt x="21600" y="10751"/>
                </a:cubicBezTo>
                <a:cubicBezTo>
                  <a:pt x="21600" y="14069"/>
                  <a:pt x="20638" y="16707"/>
                  <a:pt x="18714" y="18665"/>
                </a:cubicBezTo>
                <a:cubicBezTo>
                  <a:pt x="16790" y="20621"/>
                  <a:pt x="14155" y="21600"/>
                  <a:pt x="10811" y="21600"/>
                </a:cubicBezTo>
                <a:cubicBezTo>
                  <a:pt x="7396" y="21600"/>
                  <a:pt x="4740" y="20612"/>
                  <a:pt x="2844" y="18635"/>
                </a:cubicBezTo>
                <a:cubicBezTo>
                  <a:pt x="949" y="16659"/>
                  <a:pt x="0" y="14030"/>
                  <a:pt x="0" y="10751"/>
                </a:cubicBezTo>
                <a:cubicBezTo>
                  <a:pt x="0" y="7576"/>
                  <a:pt x="991" y="4990"/>
                  <a:pt x="2970" y="2995"/>
                </a:cubicBezTo>
                <a:cubicBezTo>
                  <a:pt x="4950" y="998"/>
                  <a:pt x="7564" y="0"/>
                  <a:pt x="10811"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60" name="AutoShape 48"/>
          <p:cNvSpPr>
            <a:spLocks/>
          </p:cNvSpPr>
          <p:nvPr/>
        </p:nvSpPr>
        <p:spPr bwMode="auto">
          <a:xfrm>
            <a:off x="2130425" y="2803525"/>
            <a:ext cx="187325" cy="3730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475" y="0"/>
                </a:moveTo>
                <a:lnTo>
                  <a:pt x="11475" y="4780"/>
                </a:lnTo>
                <a:lnTo>
                  <a:pt x="20496" y="4780"/>
                </a:lnTo>
                <a:lnTo>
                  <a:pt x="20496" y="7878"/>
                </a:lnTo>
                <a:lnTo>
                  <a:pt x="11475" y="7878"/>
                </a:lnTo>
                <a:lnTo>
                  <a:pt x="11475" y="15109"/>
                </a:lnTo>
                <a:cubicBezTo>
                  <a:pt x="11475" y="16291"/>
                  <a:pt x="11842" y="17127"/>
                  <a:pt x="12579" y="17615"/>
                </a:cubicBezTo>
                <a:cubicBezTo>
                  <a:pt x="13315" y="18103"/>
                  <a:pt x="14604" y="18347"/>
                  <a:pt x="16445" y="18347"/>
                </a:cubicBezTo>
                <a:cubicBezTo>
                  <a:pt x="18287" y="18347"/>
                  <a:pt x="20004" y="18096"/>
                  <a:pt x="21600" y="17591"/>
                </a:cubicBezTo>
                <a:lnTo>
                  <a:pt x="21600" y="21138"/>
                </a:lnTo>
                <a:cubicBezTo>
                  <a:pt x="19820" y="21446"/>
                  <a:pt x="17284" y="21600"/>
                  <a:pt x="13991" y="21600"/>
                </a:cubicBezTo>
                <a:cubicBezTo>
                  <a:pt x="10717" y="21600"/>
                  <a:pt x="8202" y="21136"/>
                  <a:pt x="6443" y="20205"/>
                </a:cubicBezTo>
                <a:cubicBezTo>
                  <a:pt x="4684" y="19274"/>
                  <a:pt x="3804" y="17951"/>
                  <a:pt x="3804" y="16235"/>
                </a:cubicBezTo>
                <a:lnTo>
                  <a:pt x="3804" y="7878"/>
                </a:lnTo>
                <a:lnTo>
                  <a:pt x="0" y="7878"/>
                </a:lnTo>
                <a:lnTo>
                  <a:pt x="0" y="4780"/>
                </a:lnTo>
                <a:lnTo>
                  <a:pt x="3804" y="4780"/>
                </a:lnTo>
                <a:lnTo>
                  <a:pt x="3804" y="1418"/>
                </a:lnTo>
                <a:lnTo>
                  <a:pt x="11475"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61" name="AutoShape 49"/>
          <p:cNvSpPr>
            <a:spLocks/>
          </p:cNvSpPr>
          <p:nvPr/>
        </p:nvSpPr>
        <p:spPr bwMode="auto">
          <a:xfrm>
            <a:off x="2382838" y="2776538"/>
            <a:ext cx="77787" cy="76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2" y="0"/>
                </a:moveTo>
                <a:cubicBezTo>
                  <a:pt x="13781" y="0"/>
                  <a:pt x="16327" y="1054"/>
                  <a:pt x="18436" y="3164"/>
                </a:cubicBezTo>
                <a:cubicBezTo>
                  <a:pt x="20545" y="5273"/>
                  <a:pt x="21600" y="7819"/>
                  <a:pt x="21600" y="10798"/>
                </a:cubicBezTo>
                <a:cubicBezTo>
                  <a:pt x="21600" y="13777"/>
                  <a:pt x="20545" y="16323"/>
                  <a:pt x="18436" y="18432"/>
                </a:cubicBezTo>
                <a:cubicBezTo>
                  <a:pt x="16327" y="20545"/>
                  <a:pt x="13781" y="21600"/>
                  <a:pt x="10802" y="21600"/>
                </a:cubicBezTo>
                <a:cubicBezTo>
                  <a:pt x="7823" y="21600"/>
                  <a:pt x="5277" y="20545"/>
                  <a:pt x="3167" y="18432"/>
                </a:cubicBezTo>
                <a:cubicBezTo>
                  <a:pt x="1054" y="16323"/>
                  <a:pt x="0" y="13777"/>
                  <a:pt x="0" y="10798"/>
                </a:cubicBezTo>
                <a:cubicBezTo>
                  <a:pt x="0" y="7819"/>
                  <a:pt x="1054" y="5273"/>
                  <a:pt x="3167" y="3164"/>
                </a:cubicBezTo>
                <a:cubicBezTo>
                  <a:pt x="5277" y="1054"/>
                  <a:pt x="7823" y="0"/>
                  <a:pt x="10802"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62" name="AutoShape 50"/>
          <p:cNvSpPr>
            <a:spLocks/>
          </p:cNvSpPr>
          <p:nvPr/>
        </p:nvSpPr>
        <p:spPr bwMode="auto">
          <a:xfrm>
            <a:off x="3389313" y="2774950"/>
            <a:ext cx="192087" cy="2778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198" y="0"/>
                </a:moveTo>
                <a:cubicBezTo>
                  <a:pt x="13448" y="0"/>
                  <a:pt x="16160" y="619"/>
                  <a:pt x="18336" y="1857"/>
                </a:cubicBezTo>
                <a:cubicBezTo>
                  <a:pt x="20513" y="3094"/>
                  <a:pt x="21600" y="4738"/>
                  <a:pt x="21600" y="6787"/>
                </a:cubicBezTo>
                <a:cubicBezTo>
                  <a:pt x="21600" y="8190"/>
                  <a:pt x="21204" y="9377"/>
                  <a:pt x="20413" y="10346"/>
                </a:cubicBezTo>
                <a:cubicBezTo>
                  <a:pt x="19619" y="11315"/>
                  <a:pt x="18227" y="12454"/>
                  <a:pt x="16231" y="13760"/>
                </a:cubicBezTo>
                <a:cubicBezTo>
                  <a:pt x="14236" y="15068"/>
                  <a:pt x="12936" y="16153"/>
                  <a:pt x="12335" y="17020"/>
                </a:cubicBezTo>
                <a:cubicBezTo>
                  <a:pt x="11733" y="17886"/>
                  <a:pt x="11432" y="18835"/>
                  <a:pt x="11432" y="19867"/>
                </a:cubicBezTo>
                <a:cubicBezTo>
                  <a:pt x="11432" y="20087"/>
                  <a:pt x="11572" y="20665"/>
                  <a:pt x="11853" y="21600"/>
                </a:cubicBezTo>
                <a:lnTo>
                  <a:pt x="6107" y="21600"/>
                </a:lnTo>
                <a:cubicBezTo>
                  <a:pt x="6067" y="21504"/>
                  <a:pt x="5881" y="21153"/>
                  <a:pt x="5550" y="20548"/>
                </a:cubicBezTo>
                <a:cubicBezTo>
                  <a:pt x="5220" y="19943"/>
                  <a:pt x="5054" y="19414"/>
                  <a:pt x="5054" y="18959"/>
                </a:cubicBezTo>
                <a:cubicBezTo>
                  <a:pt x="5054" y="18093"/>
                  <a:pt x="5230" y="17261"/>
                  <a:pt x="5580" y="16463"/>
                </a:cubicBezTo>
                <a:cubicBezTo>
                  <a:pt x="5932" y="15665"/>
                  <a:pt x="6448" y="14919"/>
                  <a:pt x="7131" y="14225"/>
                </a:cubicBezTo>
                <a:cubicBezTo>
                  <a:pt x="7812" y="13530"/>
                  <a:pt x="9161" y="12420"/>
                  <a:pt x="11176" y="10892"/>
                </a:cubicBezTo>
                <a:cubicBezTo>
                  <a:pt x="13191" y="9366"/>
                  <a:pt x="14200" y="8107"/>
                  <a:pt x="14200" y="7118"/>
                </a:cubicBezTo>
                <a:cubicBezTo>
                  <a:pt x="14200" y="5192"/>
                  <a:pt x="12365" y="4229"/>
                  <a:pt x="8694" y="4229"/>
                </a:cubicBezTo>
                <a:cubicBezTo>
                  <a:pt x="6910" y="4229"/>
                  <a:pt x="5044" y="4841"/>
                  <a:pt x="3099" y="6065"/>
                </a:cubicBezTo>
                <a:lnTo>
                  <a:pt x="0" y="2083"/>
                </a:lnTo>
                <a:cubicBezTo>
                  <a:pt x="2587" y="694"/>
                  <a:pt x="5988" y="0"/>
                  <a:pt x="10198"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63" name="AutoShape 51"/>
          <p:cNvSpPr>
            <a:spLocks/>
          </p:cNvSpPr>
          <p:nvPr/>
        </p:nvSpPr>
        <p:spPr bwMode="auto">
          <a:xfrm>
            <a:off x="1131888" y="2770188"/>
            <a:ext cx="204787" cy="4016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20" y="0"/>
                </a:moveTo>
                <a:cubicBezTo>
                  <a:pt x="17182" y="0"/>
                  <a:pt x="19209" y="186"/>
                  <a:pt x="21600" y="558"/>
                </a:cubicBezTo>
                <a:lnTo>
                  <a:pt x="19526" y="3276"/>
                </a:lnTo>
                <a:cubicBezTo>
                  <a:pt x="17995" y="3018"/>
                  <a:pt x="16819" y="2889"/>
                  <a:pt x="15996" y="2889"/>
                </a:cubicBezTo>
                <a:cubicBezTo>
                  <a:pt x="14671" y="2889"/>
                  <a:pt x="13545" y="3180"/>
                  <a:pt x="12621" y="3762"/>
                </a:cubicBezTo>
                <a:cubicBezTo>
                  <a:pt x="11697" y="4344"/>
                  <a:pt x="11233" y="5059"/>
                  <a:pt x="11233" y="5908"/>
                </a:cubicBezTo>
                <a:cubicBezTo>
                  <a:pt x="11233" y="6032"/>
                  <a:pt x="11243" y="6156"/>
                  <a:pt x="11261" y="6280"/>
                </a:cubicBezTo>
                <a:lnTo>
                  <a:pt x="17481" y="6280"/>
                </a:lnTo>
                <a:lnTo>
                  <a:pt x="17481" y="9226"/>
                </a:lnTo>
                <a:lnTo>
                  <a:pt x="11374" y="9226"/>
                </a:lnTo>
                <a:lnTo>
                  <a:pt x="11374" y="21600"/>
                </a:lnTo>
                <a:lnTo>
                  <a:pt x="4370" y="21600"/>
                </a:lnTo>
                <a:lnTo>
                  <a:pt x="4370" y="9226"/>
                </a:lnTo>
                <a:lnTo>
                  <a:pt x="0" y="9226"/>
                </a:lnTo>
                <a:lnTo>
                  <a:pt x="0" y="6280"/>
                </a:lnTo>
                <a:lnTo>
                  <a:pt x="4398" y="6280"/>
                </a:lnTo>
                <a:cubicBezTo>
                  <a:pt x="4548" y="4401"/>
                  <a:pt x="5636" y="2885"/>
                  <a:pt x="7662" y="1731"/>
                </a:cubicBezTo>
                <a:cubicBezTo>
                  <a:pt x="9688" y="577"/>
                  <a:pt x="12308" y="0"/>
                  <a:pt x="15520"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pic>
        <p:nvPicPr>
          <p:cNvPr id="13364" name="Picture 52" descr="image9.jpg"/>
          <p:cNvPicPr>
            <a:picLocks noChangeAspect="1"/>
          </p:cNvPicPr>
          <p:nvPr/>
        </p:nvPicPr>
        <p:blipFill>
          <a:blip r:embed="rId2"/>
          <a:srcRect/>
          <a:stretch>
            <a:fillRect/>
          </a:stretch>
        </p:blipFill>
        <p:spPr bwMode="auto">
          <a:xfrm>
            <a:off x="444500" y="1816100"/>
            <a:ext cx="8001000" cy="1879600"/>
          </a:xfrm>
          <a:prstGeom prst="rect">
            <a:avLst/>
          </a:prstGeom>
          <a:noFill/>
          <a:ln w="12700" cap="flat" cmpd="sng">
            <a:noFill/>
            <a:prstDash val="solid"/>
            <a:miter lim="400000"/>
            <a:headEnd type="none" w="med" len="med"/>
            <a:tailEnd type="none" w="med" len="med"/>
          </a:ln>
          <a:effectLst/>
        </p:spPr>
      </p:pic>
      <p:sp>
        <p:nvSpPr>
          <p:cNvPr id="13365" name="Rectangle 53"/>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388BE802-BD76-1F47-A1D2-688794B55014}" type="slidenum">
              <a:rPr lang="en-US">
                <a:solidFill>
                  <a:srgbClr val="FFFFFF"/>
                </a:solidFill>
                <a:latin typeface="Arial" pitchFamily="-92" charset="0"/>
                <a:ea typeface="Arial" pitchFamily="-92" charset="0"/>
                <a:cs typeface="Arial" pitchFamily="-92" charset="0"/>
                <a:sym typeface="Arial" pitchFamily="-92" charset="0"/>
              </a:rPr>
              <a:pPr algn="r"/>
              <a:t>9</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theme/theme1.xml><?xml version="1.0" encoding="utf-8"?>
<a:theme xmlns:a="http://schemas.openxmlformats.org/drawingml/2006/main" name="Urban">
  <a:themeElements>
    <a:clrScheme name="">
      <a:dk1>
        <a:srgbClr val="000000"/>
      </a:dk1>
      <a:lt1>
        <a:srgbClr val="FFFFFF"/>
      </a:lt1>
      <a:dk2>
        <a:srgbClr val="A7A7A7"/>
      </a:dk2>
      <a:lt2>
        <a:srgbClr val="535353"/>
      </a:lt2>
      <a:accent1>
        <a:srgbClr val="53548A"/>
      </a:accent1>
      <a:accent2>
        <a:srgbClr val="438086"/>
      </a:accent2>
      <a:accent3>
        <a:srgbClr val="FFFFFF"/>
      </a:accent3>
      <a:accent4>
        <a:srgbClr val="000000"/>
      </a:accent4>
      <a:accent5>
        <a:srgbClr val="B3B3C4"/>
      </a:accent5>
      <a:accent6>
        <a:srgbClr val="3C7379"/>
      </a:accent6>
      <a:hlink>
        <a:srgbClr val="0000FF"/>
      </a:hlink>
      <a:folHlink>
        <a:srgbClr val="FF00FF"/>
      </a:folHlink>
    </a:clrScheme>
    <a:fontScheme name="Urban">
      <a:majorFont>
        <a:latin typeface="Trebuchet MS"/>
        <a:ea typeface="Trebuchet MS"/>
        <a:cs typeface="Trebuchet MS"/>
      </a:majorFont>
      <a:minorFont>
        <a:latin typeface="Georgia"/>
        <a:ea typeface="Georgia"/>
        <a:cs typeface="Georgi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spDef>
    <a:ln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lnDef>
  </a:objectDefaults>
  <a:extraClrSchemeLst/>
</a:theme>
</file>

<file path=ppt/theme/theme2.xml><?xml version="1.0" encoding="utf-8"?>
<a:theme xmlns:a="http://schemas.openxmlformats.org/drawingml/2006/main" name="Urban - Blank">
  <a:themeElements>
    <a:clrScheme name="">
      <a:dk1>
        <a:srgbClr val="000000"/>
      </a:dk1>
      <a:lt1>
        <a:srgbClr val="FFFFFF"/>
      </a:lt1>
      <a:dk2>
        <a:srgbClr val="A7A7A7"/>
      </a:dk2>
      <a:lt2>
        <a:srgbClr val="535353"/>
      </a:lt2>
      <a:accent1>
        <a:srgbClr val="53548A"/>
      </a:accent1>
      <a:accent2>
        <a:srgbClr val="438086"/>
      </a:accent2>
      <a:accent3>
        <a:srgbClr val="FFFFFF"/>
      </a:accent3>
      <a:accent4>
        <a:srgbClr val="000000"/>
      </a:accent4>
      <a:accent5>
        <a:srgbClr val="B3B3C4"/>
      </a:accent5>
      <a:accent6>
        <a:srgbClr val="3C7379"/>
      </a:accent6>
      <a:hlink>
        <a:srgbClr val="0000FF"/>
      </a:hlink>
      <a:folHlink>
        <a:srgbClr val="FF00FF"/>
      </a:folHlink>
    </a:clrScheme>
    <a:fontScheme name="Urban - Blank">
      <a:majorFont>
        <a:latin typeface="Trebuchet MS"/>
        <a:ea typeface="Trebuchet MS"/>
        <a:cs typeface="Trebuchet MS"/>
      </a:majorFont>
      <a:minorFont>
        <a:latin typeface="Georgia"/>
        <a:ea typeface="Georgia"/>
        <a:cs typeface="Georgi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spDef>
    <a:ln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lnDef>
  </a:objectDefaults>
  <a:extraClrSchemeLst/>
</a:theme>
</file>

<file path=ppt/theme/theme3.xml><?xml version="1.0" encoding="utf-8"?>
<a:theme xmlns:a="http://schemas.openxmlformats.org/drawingml/2006/main" name="Urban - Title Slide">
  <a:themeElements>
    <a:clrScheme name="">
      <a:dk1>
        <a:srgbClr val="000000"/>
      </a:dk1>
      <a:lt1>
        <a:srgbClr val="FFFFFF"/>
      </a:lt1>
      <a:dk2>
        <a:srgbClr val="A7A7A7"/>
      </a:dk2>
      <a:lt2>
        <a:srgbClr val="535353"/>
      </a:lt2>
      <a:accent1>
        <a:srgbClr val="53548A"/>
      </a:accent1>
      <a:accent2>
        <a:srgbClr val="438086"/>
      </a:accent2>
      <a:accent3>
        <a:srgbClr val="FFFFFF"/>
      </a:accent3>
      <a:accent4>
        <a:srgbClr val="000000"/>
      </a:accent4>
      <a:accent5>
        <a:srgbClr val="B3B3C4"/>
      </a:accent5>
      <a:accent6>
        <a:srgbClr val="3C7379"/>
      </a:accent6>
      <a:hlink>
        <a:srgbClr val="0000FF"/>
      </a:hlink>
      <a:folHlink>
        <a:srgbClr val="FF00FF"/>
      </a:folHlink>
    </a:clrScheme>
    <a:fontScheme name="Urban - Title Slide">
      <a:majorFont>
        <a:latin typeface="Trebuchet MS"/>
        <a:ea typeface="Trebuchet MS"/>
        <a:cs typeface="Trebuchet MS"/>
      </a:majorFont>
      <a:minorFont>
        <a:latin typeface="Georgia"/>
        <a:ea typeface="Georgia"/>
        <a:cs typeface="Georgi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spDef>
    <a:ln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A7A7A7"/>
      </a:dk2>
      <a:lt2>
        <a:srgbClr val="535353"/>
      </a:lt2>
      <a:accent1>
        <a:srgbClr val="53548A"/>
      </a:accent1>
      <a:accent2>
        <a:srgbClr val="438086"/>
      </a:accent2>
      <a:accent3>
        <a:srgbClr val="FFFFFF"/>
      </a:accent3>
      <a:accent4>
        <a:srgbClr val="000000"/>
      </a:accent4>
      <a:accent5>
        <a:srgbClr val="B3B3C4"/>
      </a:accent5>
      <a:accent6>
        <a:srgbClr val="3C7379"/>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111</TotalTime>
  <Words>3156</Words>
  <Application>Microsoft Macintosh PowerPoint</Application>
  <PresentationFormat>On-screen Show (4:3)</PresentationFormat>
  <Paragraphs>396</Paragraphs>
  <Slides>27</Slides>
  <Notes>1</Notes>
  <HiddenSlides>0</HiddenSlides>
  <MMClips>0</MMClips>
  <ScaleCrop>false</ScaleCrop>
  <HeadingPairs>
    <vt:vector size="4" baseType="variant">
      <vt:variant>
        <vt:lpstr>Design Template</vt:lpstr>
      </vt:variant>
      <vt:variant>
        <vt:i4>3</vt:i4>
      </vt:variant>
      <vt:variant>
        <vt:lpstr>Slide Titles</vt:lpstr>
      </vt:variant>
      <vt:variant>
        <vt:i4>27</vt:i4>
      </vt:variant>
    </vt:vector>
  </HeadingPairs>
  <TitlesOfParts>
    <vt:vector size="30" baseType="lpstr">
      <vt:lpstr>Urban</vt:lpstr>
      <vt:lpstr>Urban - Blank</vt:lpstr>
      <vt:lpstr>Urban - Title Slide</vt:lpstr>
      <vt:lpstr>Slide 1</vt:lpstr>
      <vt:lpstr>Proposed Draft Report: IEEE 802 EC 5G/IMT-2020 SC</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Roger Marks</cp:lastModifiedBy>
  <cp:revision>27</cp:revision>
  <dcterms:created xsi:type="dcterms:W3CDTF">2016-06-28T22:47:31Z</dcterms:created>
  <dcterms:modified xsi:type="dcterms:W3CDTF">2016-06-28T22:49:53Z</dcterms:modified>
</cp:coreProperties>
</file>