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Default Extension="jpeg" ContentType="image/jpeg"/>
  <Override PartName="/ppt/slideMasters/slideMaster2.xml" ContentType="application/vnd.openxmlformats-officedocument.presentationml.slideMaster+xml"/>
  <Override PartName="/ppt/slideLayouts/slideLayout31.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Layouts/slideLayout28.xml" ContentType="application/vnd.openxmlformats-officedocument.presentationml.slideLayout+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Override PartName="/ppt/slideLayouts/slideLayout32.xml" ContentType="application/vnd.openxmlformats-officedocument.presentationml.slideLayout+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3.xml" ContentType="application/vnd.openxmlformats-officedocument.presentationml.slideLayout+xml"/>
  <Override PartName="/ppt/theme/theme4.xml" ContentType="application/vnd.openxmlformats-officedocument.them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20.xml" ContentType="application/vnd.openxmlformats-officedocument.presentationml.slide+xml"/>
  <Override PartName="/ppt/slideLayouts/slideLayout26.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erverZoom="100000" strictFirstAndLastChars="0" saveSubsetFonts="1" autoCompressPictures="0">
  <p:sldMasterIdLst>
    <p:sldMasterId id="2147483648" r:id="rId1"/>
    <p:sldMasterId id="2147483649" r:id="rId2"/>
    <p:sldMasterId id="2147483650" r:id="rId3"/>
  </p:sldMasterIdLst>
  <p:notesMasterIdLst>
    <p:notesMasterId r:id="rId2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6"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1pPr>
    <a:lvl2pPr indent="4572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2pPr>
    <a:lvl3pPr indent="9144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3pPr>
    <a:lvl4pPr indent="13716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4pPr>
    <a:lvl5pPr indent="1828800" algn="l" rtl="0" fontAlgn="base" hangingPunct="0">
      <a:spcBef>
        <a:spcPct val="0"/>
      </a:spcBef>
      <a:spcAft>
        <a:spcPct val="0"/>
      </a:spcAft>
      <a:defRPr kern="1200">
        <a:solidFill>
          <a:srgbClr val="000000"/>
        </a:solidFill>
        <a:latin typeface="Georgia" pitchFamily="-92" charset="0"/>
        <a:ea typeface="Georgia" pitchFamily="-92" charset="0"/>
        <a:cs typeface="Georgia" pitchFamily="-92" charset="0"/>
        <a:sym typeface="Georgia" pitchFamily="-92" charset="0"/>
      </a:defRPr>
    </a:lvl5pPr>
    <a:lvl6pPr marL="22860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6pPr>
    <a:lvl7pPr marL="27432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7pPr>
    <a:lvl8pPr marL="32004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8pPr>
    <a:lvl9pPr marL="3657600" algn="l" defTabSz="457200" rtl="0" eaLnBrk="1" latinLnBrk="0" hangingPunct="1">
      <a:defRPr kern="1200">
        <a:solidFill>
          <a:srgbClr val="000000"/>
        </a:solidFill>
        <a:latin typeface="Georgia" pitchFamily="-92" charset="0"/>
        <a:ea typeface="Georgia" pitchFamily="-92" charset="0"/>
        <a:cs typeface="Georgia" pitchFamily="-92" charset="0"/>
        <a:sym typeface="Georgia" pitchFamily="-9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212" d="100"/>
          <a:sy n="212" d="100"/>
        </p:scale>
        <p:origin x="-96"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w="9525" cap="flat" cmpd="sng">
            <a:noFill/>
            <a:prstDash val="solid"/>
            <a:round/>
            <a:headEnd type="none" w="med" len="med"/>
            <a:tailEnd type="none" w="med" len="med"/>
          </a:ln>
          <a:effectLst/>
        </p:spPr>
      </p:sp>
      <p:sp>
        <p:nvSpPr>
          <p:cNvPr id="4098"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Calibri" pitchFamily="-92" charset="0"/>
              </a:rPr>
              <a:t>Click to edit Master text styles</a:t>
            </a:r>
          </a:p>
          <a:p>
            <a:pPr lvl="1"/>
            <a:r>
              <a:rPr lang="en-US">
                <a:sym typeface="Calibri" pitchFamily="-92" charset="0"/>
              </a:rPr>
              <a:t>Second level</a:t>
            </a:r>
          </a:p>
          <a:p>
            <a:pPr lvl="2"/>
            <a:r>
              <a:rPr lang="en-US">
                <a:sym typeface="Calibri" pitchFamily="-92" charset="0"/>
              </a:rPr>
              <a:t>Third level</a:t>
            </a:r>
          </a:p>
          <a:p>
            <a:pPr lvl="3"/>
            <a:r>
              <a:rPr lang="en-US">
                <a:sym typeface="Calibri" pitchFamily="-92" charset="0"/>
              </a:rPr>
              <a:t>Fourth level</a:t>
            </a:r>
          </a:p>
          <a:p>
            <a:pPr lvl="4"/>
            <a:r>
              <a:rPr lang="en-US">
                <a:sym typeface="Calibri" pitchFamily="-92" charset="0"/>
              </a:rPr>
              <a:t>Fifth level</a:t>
            </a:r>
          </a:p>
        </p:txBody>
      </p:sp>
    </p:spTree>
  </p:cSld>
  <p:clrMap bg1="lt1" tx1="dk1" bg2="lt2" tx2="dk2" accent1="accent1" accent2="accent2" accent3="accent3" accent4="accent4" accent5="accent5" accent6="accent6" hlink="hlink" folHlink="folHlink"/>
  <p:notesStyle>
    <a:lvl1pPr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1pPr>
    <a:lvl2pPr indent="2286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2pPr>
    <a:lvl3pPr indent="4572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3pPr>
    <a:lvl4pPr indent="6858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4pPr>
    <a:lvl5pPr indent="914400" algn="l" rtl="0" fontAlgn="base" hangingPunct="0">
      <a:spcBef>
        <a:spcPts val="400"/>
      </a:spcBef>
      <a:spcAft>
        <a:spcPct val="0"/>
      </a:spcAft>
      <a:defRPr sz="1200" kern="1200">
        <a:solidFill>
          <a:srgbClr val="000000"/>
        </a:solidFill>
        <a:latin typeface="Calibri" pitchFamily="-92" charset="0"/>
        <a:ea typeface="Calibri" pitchFamily="-92" charset="0"/>
        <a:cs typeface="Calibri" pitchFamily="-92" charset="0"/>
        <a:sym typeface="Calibri" pitchFamily="-9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7328466-66A6-144D-97A3-0AFE8FE9E8D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7F4B5FF-6807-5D4B-A4AE-30C193A7246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03E827E8-9865-AB47-B623-E9B7370986B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3C3C034B-F9C4-A840-96CF-10884DBA4A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F488629-2D90-D046-809C-6F1E20C4381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E1B08AC4-E910-C346-9A93-5ED66185CCE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3D30704F-2B63-8747-8929-F95409E2227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D9C74A-1B6F-7744-BF43-4A966EE7273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C001FBDA-CAF6-274B-B1D5-5F9E44D8572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210100B7-2E91-3444-AC21-B75E665A67E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18DEC5E2-E0C6-CF45-86D2-046EFADED8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2432EA2-6F0E-5149-B757-760AA44F4B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C8B3A619-BF79-274E-B659-FE516435D34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AD002366-EA81-8E45-8A6E-7F348666AA2E}"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CEEE51C-FD40-114C-9532-DB32BBAA1E4D}"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78B9522D-D52B-F84D-B141-1E99437CB12B}"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842FB62-3E00-804E-99E4-EF5489D919E7}"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3D86FE0-0480-BB43-9C61-4B9D639F0928}"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09900" y="3898900"/>
            <a:ext cx="24003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EC1CCABF-EF94-B441-84AB-AABA8F3EDA81}"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2FC64264-B027-0D4B-BF52-51BC5D801CA5}"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8122427-40B7-7D44-8F8D-F63E9E145275}"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CD34A6A-A12B-6647-8677-BC57F2C712E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609AF7D2-966F-264C-9AFA-D4ADA890C8F5}"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4BA0A95-0E74-C743-82E4-F3DAB47FAB7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5FD0232-6675-6440-9C76-4111C7DE5FF3}"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9EE8ADFD-F974-AA4E-9602-005B526F8526}"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400300"/>
            <a:ext cx="2114550" cy="325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00300"/>
            <a:ext cx="6191250" cy="325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08B506C-83F2-D448-B29F-D87E5AE661D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9EC49A89-DFFF-A44F-ABDE-1ABD5002775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5FCBAB1B-37E2-AB47-B471-8716572CCBC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F0D9F876-2501-7D4D-BAF8-476B0F52AA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FB3589CD-744C-A942-8EC9-379A4FB8EB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921CF13-BDC1-144A-B393-7683D4CBB0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0B52C25-4F2B-544D-A90E-E41657A416B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6"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7"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8"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29"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0"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1"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2"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3"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4"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5"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6"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7"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1038" name="Rectangle 14"/>
          <p:cNvSpPr>
            <a:spLocks noGrp="1"/>
          </p:cNvSpPr>
          <p:nvPr>
            <p:ph type="title"/>
          </p:nvPr>
        </p:nvSpPr>
        <p:spPr bwMode="auto">
          <a:xfrm>
            <a:off x="457200" y="1143000"/>
            <a:ext cx="8229600" cy="10668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ctr" anchorCtr="0" compatLnSpc="1">
            <a:prstTxWarp prst="textNoShape">
              <a:avLst/>
            </a:prstTxWarp>
          </a:bodyPr>
          <a:lstStyle/>
          <a:p>
            <a:pPr lvl="0"/>
            <a:r>
              <a:rPr lang="en-US">
                <a:sym typeface="Trebuchet MS" pitchFamily="-92" charset="0"/>
              </a:rPr>
              <a:t>Click to edit Master title style</a:t>
            </a:r>
          </a:p>
        </p:txBody>
      </p:sp>
      <p:sp>
        <p:nvSpPr>
          <p:cNvPr id="1039" name="Rectangle 15"/>
          <p:cNvSpPr>
            <a:spLocks noGrp="1"/>
          </p:cNvSpPr>
          <p:nvPr>
            <p:ph type="body" idx="1"/>
          </p:nvPr>
        </p:nvSpPr>
        <p:spPr bwMode="auto">
          <a:xfrm>
            <a:off x="457200" y="2249488"/>
            <a:ext cx="8229600" cy="432435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1040" name="Rectangle 16"/>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B7040E7-DB89-BA47-B2FE-460007B5C289}" type="slidenum">
              <a:rPr lang="en-US"/>
              <a:pPr/>
              <a:t>‹#›</a:t>
            </a:fld>
            <a:endParaRPr lang="en-US"/>
          </a:p>
        </p:txBody>
      </p:sp>
      <p:sp>
        <p:nvSpPr>
          <p:cNvPr id="1041" name="Rectangle 17"/>
          <p:cNvSpPr>
            <a:spLocks/>
          </p:cNvSpPr>
          <p:nvPr/>
        </p:nvSpPr>
        <p:spPr bwMode="auto">
          <a:xfrm>
            <a:off x="5257800" y="612775"/>
            <a:ext cx="1906588" cy="201613"/>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a:solidFill>
                  <a:schemeClr val="accent2"/>
                </a:solidFill>
                <a:latin typeface="Arial" pitchFamily="-92" charset="0"/>
                <a:ea typeface="Arial" pitchFamily="-92" charset="0"/>
                <a:cs typeface="Arial" pitchFamily="-92" charset="0"/>
                <a:sym typeface="Arial" pitchFamily="-92" charset="0"/>
              </a:rPr>
              <a:t>Mentor DCN:  EC-16-0065-10-5GSG</a:t>
            </a:r>
          </a:p>
        </p:txBody>
      </p:sp>
      <p:sp>
        <p:nvSpPr>
          <p:cNvPr id="1042" name="Rectangle 18"/>
          <p:cNvSpPr>
            <a:spLocks/>
          </p:cNvSpPr>
          <p:nvPr/>
        </p:nvSpPr>
        <p:spPr bwMode="auto">
          <a:xfrm>
            <a:off x="7278688" y="606425"/>
            <a:ext cx="957262" cy="203200"/>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a:solidFill>
                  <a:schemeClr val="accent2"/>
                </a:solidFill>
                <a:latin typeface="Arial" pitchFamily="-92" charset="0"/>
                <a:ea typeface="Arial" pitchFamily="-92" charset="0"/>
                <a:cs typeface="Arial" pitchFamily="-92" charset="0"/>
                <a:sym typeface="Arial" pitchFamily="-92" charset="0"/>
              </a:rPr>
              <a:t>6/24/2016</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2049" name="Rectangle 1"/>
          <p:cNvSpPr>
            <a:spLocks/>
          </p:cNvSpPr>
          <p:nvPr/>
        </p:nvSpPr>
        <p:spPr bwMode="auto">
          <a:xfrm>
            <a:off x="0" y="366713"/>
            <a:ext cx="9144000" cy="84137"/>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0" name="Rectangle 2"/>
          <p:cNvSpPr>
            <a:spLocks/>
          </p:cNvSpPr>
          <p:nvPr/>
        </p:nvSpPr>
        <p:spPr bwMode="auto">
          <a:xfrm>
            <a:off x="0" y="0"/>
            <a:ext cx="9144000" cy="3111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1" name="Rectangle 3"/>
          <p:cNvSpPr>
            <a:spLocks/>
          </p:cNvSpPr>
          <p:nvPr/>
        </p:nvSpPr>
        <p:spPr bwMode="auto">
          <a:xfrm>
            <a:off x="0" y="307975"/>
            <a:ext cx="9144000" cy="92075"/>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2" name="Rectangle 4"/>
          <p:cNvSpPr>
            <a:spLocks/>
          </p:cNvSpPr>
          <p:nvPr/>
        </p:nvSpPr>
        <p:spPr bwMode="auto">
          <a:xfrm flipV="1">
            <a:off x="5410200" y="360363"/>
            <a:ext cx="3733800" cy="90487"/>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3" name="Rectangle 5"/>
          <p:cNvSpPr>
            <a:spLocks/>
          </p:cNvSpPr>
          <p:nvPr/>
        </p:nvSpPr>
        <p:spPr bwMode="auto">
          <a:xfrm flipV="1">
            <a:off x="5410200" y="439738"/>
            <a:ext cx="3733800" cy="1809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4" name="AutoShape 6"/>
          <p:cNvSpPr>
            <a:spLocks/>
          </p:cNvSpPr>
          <p:nvPr/>
        </p:nvSpPr>
        <p:spPr bwMode="auto">
          <a:xfrm>
            <a:off x="5407025" y="496888"/>
            <a:ext cx="3063875" cy="2857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5" name="AutoShape 7"/>
          <p:cNvSpPr>
            <a:spLocks/>
          </p:cNvSpPr>
          <p:nvPr/>
        </p:nvSpPr>
        <p:spPr bwMode="auto">
          <a:xfrm>
            <a:off x="7373938" y="588963"/>
            <a:ext cx="1600200" cy="34925"/>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6" name="Rectangle 8"/>
          <p:cNvSpPr>
            <a:spLocks/>
          </p:cNvSpPr>
          <p:nvPr/>
        </p:nvSpPr>
        <p:spPr bwMode="auto">
          <a:xfrm>
            <a:off x="9085263" y="-1588"/>
            <a:ext cx="57150"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7" name="Rectangle 9"/>
          <p:cNvSpPr>
            <a:spLocks/>
          </p:cNvSpPr>
          <p:nvPr/>
        </p:nvSpPr>
        <p:spPr bwMode="auto">
          <a:xfrm>
            <a:off x="9043988" y="-1588"/>
            <a:ext cx="28575" cy="620713"/>
          </a:xfrm>
          <a:prstGeom prst="rect">
            <a:avLst/>
          </a:prstGeom>
          <a:solidFill>
            <a:srgbClr val="FFFFFF">
              <a:alpha val="65097"/>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8" name="Rectangle 10"/>
          <p:cNvSpPr>
            <a:spLocks/>
          </p:cNvSpPr>
          <p:nvPr/>
        </p:nvSpPr>
        <p:spPr bwMode="auto">
          <a:xfrm>
            <a:off x="9023350" y="-1588"/>
            <a:ext cx="12700" cy="620713"/>
          </a:xfrm>
          <a:prstGeom prst="rect">
            <a:avLst/>
          </a:prstGeom>
          <a:solidFill>
            <a:srgbClr val="FFFFFF">
              <a:alpha val="5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59" name="Rectangle 11"/>
          <p:cNvSpPr>
            <a:spLocks/>
          </p:cNvSpPr>
          <p:nvPr/>
        </p:nvSpPr>
        <p:spPr bwMode="auto">
          <a:xfrm>
            <a:off x="8975725" y="-1588"/>
            <a:ext cx="26988" cy="620713"/>
          </a:xfrm>
          <a:prstGeom prst="rect">
            <a:avLst/>
          </a:prstGeom>
          <a:solidFill>
            <a:srgbClr val="FFFFFF">
              <a:alpha val="39999"/>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0" name="Rectangle 12"/>
          <p:cNvSpPr>
            <a:spLocks/>
          </p:cNvSpPr>
          <p:nvPr/>
        </p:nvSpPr>
        <p:spPr bwMode="auto">
          <a:xfrm>
            <a:off x="8915400" y="0"/>
            <a:ext cx="55563" cy="585788"/>
          </a:xfrm>
          <a:prstGeom prst="rect">
            <a:avLst/>
          </a:prstGeom>
          <a:solidFill>
            <a:srgbClr val="FFFFFF">
              <a:alpha val="20000"/>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1" name="Rectangle 13"/>
          <p:cNvSpPr>
            <a:spLocks/>
          </p:cNvSpPr>
          <p:nvPr/>
        </p:nvSpPr>
        <p:spPr bwMode="auto">
          <a:xfrm>
            <a:off x="8870950" y="0"/>
            <a:ext cx="12700" cy="585788"/>
          </a:xfrm>
          <a:prstGeom prst="rect">
            <a:avLst/>
          </a:prstGeom>
          <a:solidFill>
            <a:srgbClr val="FFFFFF">
              <a:alpha val="30196"/>
            </a:srgb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2062" name="Rectangle 14"/>
          <p:cNvSpPr>
            <a:spLocks noGrp="1"/>
          </p:cNvSpPr>
          <p:nvPr>
            <p:ph type="sldNum" sz="quarter" idx="2"/>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24885A8B-964E-2843-A1FF-B356DF9964C4}" type="slidenum">
              <a:rPr lang="en-US"/>
              <a:pPr/>
              <a:t>‹#›</a:t>
            </a:fld>
            <a:endParaRPr lang="en-US"/>
          </a:p>
        </p:txBody>
      </p:sp>
      <p:sp>
        <p:nvSpPr>
          <p:cNvPr id="2063" name="Rectangle 15"/>
          <p:cNvSpPr>
            <a:spLocks/>
          </p:cNvSpPr>
          <p:nvPr/>
        </p:nvSpPr>
        <p:spPr bwMode="auto">
          <a:xfrm>
            <a:off x="5392738" y="650875"/>
            <a:ext cx="1965325" cy="201613"/>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a:solidFill>
                  <a:schemeClr val="accent2"/>
                </a:solidFill>
                <a:latin typeface="Arial" pitchFamily="-92" charset="0"/>
                <a:ea typeface="Arial" pitchFamily="-92" charset="0"/>
                <a:cs typeface="Arial" pitchFamily="-92" charset="0"/>
                <a:sym typeface="Arial" pitchFamily="-92" charset="0"/>
              </a:rPr>
              <a:t>Mentor DCN:  802-EC-16-0094-03-5GSG</a:t>
            </a:r>
          </a:p>
        </p:txBody>
      </p:sp>
      <p:sp>
        <p:nvSpPr>
          <p:cNvPr id="2064" name="Rectangle 16"/>
          <p:cNvSpPr>
            <a:spLocks/>
          </p:cNvSpPr>
          <p:nvPr/>
        </p:nvSpPr>
        <p:spPr bwMode="auto">
          <a:xfrm>
            <a:off x="7523163" y="650875"/>
            <a:ext cx="960437" cy="201613"/>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a:solidFill>
                  <a:schemeClr val="accent2"/>
                </a:solidFill>
                <a:latin typeface="Arial" pitchFamily="-92" charset="0"/>
                <a:ea typeface="Arial" pitchFamily="-92" charset="0"/>
                <a:cs typeface="Arial" pitchFamily="-92" charset="0"/>
                <a:sym typeface="Arial" pitchFamily="-92" charset="0"/>
              </a:rPr>
              <a:t>2016-06-24</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solidFill>
          <a:srgbClr val="FFFFFF"/>
        </a:solidFill>
        <a:effectLst/>
      </p:bgPr>
    </p:bg>
    <p:spTree>
      <p:nvGrpSpPr>
        <p:cNvPr id="1" name=""/>
        <p:cNvGrpSpPr/>
        <p:nvPr/>
      </p:nvGrpSpPr>
      <p:grpSpPr>
        <a:xfrm>
          <a:off x="0" y="0"/>
          <a:ext cx="0" cy="0"/>
          <a:chOff x="0" y="0"/>
          <a:chExt cx="0" cy="0"/>
        </a:xfrm>
      </p:grpSpPr>
      <p:sp>
        <p:nvSpPr>
          <p:cNvPr id="3073" name="Rectangle 1"/>
          <p:cNvSpPr>
            <a:spLocks/>
          </p:cNvSpPr>
          <p:nvPr/>
        </p:nvSpPr>
        <p:spPr bwMode="auto">
          <a:xfrm flipV="1">
            <a:off x="5410200" y="3810000"/>
            <a:ext cx="3733800" cy="90488"/>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4" name="Rectangle 2"/>
          <p:cNvSpPr>
            <a:spLocks/>
          </p:cNvSpPr>
          <p:nvPr/>
        </p:nvSpPr>
        <p:spPr bwMode="auto">
          <a:xfrm flipV="1">
            <a:off x="5410200" y="3897313"/>
            <a:ext cx="3733800" cy="190500"/>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5" name="Rectangle 3"/>
          <p:cNvSpPr>
            <a:spLocks/>
          </p:cNvSpPr>
          <p:nvPr/>
        </p:nvSpPr>
        <p:spPr bwMode="auto">
          <a:xfrm flipV="1">
            <a:off x="5410200" y="4113213"/>
            <a:ext cx="3733800"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6" name="Rectangle 4"/>
          <p:cNvSpPr>
            <a:spLocks/>
          </p:cNvSpPr>
          <p:nvPr/>
        </p:nvSpPr>
        <p:spPr bwMode="auto">
          <a:xfrm flipV="1">
            <a:off x="5410200" y="4164013"/>
            <a:ext cx="1965325" cy="19050"/>
          </a:xfrm>
          <a:prstGeom prst="rect">
            <a:avLst/>
          </a:prstGeom>
          <a:solidFill>
            <a:schemeClr val="accent2">
              <a:alpha val="59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7" name="Rectangle 5"/>
          <p:cNvSpPr>
            <a:spLocks/>
          </p:cNvSpPr>
          <p:nvPr/>
        </p:nvSpPr>
        <p:spPr bwMode="auto">
          <a:xfrm flipV="1">
            <a:off x="5410200" y="4197350"/>
            <a:ext cx="1965325" cy="12700"/>
          </a:xfrm>
          <a:prstGeom prst="rect">
            <a:avLst/>
          </a:prstGeom>
          <a:solidFill>
            <a:schemeClr val="accent2">
              <a:alpha val="64999"/>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8" name="AutoShape 6"/>
          <p:cNvSpPr>
            <a:spLocks/>
          </p:cNvSpPr>
          <p:nvPr/>
        </p:nvSpPr>
        <p:spPr bwMode="auto">
          <a:xfrm>
            <a:off x="5410200" y="3962400"/>
            <a:ext cx="3063875" cy="26988"/>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79" name="AutoShape 7"/>
          <p:cNvSpPr>
            <a:spLocks/>
          </p:cNvSpPr>
          <p:nvPr/>
        </p:nvSpPr>
        <p:spPr bwMode="auto">
          <a:xfrm>
            <a:off x="7377113" y="4060825"/>
            <a:ext cx="1600200" cy="36513"/>
          </a:xfrm>
          <a:prstGeom prst="roundRect">
            <a:avLst>
              <a:gd name="adj" fmla="val 16667"/>
            </a:avLst>
          </a:prstGeom>
          <a:solidFill>
            <a:srgbClr val="FFFFFF"/>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0" name="Rectangle 8"/>
          <p:cNvSpPr>
            <a:spLocks/>
          </p:cNvSpPr>
          <p:nvPr/>
        </p:nvSpPr>
        <p:spPr bwMode="auto">
          <a:xfrm>
            <a:off x="0" y="3649663"/>
            <a:ext cx="9144000" cy="244475"/>
          </a:xfrm>
          <a:prstGeom prst="rect">
            <a:avLst/>
          </a:prstGeom>
          <a:solidFill>
            <a:schemeClr val="accent2">
              <a:alpha val="50000"/>
            </a:schemeClr>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1" name="Rectangle 9"/>
          <p:cNvSpPr>
            <a:spLocks/>
          </p:cNvSpPr>
          <p:nvPr/>
        </p:nvSpPr>
        <p:spPr bwMode="auto">
          <a:xfrm>
            <a:off x="0" y="3675063"/>
            <a:ext cx="9144000" cy="13970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2" name="Rectangle 10"/>
          <p:cNvSpPr>
            <a:spLocks/>
          </p:cNvSpPr>
          <p:nvPr/>
        </p:nvSpPr>
        <p:spPr bwMode="auto">
          <a:xfrm flipV="1">
            <a:off x="6413500" y="3643313"/>
            <a:ext cx="2730500" cy="247650"/>
          </a:xfrm>
          <a:prstGeom prst="rect">
            <a:avLst/>
          </a:prstGeom>
          <a:solidFill>
            <a:schemeClr val="accent2"/>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3" name="Rectangle 11"/>
          <p:cNvSpPr>
            <a:spLocks/>
          </p:cNvSpPr>
          <p:nvPr/>
        </p:nvSpPr>
        <p:spPr bwMode="auto">
          <a:xfrm>
            <a:off x="0" y="0"/>
            <a:ext cx="9144000" cy="3702050"/>
          </a:xfrm>
          <a:prstGeom prst="rect">
            <a:avLst/>
          </a:prstGeom>
          <a:solidFill>
            <a:srgbClr val="424456"/>
          </a:solidFill>
          <a:ln w="12700" cap="flat" cmpd="sng">
            <a:noFill/>
            <a:prstDash val="solid"/>
            <a:miter lim="400000"/>
            <a:headEnd type="none" w="med" len="med"/>
            <a:tailEnd type="none" w="med" len="med"/>
          </a:ln>
          <a:effectLst/>
        </p:spPr>
        <p:txBody>
          <a:bodyPr lIns="45720" rIns="45720" anchor="ctr">
            <a:prstTxWarp prst="textNoShape">
              <a:avLst/>
            </a:prstTxWarp>
          </a:bodyPr>
          <a:lstStyle/>
          <a:p>
            <a:pPr algn="ctr"/>
            <a:endParaRPr lang="en-US">
              <a:solidFill>
                <a:srgbClr val="FFFFFF"/>
              </a:solidFill>
            </a:endParaRPr>
          </a:p>
        </p:txBody>
      </p:sp>
      <p:sp>
        <p:nvSpPr>
          <p:cNvPr id="3084" name="Rectangle 12"/>
          <p:cNvSpPr>
            <a:spLocks noGrp="1"/>
          </p:cNvSpPr>
          <p:nvPr>
            <p:ph type="title"/>
          </p:nvPr>
        </p:nvSpPr>
        <p:spPr bwMode="auto">
          <a:xfrm>
            <a:off x="457200" y="2400300"/>
            <a:ext cx="8458200" cy="1470025"/>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b" anchorCtr="0" compatLnSpc="1">
            <a:prstTxWarp prst="textNoShape">
              <a:avLst/>
            </a:prstTxWarp>
          </a:bodyPr>
          <a:lstStyle/>
          <a:p>
            <a:pPr lvl="0"/>
            <a:r>
              <a:rPr lang="en-US">
                <a:sym typeface="Trebuchet MS" pitchFamily="-92" charset="0"/>
              </a:rPr>
              <a:t>Click to edit Master title style</a:t>
            </a:r>
          </a:p>
        </p:txBody>
      </p:sp>
      <p:sp>
        <p:nvSpPr>
          <p:cNvPr id="3085" name="Rectangle 13"/>
          <p:cNvSpPr>
            <a:spLocks noGrp="1"/>
          </p:cNvSpPr>
          <p:nvPr>
            <p:ph type="body" sz="quarter" idx="1"/>
          </p:nvPr>
        </p:nvSpPr>
        <p:spPr bwMode="auto">
          <a:xfrm>
            <a:off x="457200" y="3898900"/>
            <a:ext cx="4953000" cy="1752600"/>
          </a:xfrm>
          <a:prstGeom prst="rect">
            <a:avLst/>
          </a:prstGeom>
          <a:noFill/>
          <a:ln w="12700" cap="flat" cmpd="sng">
            <a:noFill/>
            <a:prstDash val="solid"/>
            <a:miter lim="400000"/>
            <a:headEnd type="none" w="med" len="med"/>
            <a:tailEnd type="none" w="med" len="med"/>
          </a:ln>
          <a:effectLst/>
        </p:spPr>
        <p:txBody>
          <a:bodyPr vert="horz" wrap="square" lIns="45720" tIns="45720" rIns="45720" bIns="45720" numCol="1" anchor="t" anchorCtr="0" compatLnSpc="1">
            <a:prstTxWarp prst="textNoShape">
              <a:avLst/>
            </a:prstTxWarp>
          </a:bodyPr>
          <a:lstStyle/>
          <a:p>
            <a:pPr lvl="0"/>
            <a:r>
              <a:rPr lang="en-US">
                <a:sym typeface="Georgia" pitchFamily="-92" charset="0"/>
              </a:rPr>
              <a:t>Click to edit Master text styles</a:t>
            </a:r>
          </a:p>
          <a:p>
            <a:pPr lvl="1"/>
            <a:r>
              <a:rPr lang="en-US">
                <a:sym typeface="Georgia" pitchFamily="-92" charset="0"/>
              </a:rPr>
              <a:t>Second level</a:t>
            </a:r>
          </a:p>
          <a:p>
            <a:pPr lvl="2"/>
            <a:r>
              <a:rPr lang="en-US">
                <a:sym typeface="Georgia" pitchFamily="-92" charset="0"/>
              </a:rPr>
              <a:t>Third level</a:t>
            </a:r>
          </a:p>
          <a:p>
            <a:pPr lvl="3"/>
            <a:r>
              <a:rPr lang="en-US">
                <a:sym typeface="Georgia" pitchFamily="-92" charset="0"/>
              </a:rPr>
              <a:t>Fourth level</a:t>
            </a:r>
          </a:p>
          <a:p>
            <a:pPr lvl="4"/>
            <a:r>
              <a:rPr lang="en-US">
                <a:sym typeface="Georgia" pitchFamily="-92" charset="0"/>
              </a:rPr>
              <a:t>Fifth level</a:t>
            </a:r>
          </a:p>
        </p:txBody>
      </p:sp>
      <p:sp>
        <p:nvSpPr>
          <p:cNvPr id="3086" name="Rectangle 14"/>
          <p:cNvSpPr>
            <a:spLocks noGrp="1"/>
          </p:cNvSpPr>
          <p:nvPr>
            <p:ph type="sldNum" sz="quarter" idx="2"/>
          </p:nvPr>
        </p:nvSpPr>
        <p:spPr bwMode="auto">
          <a:xfrm>
            <a:off x="8709025" y="15875"/>
            <a:ext cx="357188" cy="350838"/>
          </a:xfrm>
          <a:prstGeom prst="rect">
            <a:avLst/>
          </a:prstGeom>
          <a:noFill/>
          <a:ln w="12700" cap="flat" cmpd="sng">
            <a:noFill/>
            <a:prstDash val="solid"/>
            <a:miter lim="400000"/>
            <a:headEnd type="none" w="med" len="med"/>
            <a:tailEnd type="none" w="med" len="med"/>
          </a:ln>
          <a:effectLst/>
        </p:spPr>
        <p:txBody>
          <a:bodyPr vert="horz" wrap="none" lIns="45720" tIns="45720" rIns="45720" bIns="45720" numCol="1" anchor="b" anchorCtr="0" compatLnSpc="1">
            <a:prstTxWarp prst="textNoShape">
              <a:avLst/>
            </a:prstTxWarp>
          </a:bodyPr>
          <a:lstStyle>
            <a:lvl1pPr algn="r">
              <a:defRPr>
                <a:solidFill>
                  <a:srgbClr val="FFFFFF"/>
                </a:solidFill>
                <a:latin typeface="Arial" pitchFamily="-92" charset="0"/>
                <a:ea typeface="Arial" pitchFamily="-92" charset="0"/>
                <a:cs typeface="Arial" pitchFamily="-92" charset="0"/>
                <a:sym typeface="Arial" pitchFamily="-92" charset="0"/>
              </a:defRPr>
            </a:lvl1pPr>
          </a:lstStyle>
          <a:p>
            <a:fld id="{C3F7886A-9C8D-3B40-9A29-81E30251B2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hangingPunct="0">
        <a:spcBef>
          <a:spcPct val="0"/>
        </a:spcBef>
        <a:spcAft>
          <a:spcPct val="0"/>
        </a:spcAft>
        <a:defRPr sz="4000">
          <a:solidFill>
            <a:srgbClr val="424456"/>
          </a:solidFill>
          <a:latin typeface="+mj-lt"/>
          <a:ea typeface="+mj-ea"/>
          <a:cs typeface="+mj-cs"/>
          <a:sym typeface="Trebuchet MS" pitchFamily="-92" charset="0"/>
        </a:defRPr>
      </a:lvl1pPr>
      <a:lvl2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2pPr>
      <a:lvl3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3pPr>
      <a:lvl4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4pPr>
      <a:lvl5pPr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5pPr>
      <a:lvl6pPr marL="4572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6pPr>
      <a:lvl7pPr marL="9144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7pPr>
      <a:lvl8pPr marL="13716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8pPr>
      <a:lvl9pPr marL="1828800" algn="l" rtl="0" fontAlgn="base" hangingPunct="0">
        <a:spcBef>
          <a:spcPct val="0"/>
        </a:spcBef>
        <a:spcAft>
          <a:spcPct val="0"/>
        </a:spcAft>
        <a:defRPr sz="4000">
          <a:solidFill>
            <a:srgbClr val="424456"/>
          </a:solidFill>
          <a:latin typeface="Trebuchet MS" pitchFamily="-92" charset="0"/>
          <a:ea typeface="Trebuchet MS" pitchFamily="-92" charset="0"/>
          <a:cs typeface="Trebuchet MS" pitchFamily="-92" charset="0"/>
          <a:sym typeface="Trebuchet MS" pitchFamily="-92" charset="0"/>
        </a:defRPr>
      </a:lvl9pPr>
    </p:titleStyle>
    <p:bodyStyle>
      <a:lvl1pPr marL="365125" indent="-257175"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1pPr>
      <a:lvl2pPr marL="674688" indent="-265113"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2pPr>
      <a:lvl3pPr marL="958850"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3pPr>
      <a:lvl4pPr marL="1233488" indent="-254000"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4pPr>
      <a:lvl5pPr marL="14620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5pPr>
      <a:lvl6pPr marL="19192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6pPr>
      <a:lvl7pPr marL="23764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7pPr>
      <a:lvl8pPr marL="28336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8pPr>
      <a:lvl9pPr marL="3290888" indent="-255588" algn="l" rtl="0" fontAlgn="base" hangingPunct="0">
        <a:spcBef>
          <a:spcPts val="300"/>
        </a:spcBef>
        <a:spcAft>
          <a:spcPct val="0"/>
        </a:spcAft>
        <a:buClr>
          <a:srgbClr val="A04DA3"/>
        </a:buClr>
        <a:buSzPct val="100000"/>
        <a:buFont typeface="Georgia" pitchFamily="-92" charset="0"/>
        <a:buChar char="▫"/>
        <a:defRPr sz="2800">
          <a:solidFill>
            <a:srgbClr val="000000"/>
          </a:solidFill>
          <a:latin typeface="+mn-lt"/>
          <a:ea typeface="+mn-ea"/>
          <a:cs typeface="+mn-cs"/>
          <a:sym typeface="Georgia" pitchFamily="-92"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hyperlink" Target="mailto:roger@ethair.net?subject=" TargetMode="Externa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5121" name="Rectangle 1"/>
          <p:cNvSpPr>
            <a:spLocks/>
          </p:cNvSpPr>
          <p:nvPr/>
        </p:nvSpPr>
        <p:spPr bwMode="auto">
          <a:xfrm>
            <a:off x="0" y="12700"/>
            <a:ext cx="9144000" cy="5524500"/>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lvl="1" indent="342900" algn="ctr" defTabSz="1016000"/>
            <a:r>
              <a:rPr lang="en-US" sz="1400" b="1">
                <a:latin typeface="Times" pitchFamily="-92" charset="0"/>
                <a:ea typeface="Times" pitchFamily="-92" charset="0"/>
                <a:cs typeface="Times" pitchFamily="-92" charset="0"/>
                <a:sym typeface="Times" pitchFamily="-92" charset="0"/>
              </a:rPr>
              <a:t>Proposed Draft Report:</a:t>
            </a:r>
          </a:p>
          <a:p>
            <a:pPr lvl="1" indent="342900" algn="ctr" defTabSz="1016000"/>
            <a:r>
              <a:rPr lang="en-US" sz="1400" b="1">
                <a:latin typeface="Times" pitchFamily="-92" charset="0"/>
                <a:ea typeface="Times" pitchFamily="-92" charset="0"/>
                <a:cs typeface="Times" pitchFamily="-92" charset="0"/>
                <a:sym typeface="Times" pitchFamily="-92" charset="0"/>
              </a:rPr>
              <a:t>IEEE 802 EC 5G/IMT-2020 SC</a:t>
            </a:r>
          </a:p>
          <a:p>
            <a:pPr indent="114300" algn="ctr" defTabSz="1016000"/>
            <a:endParaRPr lang="en-US" sz="1200">
              <a:latin typeface="Times" pitchFamily="-92" charset="0"/>
              <a:ea typeface="Times" pitchFamily="-92" charset="0"/>
              <a:cs typeface="Times" pitchFamily="-92" charset="0"/>
              <a:sym typeface="Times" pitchFamily="-92" charset="0"/>
            </a:endParaRPr>
          </a:p>
          <a:p>
            <a:pPr indent="114300" defTabSz="1016000"/>
            <a:endParaRPr lang="en-US" sz="1200" b="1">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a:latin typeface="Times" pitchFamily="-92" charset="0"/>
                <a:ea typeface="Times" pitchFamily="-92" charset="0"/>
                <a:cs typeface="Times" pitchFamily="-92" charset="0"/>
                <a:sym typeface="Times" pitchFamily="-92" charset="0"/>
              </a:rPr>
              <a:t>Document Number:</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pitchFamily="-92" charset="0"/>
                <a:ea typeface="Times" pitchFamily="-92" charset="0"/>
                <a:cs typeface="Times" pitchFamily="-92" charset="0"/>
                <a:sym typeface="Times" pitchFamily="-92" charset="0"/>
              </a:rPr>
              <a:t>IEEE 802-EC-16-0094-03-5GSG</a:t>
            </a:r>
            <a:endParaRPr lang="en-US" sz="120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a:latin typeface="Times" pitchFamily="-92" charset="0"/>
                <a:ea typeface="Times" pitchFamily="-92" charset="0"/>
                <a:cs typeface="Times" pitchFamily="-92" charset="0"/>
                <a:sym typeface="Times" pitchFamily="-92" charset="0"/>
              </a:rPr>
              <a:t>Date Submitted:</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pitchFamily="-92" charset="0"/>
                <a:ea typeface="Times" pitchFamily="-92" charset="0"/>
                <a:cs typeface="Times" pitchFamily="-92" charset="0"/>
                <a:sym typeface="Times" pitchFamily="-92" charset="0"/>
              </a:rPr>
              <a:t>2016-06-24</a:t>
            </a:r>
            <a:endParaRPr lang="en-US" sz="120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a:latin typeface="Times" pitchFamily="-92" charset="0"/>
                <a:ea typeface="Times" pitchFamily="-92" charset="0"/>
                <a:cs typeface="Times" pitchFamily="-92" charset="0"/>
                <a:sym typeface="Times" pitchFamily="-92" charset="0"/>
              </a:rPr>
              <a:t>Source:</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pitchFamily="-92" charset="0"/>
                <a:ea typeface="Times" pitchFamily="-92" charset="0"/>
                <a:cs typeface="Times" pitchFamily="-92" charset="0"/>
                <a:sym typeface="Times" pitchFamily="-92" charset="0"/>
              </a:rPr>
              <a:t>Roger Marks		Voice: +1 802 capable</a:t>
            </a:r>
          </a:p>
          <a:p>
            <a:pPr lvl="1" indent="342900" defTabSz="1016000"/>
            <a:r>
              <a:rPr lang="en-US" sz="1200">
                <a:latin typeface="Times New Roman" pitchFamily="-92" charset="0"/>
                <a:ea typeface="Times New Roman" pitchFamily="-92" charset="0"/>
                <a:cs typeface="Times New Roman" pitchFamily="-92" charset="0"/>
                <a:sym typeface="Times New Roman" pitchFamily="-92" charset="0"/>
              </a:rPr>
              <a:t>EthAirNet Associates*   </a:t>
            </a:r>
            <a:r>
              <a:rPr lang="en-US" sz="1200">
                <a:latin typeface="Times" pitchFamily="-92" charset="0"/>
                <a:ea typeface="Times" pitchFamily="-92" charset="0"/>
                <a:cs typeface="Times" pitchFamily="-92" charset="0"/>
                <a:sym typeface="Times" pitchFamily="-92" charset="0"/>
              </a:rPr>
              <a:t>		E-mail: r.b.marks@ieee.org</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Helvetica" pitchFamily="-92" charset="0"/>
                <a:ea typeface="Helvetica" pitchFamily="-92" charset="0"/>
                <a:cs typeface="Helvetica" pitchFamily="-92" charset="0"/>
                <a:sym typeface="Helvetica" pitchFamily="-92" charset="0"/>
              </a:rPr>
              <a:t>*&lt;</a:t>
            </a:r>
            <a:r>
              <a:rPr lang="en-US" sz="1000" u="sng">
                <a:solidFill>
                  <a:srgbClr val="0000FF"/>
                </a:solidFill>
                <a:latin typeface="Helvetica" pitchFamily="-92" charset="0"/>
                <a:ea typeface="Helvetica" pitchFamily="-92" charset="0"/>
                <a:cs typeface="Helvetica" pitchFamily="-92" charset="0"/>
                <a:sym typeface="Helvetica" pitchFamily="-92" charset="0"/>
                <a:hlinkClick r:id="rId2"/>
              </a:rPr>
              <a:t>http://standards.ieee.org/faqs/affiliationFAQ.html</a:t>
            </a:r>
            <a:r>
              <a:rPr lang="en-US" sz="1200">
                <a:latin typeface="Helvetica" pitchFamily="-92" charset="0"/>
                <a:ea typeface="Helvetica" pitchFamily="-92" charset="0"/>
                <a:cs typeface="Helvetica" pitchFamily="-92" charset="0"/>
                <a:sym typeface="Helvetica" pitchFamily="-92" charset="0"/>
              </a:rPr>
              <a:t>&gt;</a:t>
            </a:r>
          </a:p>
          <a:p>
            <a:pPr indent="114300" defTabSz="1016000"/>
            <a:r>
              <a:rPr lang="en-US" sz="1200">
                <a:latin typeface="Times" pitchFamily="-92" charset="0"/>
                <a:ea typeface="Times" pitchFamily="-92" charset="0"/>
                <a:cs typeface="Times" pitchFamily="-92" charset="0"/>
                <a:sym typeface="Times" pitchFamily="-92" charset="0"/>
              </a:rPr>
              <a:t>Re:</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pitchFamily="-92" charset="0"/>
                <a:ea typeface="Times" pitchFamily="-92" charset="0"/>
                <a:cs typeface="Times" pitchFamily="-92" charset="0"/>
                <a:sym typeface="Times" pitchFamily="-92" charset="0"/>
              </a:rPr>
              <a:t>5G/IMT-2020 Standing Committee</a:t>
            </a:r>
            <a:endParaRPr lang="en-US" sz="1200">
              <a:latin typeface="Times New Roman" pitchFamily="-92" charset="0"/>
              <a:ea typeface="Times New Roman" pitchFamily="-92" charset="0"/>
              <a:cs typeface="Times New Roman" pitchFamily="-92" charset="0"/>
              <a:sym typeface="Times New Roman" pitchFamily="-92" charset="0"/>
            </a:endParaRPr>
          </a:p>
          <a:p>
            <a:pPr indent="114300" defTabSz="1016000"/>
            <a:r>
              <a:rPr lang="en-US" sz="1200">
                <a:latin typeface="Times" pitchFamily="-92" charset="0"/>
                <a:ea typeface="Times" pitchFamily="-92" charset="0"/>
                <a:cs typeface="Times" pitchFamily="-92" charset="0"/>
                <a:sym typeface="Times" pitchFamily="-92" charset="0"/>
              </a:rPr>
              <a:t>Base Contribution:</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New Roman" pitchFamily="-92" charset="0"/>
                <a:ea typeface="Times New Roman" pitchFamily="-92" charset="0"/>
                <a:cs typeface="Times New Roman" pitchFamily="-92" charset="0"/>
                <a:sym typeface="Times New Roman" pitchFamily="-92" charset="0"/>
              </a:rPr>
              <a:t>[none]</a:t>
            </a:r>
          </a:p>
          <a:p>
            <a:pPr indent="114300" defTabSz="1016000"/>
            <a:r>
              <a:rPr lang="en-US" sz="1200">
                <a:latin typeface="Times" pitchFamily="-92" charset="0"/>
                <a:ea typeface="Times" pitchFamily="-92" charset="0"/>
                <a:cs typeface="Times" pitchFamily="-92" charset="0"/>
                <a:sym typeface="Times" pitchFamily="-92" charset="0"/>
              </a:rPr>
              <a:t>Purpose:</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New Roman" pitchFamily="-92" charset="0"/>
                <a:ea typeface="Times New Roman" pitchFamily="-92" charset="0"/>
                <a:cs typeface="Times New Roman" pitchFamily="-92" charset="0"/>
                <a:sym typeface="Times New Roman" pitchFamily="-92" charset="0"/>
              </a:rPr>
              <a:t>For discussion at 5GSG meeting of 2016-06-24</a:t>
            </a:r>
          </a:p>
          <a:p>
            <a:pPr indent="114300" defTabSz="1016000"/>
            <a:r>
              <a:rPr lang="en-US" sz="1200">
                <a:latin typeface="Times" pitchFamily="-92" charset="0"/>
                <a:ea typeface="Times" pitchFamily="-92" charset="0"/>
                <a:cs typeface="Times" pitchFamily="-92" charset="0"/>
                <a:sym typeface="Times" pitchFamily="-92" charset="0"/>
              </a:rPr>
              <a:t>Summary:</a:t>
            </a:r>
            <a:endParaRPr lang="en-US" sz="1200">
              <a:latin typeface="Times New Roman" pitchFamily="-92" charset="0"/>
              <a:ea typeface="Times New Roman" pitchFamily="-92" charset="0"/>
              <a:cs typeface="Times New Roman" pitchFamily="-92" charset="0"/>
              <a:sym typeface="Times New Roman" pitchFamily="-92" charset="0"/>
            </a:endParaRPr>
          </a:p>
          <a:p>
            <a:pPr lvl="1" indent="342900" defTabSz="1016000"/>
            <a:r>
              <a:rPr lang="en-US" sz="1200">
                <a:latin typeface="Times New Roman" pitchFamily="-92" charset="0"/>
                <a:ea typeface="Times New Roman" pitchFamily="-92" charset="0"/>
                <a:cs typeface="Times New Roman" pitchFamily="-92" charset="0"/>
                <a:sym typeface="Times New Roman" pitchFamily="-92" charset="0"/>
              </a:rPr>
              <a:t>This document is a proposal for a draft final report of the IEEE 802 EC 5G/IMT-2020 Standing Committee. This is significantly based on 802-EC-16-0065-10-5GSG (“IEEE 802 EC 5G/IMT-2020 SC draft report”, or “5G SC report layout”). However, it is also quite different. 802-EC-16-0065-10-5GSG includes material intended for a final report as well as material relevant to planning the production of that report; the current contribution addresses only the former. Also, this contribution is streamlined with respect to 802-EC-16-0065-10-5GSG, leaving out some material that was addressed by in the course of discussions but may not be critical to a summary report. The report uses the methodology of identifying specific Candidate Approaches to the actions under consideration, analyzing those Candidate Approaches rather than all possible approaches to those actions. The proposal could form the basis of a final draft report. Additional material could be added. The structure of the proposal could be adapted as the structure of a text-based report, for which the slide format could serve as a summary.</a:t>
            </a:r>
          </a:p>
        </p:txBody>
      </p:sp>
      <p:sp>
        <p:nvSpPr>
          <p:cNvPr id="5122" name="Rectangle 2"/>
          <p:cNvSpPr>
            <a:spLocks/>
          </p:cNvSpPr>
          <p:nvPr/>
        </p:nvSpPr>
        <p:spPr bwMode="auto">
          <a:xfrm>
            <a:off x="8696325" y="6511925"/>
            <a:ext cx="160338" cy="255588"/>
          </a:xfrm>
          <a:prstGeom prst="rect">
            <a:avLst/>
          </a:prstGeom>
          <a:noFill/>
          <a:ln w="12700" cap="flat" cmpd="sng">
            <a:noFill/>
            <a:prstDash val="solid"/>
            <a:miter lim="400000"/>
            <a:headEnd type="none" w="med" len="med"/>
            <a:tailEnd type="none" w="med" len="med"/>
          </a:ln>
          <a:effectLst/>
        </p:spPr>
        <p:txBody>
          <a:bodyPr wrap="none" lIns="35718" tIns="35718" rIns="35718" bIns="35718">
            <a:prstTxWarp prst="textNoShape">
              <a:avLst/>
            </a:prstTxWarp>
            <a:spAutoFit/>
          </a:bodyPr>
          <a:lstStyle/>
          <a:p>
            <a:pPr algn="r"/>
            <a:fld id="{0C9CBA34-E6EA-EA43-94B7-7FAB65A8051B}" type="slidenum">
              <a:rPr lang="en-US" sz="1200">
                <a:latin typeface="Times New Roman" pitchFamily="-92" charset="0"/>
                <a:ea typeface="Times New Roman" pitchFamily="-92" charset="0"/>
                <a:cs typeface="Times New Roman" pitchFamily="-92" charset="0"/>
                <a:sym typeface="Times New Roman" pitchFamily="-92" charset="0"/>
              </a:rPr>
              <a:pPr algn="r"/>
              <a:t>1</a:t>
            </a:fld>
            <a:endParaRPr lang="en-US" sz="1200">
              <a:latin typeface="Times New Roman" pitchFamily="-92" charset="0"/>
              <a:ea typeface="Times New Roman" pitchFamily="-92" charset="0"/>
              <a:cs typeface="Times New Roman" pitchFamily="-92" charset="0"/>
              <a:sym typeface="Times New Roman" pitchFamily="-92"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78513"/>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 </a:t>
            </a:r>
            <a:r>
              <a:rPr lang="en-US" dirty="0" err="1">
                <a:solidFill>
                  <a:schemeClr val="accent2"/>
                </a:solidFill>
              </a:rPr>
              <a:t>MACs</a:t>
            </a:r>
            <a:endParaRPr lang="en-US" dirty="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both</a:t>
            </a:r>
            <a:endParaRPr lang="en-US" dirty="0">
              <a:latin typeface="Calibri" pitchFamily="-92" charset="0"/>
              <a:ea typeface="Calibri" pitchFamily="-92" charset="0"/>
              <a:cs typeface="Calibri" pitchFamily="-92" charset="0"/>
              <a:sym typeface="Calibri" pitchFamily="-92" charset="0"/>
            </a:endParaRP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10</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1208087"/>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Network Reference Model overview</a:t>
            </a:r>
          </a:p>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per P802.CF/d0.0</a:t>
            </a:r>
          </a:p>
        </p:txBody>
      </p:sp>
      <p:pic>
        <p:nvPicPr>
          <p:cNvPr id="15368" name="Picture 8" descr="pasted-image.tiff"/>
          <p:cNvPicPr>
            <a:picLocks noChangeAspect="1"/>
          </p:cNvPicPr>
          <p:nvPr/>
        </p:nvPicPr>
        <p:blipFill>
          <a:blip r:embed="rId2"/>
          <a:srcRect/>
          <a:stretch>
            <a:fillRect/>
          </a:stretch>
        </p:blipFill>
        <p:spPr bwMode="auto">
          <a:xfrm>
            <a:off x="1497013" y="2357438"/>
            <a:ext cx="6507162" cy="4397375"/>
          </a:xfrm>
          <a:prstGeom prst="rect">
            <a:avLst/>
          </a:prstGeom>
          <a:noFill/>
          <a:ln w="12700" cap="flat" cmpd="sng">
            <a:noFill/>
            <a:prstDash val="solid"/>
            <a:miter lim="400000"/>
            <a:headEnd type="none" w="med" len="med"/>
            <a:tailEnd type="none" w="med" len="med"/>
          </a:ln>
          <a:effectLst/>
        </p:spPr>
      </p:pic>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1" name="Rectangle 7"/>
          <p:cNvSpPr>
            <a:spLocks/>
          </p:cNvSpPr>
          <p:nvPr/>
        </p:nvSpPr>
        <p:spPr bwMode="auto">
          <a:xfrm>
            <a:off x="546100" y="1103313"/>
            <a:ext cx="8307388" cy="50038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Routes to success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3GPP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could support many 802 MACs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engage with other parties to specify interface details</a:t>
            </a:r>
          </a:p>
          <a:p>
            <a:pPr marL="534988" lvl="1" indent="-153988">
              <a:buSzPct val="100000"/>
              <a:buFontTx/>
              <a:buChar char="▫"/>
              <a:tabLst>
                <a:tab pos="101600" algn="l"/>
                <a:tab pos="406400" algn="l"/>
                <a:tab pos="698500" algn="l"/>
                <a:tab pos="914400" algn="l"/>
              </a:tabLst>
            </a:pPr>
            <a:r>
              <a:rPr lang="en-US">
                <a:solidFill>
                  <a:schemeClr val="accent2"/>
                </a:solidFill>
              </a:rPr>
              <a:t>build partnership with other operator communities</a:t>
            </a: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support internationalization</a:t>
            </a:r>
          </a:p>
          <a:p>
            <a:pPr marL="534988" lvl="1" indent="-153988">
              <a:buSzPct val="100000"/>
              <a:buFontTx/>
              <a:buChar char="▫"/>
              <a:tabLst>
                <a:tab pos="101600" algn="l"/>
                <a:tab pos="406400" algn="l"/>
                <a:tab pos="698500" algn="l"/>
                <a:tab pos="914400" algn="l"/>
              </a:tabLst>
            </a:pPr>
            <a:r>
              <a:rPr lang="en-US">
                <a:solidFill>
                  <a:schemeClr val="accent2"/>
                </a:solidFill>
              </a:rPr>
              <a:t>standardize within partner communities</a:t>
            </a:r>
            <a:endParaRPr lang="en-US" sz="2400"/>
          </a:p>
          <a:p>
            <a:pPr marL="534988" lvl="1" indent="-153988">
              <a:buSzPct val="100000"/>
              <a:buFontTx/>
              <a:buChar char="▫"/>
              <a:tabLst>
                <a:tab pos="101600" algn="l"/>
                <a:tab pos="406400" algn="l"/>
                <a:tab pos="698500" algn="l"/>
                <a:tab pos="914400" algn="l"/>
              </a:tabLst>
            </a:pPr>
            <a:r>
              <a:rPr lang="en-US">
                <a:solidFill>
                  <a:schemeClr val="accent2"/>
                </a:solidFill>
              </a:rPr>
              <a:t>standardize in JTC1</a:t>
            </a:r>
          </a:p>
          <a:p>
            <a:pPr marL="534988" lvl="1" indent="-153988">
              <a:buSzPct val="100000"/>
              <a:buFontTx/>
              <a:buChar char="▫"/>
              <a:tabLst>
                <a:tab pos="101600" algn="l"/>
                <a:tab pos="406400" algn="l"/>
                <a:tab pos="698500" algn="l"/>
                <a:tab pos="914400" algn="l"/>
              </a:tabLst>
            </a:pPr>
            <a:r>
              <a:rPr lang="en-US">
                <a:solidFill>
                  <a:schemeClr val="accent2"/>
                </a:solidFill>
              </a:rPr>
              <a:t>standardize in ITU-R (WP 5A) in support of spectrum needs</a:t>
            </a:r>
          </a:p>
          <a:p>
            <a:pPr marL="915988" lvl="2" indent="-153988">
              <a:buSzPct val="100000"/>
              <a:buFontTx/>
              <a:buChar char="▫"/>
              <a:tabLst>
                <a:tab pos="101600" algn="l"/>
                <a:tab pos="406400" algn="l"/>
                <a:tab pos="698500" algn="l"/>
                <a:tab pos="914400" algn="l"/>
              </a:tabLst>
            </a:pPr>
            <a:r>
              <a:rPr lang="en-US">
                <a:solidFill>
                  <a:schemeClr val="accent2"/>
                </a:solidFill>
              </a:rPr>
              <a:t>WP 5A: “Land mobile service excluding IMT”</a:t>
            </a:r>
          </a:p>
          <a:p>
            <a:pPr marL="915988" lvl="2" indent="-153988">
              <a:buSzPct val="100000"/>
              <a:buFontTx/>
              <a:buChar char="▫"/>
              <a:tabLst>
                <a:tab pos="101600" algn="l"/>
                <a:tab pos="406400" algn="l"/>
                <a:tab pos="698500" algn="l"/>
                <a:tab pos="914400" algn="l"/>
              </a:tabLst>
            </a:pPr>
            <a:r>
              <a:rPr lang="en-US">
                <a:solidFill>
                  <a:schemeClr val="accent2"/>
                </a:solidFill>
              </a:rPr>
              <a:t>refer to WP 5A’s “Guide to the use of ITU-R texts relating to the land mobile service, including wireless access in the fixed service”</a:t>
            </a:r>
          </a:p>
          <a:p>
            <a:pPr marL="534988" lvl="1" indent="-153988">
              <a:buSzPct val="100000"/>
              <a:buFontTx/>
              <a:buChar char="▫"/>
              <a:tabLst>
                <a:tab pos="101600" algn="l"/>
                <a:tab pos="406400" algn="l"/>
                <a:tab pos="698500" algn="l"/>
                <a:tab pos="914400" algn="l"/>
              </a:tabLst>
            </a:pPr>
            <a:r>
              <a:rPr lang="en-US">
                <a:solidFill>
                  <a:schemeClr val="accent2"/>
                </a:solidFill>
              </a:rPr>
              <a:t>could standardize in ITU-R IMT-2020 (see Action B)</a:t>
            </a:r>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5" name="Rectangle 7"/>
          <p:cNvSpPr>
            <a:spLocks/>
          </p:cNvSpPr>
          <p:nvPr/>
        </p:nvSpPr>
        <p:spPr bwMode="auto">
          <a:xfrm>
            <a:off x="546100" y="1103313"/>
            <a:ext cx="8307388" cy="45307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A: Possible partners</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802 Access Network</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IEEE</a:t>
            </a:r>
          </a:p>
          <a:p>
            <a:pPr marL="534988" lvl="1" indent="-153988">
              <a:buSzPct val="100000"/>
              <a:buFontTx/>
              <a:buChar char="▫"/>
              <a:tabLst>
                <a:tab pos="101600" algn="l"/>
                <a:tab pos="406400" algn="l"/>
                <a:tab pos="698500" algn="l"/>
                <a:tab pos="914400" algn="l"/>
              </a:tabLst>
            </a:pPr>
            <a:r>
              <a:rPr lang="en-US">
                <a:solidFill>
                  <a:schemeClr val="accent2"/>
                </a:solidFill>
              </a:rPr>
              <a:t>ComSoc standards; esp. IEEE 1904 Access Networks Working Group</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3GPP</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ITU-R (WP 5A; WP 5D)</a:t>
            </a:r>
          </a:p>
          <a:p>
            <a:pPr>
              <a:lnSpc>
                <a:spcPts val="3300"/>
              </a:lnSpc>
              <a:tabLst>
                <a:tab pos="101600" algn="l"/>
                <a:tab pos="406400" algn="l"/>
                <a:tab pos="698500" algn="l"/>
                <a:tab pos="914400" algn="l"/>
              </a:tabLst>
            </a:pPr>
            <a:r>
              <a:rPr lang="en-US"/>
              <a:t>	</a:t>
            </a:r>
            <a:r>
              <a:rPr lang="en-US" sz="2400">
                <a:solidFill>
                  <a:srgbClr val="A04DA3"/>
                </a:solidFill>
              </a:rPr>
              <a:t>•</a:t>
            </a:r>
            <a:r>
              <a:rPr lang="en-US" sz="2400"/>
              <a:t> IETF, Broadband Forum, CableLabs, MEF, ETSI BRAN, Open Networking Foundation, Wi-Fi Alliance, ZigBee Alliance, Ethernet Alliance, WiMAX Forum, CPRI, …</a:t>
            </a: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a:latin typeface="Calibri" pitchFamily="-92" charset="0"/>
                <a:ea typeface="Calibri" pitchFamily="-92" charset="0"/>
                <a:cs typeface="Calibri" pitchFamily="-92" charset="0"/>
                <a:sym typeface="Calibri"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sz="half"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1752600"/>
          <a:ext cx="5904656" cy="3581398"/>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Encourages other end-to-end networks to adapt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need to develop complementary specs; 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2" name="Rectangle 6"/>
          <p:cNvSpPr>
            <a:spLocks/>
          </p:cNvSpPr>
          <p:nvPr/>
        </p:nvSpPr>
        <p:spPr bwMode="auto">
          <a:xfrm>
            <a:off x="546100" y="1103313"/>
            <a:ext cx="8307388" cy="47371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Action B: IMT-2020 proposal</a:t>
            </a:r>
          </a:p>
          <a:p>
            <a:pPr>
              <a:lnSpc>
                <a:spcPts val="4800"/>
              </a:lnSpc>
              <a:tabLst>
                <a:tab pos="101600" algn="l"/>
                <a:tab pos="406400" algn="l"/>
                <a:tab pos="698500" algn="l"/>
                <a:tab pos="914400" algn="l"/>
              </a:tabLst>
            </a:pPr>
            <a:r>
              <a:rPr lang="en-US" sz="3900">
                <a:solidFill>
                  <a:schemeClr val="accent2"/>
                </a:solidFill>
                <a:latin typeface="Trebuchet MS" pitchFamily="-92" charset="0"/>
                <a:ea typeface="Trebuchet MS" pitchFamily="-92" charset="0"/>
                <a:cs typeface="Trebuchet MS" pitchFamily="-92" charset="0"/>
                <a:sym typeface="Trebuchet MS" pitchFamily="-92" charset="0"/>
              </a:rPr>
              <a:t>Candidate Approaches</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B1: IMT-2020 – single technology</a:t>
            </a:r>
          </a:p>
          <a:p>
            <a:pPr marL="534988" lvl="1" indent="-153988">
              <a:buSzPct val="100000"/>
              <a:buFontTx/>
              <a:buChar char="▫"/>
              <a:tabLst>
                <a:tab pos="101600" algn="l"/>
                <a:tab pos="406400" algn="l"/>
                <a:tab pos="698500" algn="l"/>
                <a:tab pos="914400" algn="l"/>
              </a:tabLst>
            </a:pPr>
            <a:r>
              <a:rPr lang="en-US">
                <a:solidFill>
                  <a:schemeClr val="accent2"/>
                </a:solidFill>
              </a:rPr>
              <a:t>Develop and submit an IEEE proposal to adopt some IEEE 802.11 radio interface technology into IMT-2020.</a:t>
            </a:r>
            <a:endParaRPr lang="en-US" sz="2400"/>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B2: IMT-2020 – set of technologies</a:t>
            </a:r>
          </a:p>
          <a:p>
            <a:pPr marL="534988" lvl="1" indent="-153988">
              <a:buSzPct val="100000"/>
              <a:buFontTx/>
              <a:buChar char="▫"/>
              <a:tabLst>
                <a:tab pos="101600" algn="l"/>
                <a:tab pos="406400" algn="l"/>
                <a:tab pos="698500" algn="l"/>
                <a:tab pos="914400" algn="l"/>
              </a:tabLst>
            </a:pPr>
            <a:r>
              <a:rPr lang="en-US">
                <a:solidFill>
                  <a:schemeClr val="accent2"/>
                </a:solidFill>
              </a:rPr>
              <a:t>Develop and submit an IEEE proposal to adopt coherent set of IEEE 802 radio interface technologies into IMT-2020, possibly integrated in an IEEE 802 Access Network.</a:t>
            </a:r>
            <a:endParaRPr lang="en-US" sz="2400"/>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B3: IMT-2020 – external proposal</a:t>
            </a:r>
          </a:p>
          <a:p>
            <a:pPr marL="534988" lvl="1" indent="-153988">
              <a:buSzPct val="100000"/>
              <a:buFontTx/>
              <a:buChar char="▫"/>
              <a:tabLst>
                <a:tab pos="101600" algn="l"/>
                <a:tab pos="406400" algn="l"/>
                <a:tab pos="698500" algn="l"/>
                <a:tab pos="914400" algn="l"/>
              </a:tabLst>
            </a:pPr>
            <a:r>
              <a:rPr lang="en-US">
                <a:solidFill>
                  <a:schemeClr val="accent2"/>
                </a:solidFill>
              </a:rPr>
              <a:t>Support development of a 3GPP proposal incorporating references to the use of IEEE 802.11, or an IEEE 802 Access Network.</a:t>
            </a: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sz="half"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383890"/>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8538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RLAN spectrum</a:t>
                      </a: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17</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May become more difficult to attain more 802-friendly spectrum</a:t>
                      </a: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16" name="Rectangle 88"/>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18</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59336710"/>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72317752"/>
              </p:ext>
            </p:extLst>
          </p:nvPr>
        </p:nvGraphicFramePr>
        <p:xfrm>
          <a:off x="3010744" y="2057398"/>
          <a:ext cx="5904656" cy="3718562"/>
        </p:xfrm>
        <a:graphic>
          <a:graphicData uri="http://schemas.openxmlformats.org/drawingml/2006/table">
            <a:tbl>
              <a:tblPr firstRow="1" bandRow="1">
                <a:tableStyleId>{5C22544A-7EE6-4342-B048-85BDC9FD1C3A}</a:tableStyleId>
              </a:tblPr>
              <a:tblGrid>
                <a:gridCol w="1476164"/>
                <a:gridCol w="1476164"/>
                <a:gridCol w="1476164"/>
                <a:gridCol w="1476164"/>
              </a:tblGrid>
              <a:tr h="504092">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47711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29540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 new mm-wave IMT spectrum to be identified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0725870"/>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the use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81575226"/>
              </p:ext>
            </p:extLst>
          </p:nvPr>
        </p:nvGraphicFramePr>
        <p:xfrm>
          <a:off x="3010744"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 on 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672013"/>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a:t>Motion: Approve the creation of the IEEE 802 5G/IMT-2020 standing committee (per 5.6 2 of the LMSC P&amp;P) with the following scope and organization:</a:t>
            </a:r>
          </a:p>
          <a:p>
            <a:pPr>
              <a:tabLst>
                <a:tab pos="101600" algn="l"/>
                <a:tab pos="368300" algn="l"/>
                <a:tab pos="406400" algn="l"/>
                <a:tab pos="647700" algn="l"/>
                <a:tab pos="698500" algn="l"/>
                <a:tab pos="914400" algn="l"/>
              </a:tabLst>
            </a:pP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provide</a:t>
            </a:r>
            <a:r>
              <a:rPr lang="en-US" sz="1200">
                <a:latin typeface="Times New Roman" pitchFamily="-92" charset="0"/>
                <a:ea typeface="Times New Roman" pitchFamily="-92" charset="0"/>
                <a:cs typeface="Times New Roman" pitchFamily="-92" charset="0"/>
                <a:sym typeface="Times New Roman" pitchFamily="-92" charset="0"/>
              </a:rPr>
              <a:t> </a:t>
            </a:r>
            <a:r>
              <a:rPr lang="en-US" sz="1200"/>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t>report</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following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items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EC:</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creating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5G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specification</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Costs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and</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benefits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providing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for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IMT-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2"/>
                </a:solidFill>
              </a:rPr>
              <a:t>2020,</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considering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possible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models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2"/>
                </a:solidFill>
              </a:rPr>
              <a:t>proposal:</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single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technology,</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set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of</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chemeClr val="accent1"/>
                </a:solidFill>
                <a:latin typeface="Wingdings 2" pitchFamily="-92" charset="2"/>
                <a:ea typeface="Wingdings 2" pitchFamily="-92" charset="2"/>
                <a:cs typeface="Wingdings 2" pitchFamily="-92" charset="2"/>
                <a:sym typeface="Wingdings 2" pitchFamily="-92" charset="2"/>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one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or</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more</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technologies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within</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a</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proposal</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from</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external bodies</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(e.g.,</a:t>
            </a:r>
            <a:r>
              <a:rPr lang="en-US" sz="1200">
                <a:latin typeface="Times New Roman" pitchFamily="-92" charset="0"/>
                <a:ea typeface="Times New Roman" pitchFamily="-92" charset="0"/>
                <a:cs typeface="Times New Roman" pitchFamily="-92" charset="0"/>
                <a:sym typeface="Times New Roman" pitchFamily="-92" charset="0"/>
              </a:rPr>
              <a:t> </a:t>
            </a:r>
            <a:r>
              <a:rPr lang="en-US" sz="1200">
                <a:solidFill>
                  <a:schemeClr val="accent1"/>
                </a:solidFill>
              </a:rPr>
              <a:t>3GPP)</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solidFill>
                  <a:srgbClr val="A04DA3"/>
                </a:solidFill>
              </a:rPr>
              <a:t>•</a:t>
            </a:r>
            <a:r>
              <a:rPr lang="en-US" sz="1200">
                <a:latin typeface="Times New Roman" pitchFamily="-92" charset="0"/>
                <a:ea typeface="Times New Roman" pitchFamily="-92" charset="0"/>
                <a:cs typeface="Times New Roman" pitchFamily="-92" charset="0"/>
                <a:sym typeface="Times New Roman" pitchFamily="-92" charset="0"/>
              </a:rPr>
              <a:t>  </a:t>
            </a:r>
            <a:r>
              <a:rPr lang="en-US" sz="1200"/>
              <a:t>During</a:t>
            </a:r>
            <a:r>
              <a:rPr lang="en-US" sz="1200">
                <a:latin typeface="Times New Roman" pitchFamily="-92" charset="0"/>
                <a:ea typeface="Times New Roman" pitchFamily="-92" charset="0"/>
                <a:cs typeface="Times New Roman" pitchFamily="-92" charset="0"/>
                <a:sym typeface="Times New Roman" pitchFamily="-92" charset="0"/>
              </a:rPr>
              <a:t> </a:t>
            </a:r>
            <a:r>
              <a:rPr lang="en-US" sz="1200"/>
              <a:t>its</a:t>
            </a:r>
            <a:r>
              <a:rPr lang="en-US" sz="1200">
                <a:latin typeface="Times New Roman" pitchFamily="-92" charset="0"/>
                <a:ea typeface="Times New Roman" pitchFamily="-92" charset="0"/>
                <a:cs typeface="Times New Roman" pitchFamily="-92" charset="0"/>
                <a:sym typeface="Times New Roman" pitchFamily="-92" charset="0"/>
              </a:rPr>
              <a:t> </a:t>
            </a:r>
            <a:r>
              <a:rPr lang="en-US" sz="1200"/>
              <a:t>lifetime,</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a:t>
            </a:r>
            <a:r>
              <a:rPr lang="en-US" sz="1200">
                <a:latin typeface="Times New Roman" pitchFamily="-92" charset="0"/>
                <a:ea typeface="Times New Roman" pitchFamily="-92" charset="0"/>
                <a:cs typeface="Times New Roman" pitchFamily="-92" charset="0"/>
                <a:sym typeface="Times New Roman" pitchFamily="-92" charset="0"/>
              </a:rPr>
              <a:t> </a:t>
            </a:r>
            <a:r>
              <a:rPr lang="en-US" sz="1200"/>
              <a:t>act</a:t>
            </a:r>
            <a:r>
              <a:rPr lang="en-US" sz="1200">
                <a:latin typeface="Times New Roman" pitchFamily="-92" charset="0"/>
                <a:ea typeface="Times New Roman" pitchFamily="-92" charset="0"/>
                <a:cs typeface="Times New Roman" pitchFamily="-92" charset="0"/>
                <a:sym typeface="Times New Roman" pitchFamily="-92" charset="0"/>
              </a:rPr>
              <a:t> </a:t>
            </a:r>
            <a:r>
              <a:rPr lang="en-US" sz="1200"/>
              <a:t>as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the</a:t>
            </a:r>
            <a:r>
              <a:rPr lang="en-US" sz="1200">
                <a:latin typeface="Times New Roman" pitchFamily="-92" charset="0"/>
                <a:ea typeface="Times New Roman" pitchFamily="-92" charset="0"/>
                <a:cs typeface="Times New Roman" pitchFamily="-92" charset="0"/>
                <a:sym typeface="Times New Roman" pitchFamily="-92" charset="0"/>
              </a:rPr>
              <a:t> </a:t>
            </a:r>
            <a:r>
              <a:rPr lang="en-US" sz="1200"/>
              <a:t>communication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point</a:t>
            </a:r>
          </a:p>
          <a:p>
            <a:pPr>
              <a:tabLst>
                <a:tab pos="101600" algn="l"/>
                <a:tab pos="368300" algn="l"/>
                <a:tab pos="406400" algn="l"/>
                <a:tab pos="647700" algn="l"/>
                <a:tab pos="698500" algn="l"/>
                <a:tab pos="914400" algn="l"/>
              </a:tabLst>
            </a:pPr>
            <a:r>
              <a:rPr lang="en-US" sz="1200">
                <a:latin typeface="Calibri" pitchFamily="-92" charset="0"/>
                <a:ea typeface="Calibri" pitchFamily="-92" charset="0"/>
                <a:cs typeface="Calibri" pitchFamily="-92" charset="0"/>
                <a:sym typeface="Calibri" pitchFamily="-92" charset="0"/>
              </a:rPr>
              <a:t>		</a:t>
            </a:r>
            <a:r>
              <a:rPr lang="en-US" sz="1200"/>
              <a:t>with</a:t>
            </a:r>
            <a:r>
              <a:rPr lang="en-US" sz="1200">
                <a:latin typeface="Times New Roman" pitchFamily="-92" charset="0"/>
                <a:ea typeface="Times New Roman" pitchFamily="-92" charset="0"/>
                <a:cs typeface="Times New Roman" pitchFamily="-92" charset="0"/>
                <a:sym typeface="Times New Roman" pitchFamily="-92" charset="0"/>
              </a:rPr>
              <a:t> </a:t>
            </a:r>
            <a:r>
              <a:rPr lang="en-US" sz="1200"/>
              <a:t>other</a:t>
            </a:r>
            <a:r>
              <a:rPr lang="en-US" sz="1200">
                <a:latin typeface="Times New Roman" pitchFamily="-92" charset="0"/>
                <a:ea typeface="Times New Roman" pitchFamily="-92" charset="0"/>
                <a:cs typeface="Times New Roman" pitchFamily="-92" charset="0"/>
                <a:sym typeface="Times New Roman" pitchFamily="-92" charset="0"/>
              </a:rPr>
              <a:t> </a:t>
            </a:r>
            <a:r>
              <a:rPr lang="en-US" sz="1200"/>
              <a:t>IEEE</a:t>
            </a:r>
            <a:r>
              <a:rPr lang="en-US" sz="1200">
                <a:latin typeface="Times New Roman" pitchFamily="-92" charset="0"/>
                <a:ea typeface="Times New Roman" pitchFamily="-92" charset="0"/>
                <a:cs typeface="Times New Roman" pitchFamily="-92" charset="0"/>
                <a:sym typeface="Times New Roman" pitchFamily="-92" charset="0"/>
              </a:rPr>
              <a:t> </a:t>
            </a:r>
            <a:r>
              <a:rPr lang="en-US" sz="1200"/>
              <a:t>organizations</a:t>
            </a:r>
            <a:r>
              <a:rPr lang="en-US" sz="1200">
                <a:latin typeface="Times New Roman" pitchFamily="-92" charset="0"/>
                <a:ea typeface="Times New Roman" pitchFamily="-92" charset="0"/>
                <a:cs typeface="Times New Roman" pitchFamily="-92" charset="0"/>
                <a:sym typeface="Times New Roman" pitchFamily="-92" charset="0"/>
              </a:rPr>
              <a:t> </a:t>
            </a:r>
            <a:r>
              <a:rPr lang="en-US" sz="1200"/>
              <a:t>on</a:t>
            </a:r>
            <a:r>
              <a:rPr lang="en-US" sz="1200">
                <a:latin typeface="Times New Roman" pitchFamily="-92" charset="0"/>
                <a:ea typeface="Times New Roman" pitchFamily="-92" charset="0"/>
                <a:cs typeface="Times New Roman" pitchFamily="-92" charset="0"/>
                <a:sym typeface="Times New Roman" pitchFamily="-92" charset="0"/>
              </a:rPr>
              <a:t> </a:t>
            </a:r>
            <a:r>
              <a:rPr lang="en-US" sz="1200"/>
              <a:t>this</a:t>
            </a:r>
            <a:r>
              <a:rPr lang="en-US" sz="1200">
                <a:latin typeface="Times New Roman" pitchFamily="-92" charset="0"/>
                <a:ea typeface="Times New Roman" pitchFamily="-92" charset="0"/>
                <a:cs typeface="Times New Roman" pitchFamily="-92" charset="0"/>
                <a:sym typeface="Times New Roman" pitchFamily="-92" charset="0"/>
              </a:rPr>
              <a:t> </a:t>
            </a:r>
            <a:r>
              <a:rPr lang="en-US" sz="1200"/>
              <a:t>topic.</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a:p>
          <a:p>
            <a:pPr>
              <a:tabLst>
                <a:tab pos="101600" algn="l"/>
                <a:tab pos="368300" algn="l"/>
                <a:tab pos="406400" algn="l"/>
                <a:tab pos="647700" algn="l"/>
                <a:tab pos="698500" algn="l"/>
                <a:tab pos="914400" algn="l"/>
              </a:tabLst>
            </a:pPr>
            <a:r>
              <a:rPr lang="en-US" sz="1200"/>
              <a:t>Start of ballot: Monday January 25, 2016</a:t>
            </a:r>
          </a:p>
          <a:p>
            <a:pPr>
              <a:tabLst>
                <a:tab pos="101600" algn="l"/>
                <a:tab pos="368300" algn="l"/>
                <a:tab pos="406400" algn="l"/>
                <a:tab pos="647700" algn="l"/>
                <a:tab pos="698500" algn="l"/>
                <a:tab pos="914400" algn="l"/>
              </a:tabLst>
            </a:pPr>
            <a:r>
              <a:rPr lang="en-US" sz="1200"/>
              <a:t>Close of ballot: February 4, 2016 11:59PM AOE</a:t>
            </a:r>
            <a:endParaRPr lang="en-US" sz="120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19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Rectangle 1"/>
          <p:cNvSpPr>
            <a:spLocks/>
          </p:cNvSpPr>
          <p:nvPr/>
        </p:nvSpPr>
        <p:spPr bwMode="auto">
          <a:xfrm>
            <a:off x="5410200" y="4205288"/>
            <a:ext cx="1965325" cy="201612"/>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pPr algn="r"/>
            <a:r>
              <a:rPr lang="en-US" sz="800">
                <a:solidFill>
                  <a:schemeClr val="accent2"/>
                </a:solidFill>
                <a:latin typeface="Arial" pitchFamily="-92" charset="0"/>
                <a:ea typeface="Arial" pitchFamily="-92" charset="0"/>
                <a:cs typeface="Arial" pitchFamily="-92" charset="0"/>
                <a:sym typeface="Arial" pitchFamily="-92" charset="0"/>
              </a:rPr>
              <a:t>Mentor DCN:  802-EC-16-0094-03-5GSG</a:t>
            </a:r>
          </a:p>
        </p:txBody>
      </p:sp>
      <p:sp>
        <p:nvSpPr>
          <p:cNvPr id="6146" name="Rectangle 2"/>
          <p:cNvSpPr>
            <a:spLocks noGrp="1" noChangeArrowheads="1"/>
          </p:cNvSpPr>
          <p:nvPr>
            <p:ph type="ctrTitle"/>
          </p:nvPr>
        </p:nvSpPr>
        <p:spPr>
          <a:xfrm>
            <a:off x="457200" y="2246313"/>
            <a:ext cx="8458200" cy="1470025"/>
          </a:xfrm>
        </p:spPr>
        <p:txBody>
          <a:bodyPr/>
          <a:lstStyle/>
          <a:p>
            <a:pPr>
              <a:lnSpc>
                <a:spcPts val="5300"/>
              </a:lnSpc>
            </a:pPr>
            <a:r>
              <a:rPr lang="en-US" sz="4400">
                <a:solidFill>
                  <a:srgbClr val="FFFFFF"/>
                </a:solidFill>
              </a:rPr>
              <a:t>Proposed Draft</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Report:</a:t>
            </a:r>
            <a:br>
              <a:rPr lang="en-US" sz="4400">
                <a:solidFill>
                  <a:srgbClr val="FFFFFF"/>
                </a:solidFill>
              </a:rPr>
            </a:br>
            <a:r>
              <a:rPr lang="en-US" sz="4400">
                <a:solidFill>
                  <a:srgbClr val="FFFFFF"/>
                </a:solidFill>
              </a:rPr>
              <a:t>IEEE</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802</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EC</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5G/IMT-2020</a:t>
            </a:r>
            <a:r>
              <a:rPr lang="en-US" sz="4400">
                <a:solidFill>
                  <a:srgbClr val="000000"/>
                </a:solidFill>
                <a:latin typeface="Times New Roman" pitchFamily="-92" charset="0"/>
                <a:ea typeface="Times New Roman" pitchFamily="-92" charset="0"/>
                <a:cs typeface="Times New Roman" pitchFamily="-92" charset="0"/>
                <a:sym typeface="Times New Roman" pitchFamily="-92" charset="0"/>
              </a:rPr>
              <a:t> </a:t>
            </a:r>
            <a:r>
              <a:rPr lang="en-US" sz="4400">
                <a:solidFill>
                  <a:srgbClr val="FFFFFF"/>
                </a:solidFill>
              </a:rPr>
              <a:t>SC</a:t>
            </a:r>
          </a:p>
        </p:txBody>
      </p:sp>
      <p:sp>
        <p:nvSpPr>
          <p:cNvPr id="6147" name="Rectangle 3"/>
          <p:cNvSpPr>
            <a:spLocks noGrp="1" noChangeArrowheads="1"/>
          </p:cNvSpPr>
          <p:nvPr>
            <p:ph type="subTitle" sz="quarter" idx="1"/>
          </p:nvPr>
        </p:nvSpPr>
        <p:spPr>
          <a:xfrm>
            <a:off x="395288" y="3933825"/>
            <a:ext cx="4953000" cy="1752600"/>
          </a:xfrm>
        </p:spPr>
        <p:txBody>
          <a:bodyPr/>
          <a:lstStyle/>
          <a:p>
            <a:pPr indent="61913" algn="l" defTabSz="895350">
              <a:lnSpc>
                <a:spcPct val="70000"/>
              </a:lnSpc>
              <a:spcBef>
                <a:spcPts val="200"/>
              </a:spcBef>
              <a:buClrTx/>
              <a:buSzTx/>
              <a:buFontTx/>
              <a:buNone/>
            </a:pPr>
            <a:r>
              <a:rPr lang="en-US" sz="2300">
                <a:solidFill>
                  <a:srgbClr val="424456"/>
                </a:solidFill>
              </a:rPr>
              <a:t>Roger Marks</a:t>
            </a:r>
            <a:r>
              <a:rPr lang="en-US" sz="2300">
                <a:latin typeface="Times New Roman" pitchFamily="-92" charset="0"/>
                <a:ea typeface="Times New Roman" pitchFamily="-92" charset="0"/>
                <a:cs typeface="Times New Roman" pitchFamily="-92" charset="0"/>
                <a:sym typeface="Times New Roman" pitchFamily="-92" charset="0"/>
              </a:rPr>
              <a:t> </a:t>
            </a:r>
            <a:r>
              <a:rPr lang="en-US" sz="2300">
                <a:solidFill>
                  <a:srgbClr val="424456"/>
                </a:solidFill>
              </a:rPr>
              <a:t>-</a:t>
            </a:r>
            <a:r>
              <a:rPr lang="en-US" sz="2300">
                <a:latin typeface="Times New Roman" pitchFamily="-92" charset="0"/>
                <a:ea typeface="Times New Roman" pitchFamily="-92" charset="0"/>
                <a:cs typeface="Times New Roman" pitchFamily="-92" charset="0"/>
                <a:sym typeface="Times New Roman" pitchFamily="-92" charset="0"/>
              </a:rPr>
              <a:t> </a:t>
            </a:r>
            <a:r>
              <a:rPr lang="en-US" sz="2300">
                <a:solidFill>
                  <a:srgbClr val="424456"/>
                </a:solidFill>
              </a:rPr>
              <a:t>EthAirNet Associates</a:t>
            </a:r>
          </a:p>
          <a:p>
            <a:pPr marL="0" lvl="1" indent="447675" algn="l" defTabSz="895350">
              <a:lnSpc>
                <a:spcPct val="70000"/>
              </a:lnSpc>
              <a:spcBef>
                <a:spcPts val="200"/>
              </a:spcBef>
              <a:buClrTx/>
              <a:buSzTx/>
              <a:buFontTx/>
              <a:buNone/>
            </a:pPr>
            <a:endParaRPr lang="en-US" sz="1900">
              <a:solidFill>
                <a:schemeClr val="accent2"/>
              </a:solidFill>
            </a:endParaRPr>
          </a:p>
          <a:p>
            <a:pPr indent="61913" algn="l" defTabSz="895350">
              <a:lnSpc>
                <a:spcPct val="70000"/>
              </a:lnSpc>
              <a:spcBef>
                <a:spcPts val="200"/>
              </a:spcBef>
              <a:buClrTx/>
              <a:buSzTx/>
              <a:buFontTx/>
              <a:buNone/>
            </a:pPr>
            <a:r>
              <a:rPr lang="en-US" sz="1700" u="sng">
                <a:solidFill>
                  <a:srgbClr val="0000FF"/>
                </a:solidFill>
                <a:hlinkClick r:id="rId2"/>
              </a:rPr>
              <a:t>roger@ethair.net</a:t>
            </a:r>
            <a:r>
              <a:rPr lang="en-US" sz="1700">
                <a:solidFill>
                  <a:srgbClr val="424456"/>
                </a:solidFill>
              </a:rPr>
              <a:t/>
            </a:r>
            <a:br>
              <a:rPr lang="en-US" sz="1700">
                <a:solidFill>
                  <a:srgbClr val="424456"/>
                </a:solidFill>
              </a:rPr>
            </a:br>
            <a:r>
              <a:rPr lang="en-US" sz="1500">
                <a:solidFill>
                  <a:srgbClr val="424456"/>
                </a:solidFill>
              </a:rPr>
              <a:t>+1 </a:t>
            </a:r>
            <a:r>
              <a:rPr lang="en-US" sz="1700">
                <a:solidFill>
                  <a:srgbClr val="424456"/>
                </a:solidFill>
              </a:rPr>
              <a:t>802</a:t>
            </a:r>
            <a:r>
              <a:rPr lang="en-US" sz="1700">
                <a:latin typeface="Times New Roman" pitchFamily="-92" charset="0"/>
                <a:ea typeface="Times New Roman" pitchFamily="-92" charset="0"/>
                <a:cs typeface="Times New Roman" pitchFamily="-92" charset="0"/>
                <a:sym typeface="Times New Roman" pitchFamily="-92" charset="0"/>
              </a:rPr>
              <a:t> </a:t>
            </a:r>
            <a:r>
              <a:rPr lang="en-US" sz="1700">
                <a:solidFill>
                  <a:srgbClr val="424456"/>
                </a:solidFill>
              </a:rPr>
              <a:t>227</a:t>
            </a:r>
            <a:r>
              <a:rPr lang="en-US" sz="1700">
                <a:latin typeface="Times New Roman" pitchFamily="-92" charset="0"/>
                <a:ea typeface="Times New Roman" pitchFamily="-92" charset="0"/>
                <a:cs typeface="Times New Roman" pitchFamily="-92" charset="0"/>
                <a:sym typeface="Times New Roman" pitchFamily="-92" charset="0"/>
              </a:rPr>
              <a:t> </a:t>
            </a:r>
            <a:r>
              <a:rPr lang="en-US" sz="1700">
                <a:solidFill>
                  <a:srgbClr val="424456"/>
                </a:solidFill>
              </a:rPr>
              <a:t>2253</a:t>
            </a:r>
            <a:endParaRPr lang="en-US" sz="1500">
              <a:solidFill>
                <a:srgbClr val="424456"/>
              </a:solidFill>
            </a:endParaRPr>
          </a:p>
          <a:p>
            <a:pPr indent="61913" algn="l" defTabSz="895350">
              <a:lnSpc>
                <a:spcPct val="70000"/>
              </a:lnSpc>
              <a:spcBef>
                <a:spcPts val="200"/>
              </a:spcBef>
              <a:buClrTx/>
              <a:buSzTx/>
              <a:buFontTx/>
              <a:buNone/>
            </a:pPr>
            <a:endParaRPr lang="en-US" sz="1500">
              <a:solidFill>
                <a:srgbClr val="424456"/>
              </a:solidFill>
            </a:endParaRPr>
          </a:p>
          <a:p>
            <a:pPr indent="61913" algn="l" defTabSz="895350">
              <a:lnSpc>
                <a:spcPct val="70000"/>
              </a:lnSpc>
              <a:spcBef>
                <a:spcPts val="200"/>
              </a:spcBef>
              <a:buClrTx/>
              <a:buSzTx/>
              <a:buFontTx/>
              <a:buNone/>
            </a:pPr>
            <a:r>
              <a:rPr lang="en-US" sz="2300">
                <a:solidFill>
                  <a:srgbClr val="424456"/>
                </a:solidFill>
              </a:rPr>
              <a:t>24 June</a:t>
            </a:r>
            <a:r>
              <a:rPr lang="en-US" sz="2300">
                <a:latin typeface="Times New Roman" pitchFamily="-92" charset="0"/>
                <a:ea typeface="Times New Roman" pitchFamily="-92" charset="0"/>
                <a:cs typeface="Times New Roman" pitchFamily="-92" charset="0"/>
                <a:sym typeface="Times New Roman" pitchFamily="-92" charset="0"/>
              </a:rPr>
              <a:t> </a:t>
            </a:r>
            <a:r>
              <a:rPr lang="en-US" sz="2300">
                <a:solidFill>
                  <a:srgbClr val="424456"/>
                </a:solidFill>
              </a:rPr>
              <a:t>2016</a:t>
            </a:r>
          </a:p>
        </p:txBody>
      </p:sp>
      <p:pic>
        <p:nvPicPr>
          <p:cNvPr id="6148" name="Picture 4" descr="https://encrypted-tbn3.gstatic.com/images?q=tbn:ANd9GcS2OeDDz4S3NME0m7I9GDAhNV1zLpK7XjFi-44fBUJ55qOqrhtz"/>
          <p:cNvPicPr>
            <a:picLocks noChangeAspect="1"/>
          </p:cNvPicPr>
          <p:nvPr/>
        </p:nvPicPr>
        <p:blipFill>
          <a:blip r:embed="rId3"/>
          <a:srcRect/>
          <a:stretch>
            <a:fillRect/>
          </a:stretch>
        </p:blipFill>
        <p:spPr bwMode="auto">
          <a:xfrm>
            <a:off x="611188" y="417513"/>
            <a:ext cx="1439862" cy="1498600"/>
          </a:xfrm>
          <a:prstGeom prst="rect">
            <a:avLst/>
          </a:prstGeom>
          <a:noFill/>
          <a:ln w="12700" cap="flat" cmpd="sng">
            <a:noFill/>
            <a:prstDash val="solid"/>
            <a:miter lim="400000"/>
            <a:headEnd type="none" w="med" len="med"/>
            <a:tailEnd type="none" w="med" len="med"/>
          </a:ln>
          <a:effectLst/>
        </p:spPr>
      </p:pic>
      <p:sp>
        <p:nvSpPr>
          <p:cNvPr id="6149" name="Rectangle 5"/>
          <p:cNvSpPr>
            <a:spLocks/>
          </p:cNvSpPr>
          <p:nvPr/>
        </p:nvSpPr>
        <p:spPr bwMode="auto">
          <a:xfrm>
            <a:off x="8836025" y="15875"/>
            <a:ext cx="231775" cy="350838"/>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C4DEDAA-C31C-7848-8F5E-6A35F9991F6F}" type="slidenum">
              <a:rPr lang="en-US">
                <a:solidFill>
                  <a:srgbClr val="FFFFFF"/>
                </a:solidFill>
                <a:latin typeface="Arial" pitchFamily="-92" charset="0"/>
                <a:ea typeface="Arial" pitchFamily="-92" charset="0"/>
                <a:cs typeface="Arial" pitchFamily="-92" charset="0"/>
                <a:sym typeface="Arial" pitchFamily="-92" charset="0"/>
              </a:rPr>
              <a:pPr algn="r"/>
              <a:t>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6150" name="Rectangle 6"/>
          <p:cNvSpPr>
            <a:spLocks/>
          </p:cNvSpPr>
          <p:nvPr/>
        </p:nvSpPr>
        <p:spPr bwMode="auto">
          <a:xfrm>
            <a:off x="7539038" y="4205288"/>
            <a:ext cx="960437" cy="201612"/>
          </a:xfrm>
          <a:prstGeom prst="rect">
            <a:avLst/>
          </a:prstGeom>
          <a:noFill/>
          <a:ln w="12700" cap="flat" cmpd="sng">
            <a:noFill/>
            <a:prstDash val="solid"/>
            <a:miter lim="400000"/>
            <a:headEnd type="none" w="med" len="med"/>
            <a:tailEnd type="none" w="med" len="med"/>
          </a:ln>
          <a:effectLst/>
        </p:spPr>
        <p:txBody>
          <a:bodyPr lIns="45720" rIns="45720">
            <a:prstTxWarp prst="textNoShape">
              <a:avLst/>
            </a:prstTxWarp>
            <a:spAutoFit/>
          </a:bodyPr>
          <a:lstStyle/>
          <a:p>
            <a:r>
              <a:rPr lang="en-US" sz="800">
                <a:solidFill>
                  <a:schemeClr val="accent2"/>
                </a:solidFill>
                <a:latin typeface="Arial" pitchFamily="-92" charset="0"/>
                <a:ea typeface="Arial" pitchFamily="-92" charset="0"/>
                <a:cs typeface="Arial" pitchFamily="-92" charset="0"/>
                <a:sym typeface="Arial" pitchFamily="-92" charset="0"/>
              </a:rPr>
              <a:t>2016-06-24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8" name="Rectangle 2"/>
          <p:cNvSpPr>
            <a:spLocks/>
          </p:cNvSpPr>
          <p:nvPr/>
        </p:nvSpPr>
        <p:spPr bwMode="auto">
          <a:xfrm>
            <a:off x="647700" y="2705100"/>
            <a:ext cx="447675"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44450" indent="-44450">
              <a:lnSpc>
                <a:spcPts val="35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pPr>
            <a:r>
              <a:rPr lang="en-US" sz="2700">
                <a:solidFill>
                  <a:srgbClr val="A04DA3"/>
                </a:solidFill>
              </a:rPr>
              <a:t>•</a:t>
            </a:r>
          </a:p>
          <a:p>
            <a:pPr marL="44450" indent="-44450">
              <a:lnSpc>
                <a:spcPts val="3600"/>
              </a:lnSpc>
              <a:buSzPct val="100000"/>
              <a:buFontTx/>
              <a:buChar char="•"/>
            </a:pPr>
            <a:r>
              <a:rPr lang="en-US" sz="2700">
                <a:solidFill>
                  <a:srgbClr val="A04DA3"/>
                </a:solidFill>
              </a:rPr>
              <a:t> </a:t>
            </a:r>
          </a:p>
        </p:txBody>
      </p:sp>
      <p:sp>
        <p:nvSpPr>
          <p:cNvPr id="24579" name="Rectangle 3"/>
          <p:cNvSpPr>
            <a:spLocks/>
          </p:cNvSpPr>
          <p:nvPr/>
        </p:nvSpPr>
        <p:spPr bwMode="auto">
          <a:xfrm>
            <a:off x="960438" y="2743200"/>
            <a:ext cx="3602037" cy="31702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March</a:t>
            </a:r>
            <a:r>
              <a:rPr lang="en-US" sz="2700">
                <a:latin typeface="Times New Roman" pitchFamily="-92" charset="0"/>
                <a:ea typeface="Times New Roman" pitchFamily="-92" charset="0"/>
                <a:cs typeface="Times New Roman" pitchFamily="-92" charset="0"/>
                <a:sym typeface="Times New Roman" pitchFamily="-92" charset="0"/>
              </a:rPr>
              <a:t> </a:t>
            </a:r>
            <a:r>
              <a:rPr lang="en-US" sz="2700"/>
              <a:t>30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April</a:t>
            </a:r>
            <a:r>
              <a:rPr lang="en-US" sz="2700">
                <a:latin typeface="Times New Roman" pitchFamily="-92" charset="0"/>
                <a:ea typeface="Times New Roman" pitchFamily="-92" charset="0"/>
                <a:cs typeface="Times New Roman" pitchFamily="-92" charset="0"/>
                <a:sym typeface="Times New Roman" pitchFamily="-92" charset="0"/>
              </a:rPr>
              <a:t> </a:t>
            </a:r>
            <a:r>
              <a:rPr lang="en-US" sz="2700"/>
              <a:t>27</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t>11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1-4pm</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HAST</a:t>
            </a:r>
          </a:p>
          <a:p>
            <a:pPr>
              <a:lnSpc>
                <a:spcPts val="3600"/>
              </a:lnSpc>
            </a:pPr>
            <a:r>
              <a:rPr lang="en-US" sz="2700">
                <a:solidFill>
                  <a:srgbClr val="00B050"/>
                </a:solidFill>
              </a:rPr>
              <a:t>May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CEST</a:t>
            </a:r>
          </a:p>
        </p:txBody>
      </p:sp>
      <p:sp>
        <p:nvSpPr>
          <p:cNvPr id="24580" name="Rectangle 4"/>
          <p:cNvSpPr>
            <a:spLocks/>
          </p:cNvSpPr>
          <p:nvPr/>
        </p:nvSpPr>
        <p:spPr bwMode="auto">
          <a:xfrm>
            <a:off x="4838700" y="2514600"/>
            <a:ext cx="228600"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a:p>
            <a:pPr>
              <a:lnSpc>
                <a:spcPts val="3600"/>
              </a:lnSpc>
            </a:pPr>
            <a:r>
              <a:rPr lang="en-US" sz="2700">
                <a:solidFill>
                  <a:srgbClr val="A04DA3"/>
                </a:solidFill>
              </a:rPr>
              <a:t>•</a:t>
            </a:r>
          </a:p>
        </p:txBody>
      </p:sp>
      <p:sp>
        <p:nvSpPr>
          <p:cNvPr id="24581" name="Rectangle 5"/>
          <p:cNvSpPr>
            <a:spLocks/>
          </p:cNvSpPr>
          <p:nvPr/>
        </p:nvSpPr>
        <p:spPr bwMode="auto">
          <a:xfrm>
            <a:off x="5092700" y="2514600"/>
            <a:ext cx="3000375" cy="4084638"/>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8</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15</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24</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9-12</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ET</a:t>
            </a:r>
          </a:p>
          <a:p>
            <a:pPr>
              <a:lnSpc>
                <a:spcPts val="3600"/>
              </a:lnSpc>
            </a:pPr>
            <a:r>
              <a:rPr lang="en-US" sz="2700"/>
              <a:t>June</a:t>
            </a:r>
            <a:r>
              <a:rPr lang="en-US" sz="2700">
                <a:latin typeface="Times New Roman" pitchFamily="-92" charset="0"/>
                <a:ea typeface="Times New Roman" pitchFamily="-92" charset="0"/>
                <a:cs typeface="Times New Roman" pitchFamily="-92" charset="0"/>
                <a:sym typeface="Times New Roman" pitchFamily="-92" charset="0"/>
              </a:rPr>
              <a:t> </a:t>
            </a:r>
            <a:r>
              <a:rPr lang="en-US" sz="2700"/>
              <a:t>29</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i="1">
                <a:solidFill>
                  <a:srgbClr val="FF000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13</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6pm</a:t>
            </a:r>
            <a:r>
              <a:rPr lang="en-US" sz="2700">
                <a:latin typeface="Times New Roman" pitchFamily="-92" charset="0"/>
                <a:ea typeface="Times New Roman" pitchFamily="-92" charset="0"/>
                <a:cs typeface="Times New Roman" pitchFamily="-92" charset="0"/>
                <a:sym typeface="Times New Roman" pitchFamily="-92" charset="0"/>
              </a:rPr>
              <a:t> </a:t>
            </a:r>
            <a:r>
              <a:rPr lang="en-US" sz="2700" i="1">
                <a:solidFill>
                  <a:srgbClr val="FF0000"/>
                </a:solidFill>
              </a:rPr>
              <a:t>ET</a:t>
            </a:r>
          </a:p>
          <a:p>
            <a:pPr>
              <a:lnSpc>
                <a:spcPts val="3600"/>
              </a:lnSpc>
            </a:pPr>
            <a:r>
              <a:rPr lang="en-US" sz="2700"/>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t>20</a:t>
            </a:r>
            <a:r>
              <a:rPr lang="en-US" sz="2700">
                <a:latin typeface="Times New Roman" pitchFamily="-92" charset="0"/>
                <a:ea typeface="Times New Roman" pitchFamily="-92" charset="0"/>
                <a:cs typeface="Times New Roman" pitchFamily="-92" charset="0"/>
                <a:sym typeface="Times New Roman" pitchFamily="-92" charset="0"/>
              </a:rPr>
              <a:t> </a:t>
            </a:r>
            <a:r>
              <a:rPr lang="en-US" sz="2700"/>
              <a:t>–</a:t>
            </a:r>
            <a:r>
              <a:rPr lang="en-US" sz="2700">
                <a:latin typeface="Times New Roman" pitchFamily="-92" charset="0"/>
                <a:ea typeface="Times New Roman" pitchFamily="-92" charset="0"/>
                <a:cs typeface="Times New Roman" pitchFamily="-92" charset="0"/>
                <a:sym typeface="Times New Roman" pitchFamily="-92" charset="0"/>
              </a:rPr>
              <a:t> </a:t>
            </a:r>
            <a:r>
              <a:rPr lang="en-US" sz="2700"/>
              <a:t>10am</a:t>
            </a:r>
            <a:r>
              <a:rPr lang="en-US" sz="2700">
                <a:latin typeface="Times New Roman" pitchFamily="-92" charset="0"/>
                <a:ea typeface="Times New Roman" pitchFamily="-92" charset="0"/>
                <a:cs typeface="Times New Roman" pitchFamily="-92" charset="0"/>
                <a:sym typeface="Times New Roman" pitchFamily="-92" charset="0"/>
              </a:rPr>
              <a:t> </a:t>
            </a:r>
            <a:r>
              <a:rPr lang="en-US" sz="2700"/>
              <a:t>ET</a:t>
            </a:r>
          </a:p>
          <a:p>
            <a:pPr>
              <a:lnSpc>
                <a:spcPts val="3600"/>
              </a:lnSpc>
            </a:pPr>
            <a:r>
              <a:rPr lang="en-US" sz="2700">
                <a:solidFill>
                  <a:srgbClr val="00B050"/>
                </a:solidFill>
              </a:rPr>
              <a:t>July</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25</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&amp;</a:t>
            </a:r>
            <a:r>
              <a:rPr lang="en-US" sz="2700">
                <a:latin typeface="Times New Roman" pitchFamily="-92" charset="0"/>
                <a:ea typeface="Times New Roman" pitchFamily="-92" charset="0"/>
                <a:cs typeface="Times New Roman" pitchFamily="-92" charset="0"/>
                <a:sym typeface="Times New Roman" pitchFamily="-92" charset="0"/>
              </a:rPr>
              <a:t> </a:t>
            </a:r>
            <a:r>
              <a:rPr lang="en-US" sz="270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0" name="Rectangle 2"/>
          <p:cNvSpPr>
            <a:spLocks/>
          </p:cNvSpPr>
          <p:nvPr/>
        </p:nvSpPr>
        <p:spPr bwMode="auto">
          <a:xfrm>
            <a:off x="647700" y="2133600"/>
            <a:ext cx="4202113" cy="276225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marL="112713" indent="-112713">
              <a:lnSpc>
                <a:spcPts val="2200"/>
              </a:lnSpc>
              <a:buSzPct val="100000"/>
              <a:buFontTx/>
              <a:buChar char="•"/>
              <a:tabLst>
                <a:tab pos="304800" algn="l"/>
                <a:tab pos="596900" algn="l"/>
              </a:tabLst>
            </a:pPr>
            <a:r>
              <a:rPr lang="en-US"/>
              <a:t>Introduction</a:t>
            </a:r>
          </a:p>
          <a:p>
            <a:pPr marL="112713" indent="-112713">
              <a:lnSpc>
                <a:spcPts val="2200"/>
              </a:lnSpc>
              <a:buSzPct val="100000"/>
              <a:buFontTx/>
              <a:buChar char="•"/>
              <a:tabLst>
                <a:tab pos="304800" algn="l"/>
                <a:tab pos="596900" algn="l"/>
              </a:tabLst>
            </a:pPr>
            <a:r>
              <a:rPr lang="en-US"/>
              <a:t>Authorized Scope</a:t>
            </a:r>
          </a:p>
          <a:p>
            <a:pPr marL="112713" indent="-112713">
              <a:lnSpc>
                <a:spcPts val="2200"/>
              </a:lnSpc>
              <a:buSzPct val="100000"/>
              <a:buFontTx/>
              <a:buChar char="•"/>
              <a:tabLst>
                <a:tab pos="304800" algn="l"/>
                <a:tab pos="596900" algn="l"/>
              </a:tabLst>
            </a:pPr>
            <a:r>
              <a:rPr lang="en-US"/>
              <a:t>Views of 5G</a:t>
            </a:r>
            <a:r>
              <a:rPr lang="en-US">
                <a:latin typeface="Times New Roman" pitchFamily="-92" charset="0"/>
                <a:ea typeface="Times New Roman" pitchFamily="-92" charset="0"/>
                <a:cs typeface="Times New Roman" pitchFamily="-92" charset="0"/>
                <a:sym typeface="Times New Roman" pitchFamily="-92" charset="0"/>
              </a:rPr>
              <a:t> </a:t>
            </a:r>
          </a:p>
          <a:p>
            <a:pPr marL="112713" indent="-112713">
              <a:lnSpc>
                <a:spcPts val="2000"/>
              </a:lnSpc>
              <a:buSzPct val="100000"/>
              <a:buFontTx/>
              <a:buChar char="•"/>
              <a:tabLst>
                <a:tab pos="304800" algn="l"/>
                <a:tab pos="596900" algn="l"/>
              </a:tabLst>
            </a:pPr>
            <a:r>
              <a:rPr lang="en-US"/>
              <a:t>Actions</a:t>
            </a:r>
            <a:r>
              <a:rPr lang="en-US">
                <a:latin typeface="Times New Roman" pitchFamily="-92" charset="0"/>
                <a:ea typeface="Times New Roman" pitchFamily="-92" charset="0"/>
                <a:cs typeface="Times New Roman" pitchFamily="-92" charset="0"/>
                <a:sym typeface="Times New Roman" pitchFamily="-92" charset="0"/>
              </a:rPr>
              <a:t> </a:t>
            </a:r>
            <a:r>
              <a:rPr lang="en-US"/>
              <a:t>Considered</a:t>
            </a:r>
          </a:p>
          <a:p>
            <a:pPr marL="112713" indent="-112713">
              <a:lnSpc>
                <a:spcPts val="1800"/>
              </a:lnSpc>
              <a:tabLst>
                <a:tab pos="304800" algn="l"/>
                <a:tab pos="596900" algn="l"/>
              </a:tabLst>
            </a:pPr>
            <a:r>
              <a:rPr lang="en-US">
                <a:latin typeface="Calibri" pitchFamily="-92" charset="0"/>
                <a:ea typeface="Calibri" pitchFamily="-92" charset="0"/>
                <a:cs typeface="Calibri" pitchFamily="-92" charset="0"/>
                <a:sym typeface="Calibri" pitchFamily="-92" charset="0"/>
              </a:rPr>
              <a:t>	</a:t>
            </a:r>
            <a:r>
              <a:rPr lang="en-US" sz="1500">
                <a:solidFill>
                  <a:schemeClr val="accent2"/>
                </a:solidFill>
              </a:rPr>
              <a:t>A.</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IEEE</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5G</a:t>
            </a:r>
          </a:p>
          <a:p>
            <a:pPr marL="112713" indent="-112713">
              <a:lnSpc>
                <a:spcPts val="1600"/>
              </a:lnSpc>
              <a:tabLst>
                <a:tab pos="304800" algn="l"/>
                <a:tab pos="596900" algn="l"/>
              </a:tabLst>
            </a:pPr>
            <a:r>
              <a:rPr lang="en-US">
                <a:latin typeface="Calibri" pitchFamily="-92" charset="0"/>
                <a:ea typeface="Calibri" pitchFamily="-92" charset="0"/>
                <a:cs typeface="Calibri" pitchFamily="-92" charset="0"/>
                <a:sym typeface="Calibri" pitchFamily="-92" charset="0"/>
              </a:rPr>
              <a:t>	</a:t>
            </a:r>
            <a:r>
              <a:rPr lang="en-US" sz="1500">
                <a:solidFill>
                  <a:schemeClr val="accent2"/>
                </a:solidFill>
              </a:rPr>
              <a:t>B1.</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IMT-2020</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single</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technology</a:t>
            </a:r>
          </a:p>
          <a:p>
            <a:pPr marL="112713" indent="-112713">
              <a:lnSpc>
                <a:spcPts val="1600"/>
              </a:lnSpc>
              <a:tabLst>
                <a:tab pos="304800" algn="l"/>
                <a:tab pos="596900" algn="l"/>
              </a:tabLst>
            </a:pPr>
            <a:r>
              <a:rPr lang="en-US">
                <a:latin typeface="Calibri" pitchFamily="-92" charset="0"/>
                <a:ea typeface="Calibri" pitchFamily="-92" charset="0"/>
                <a:cs typeface="Calibri" pitchFamily="-92" charset="0"/>
                <a:sym typeface="Calibri" pitchFamily="-92" charset="0"/>
              </a:rPr>
              <a:t>	</a:t>
            </a:r>
            <a:r>
              <a:rPr lang="en-US" sz="1500">
                <a:solidFill>
                  <a:schemeClr val="accent2"/>
                </a:solidFill>
              </a:rPr>
              <a:t>B2.</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IMT-2020</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set</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of</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technologies</a:t>
            </a:r>
          </a:p>
          <a:p>
            <a:pPr marL="112713" indent="-112713">
              <a:lnSpc>
                <a:spcPts val="1600"/>
              </a:lnSpc>
              <a:tabLst>
                <a:tab pos="304800" algn="l"/>
                <a:tab pos="596900" algn="l"/>
              </a:tabLst>
            </a:pPr>
            <a:r>
              <a:rPr lang="en-US">
                <a:latin typeface="Calibri" pitchFamily="-92" charset="0"/>
                <a:ea typeface="Calibri" pitchFamily="-92" charset="0"/>
                <a:cs typeface="Calibri" pitchFamily="-92" charset="0"/>
                <a:sym typeface="Calibri" pitchFamily="-92" charset="0"/>
              </a:rPr>
              <a:t>	</a:t>
            </a:r>
            <a:r>
              <a:rPr lang="en-US" sz="1500">
                <a:solidFill>
                  <a:schemeClr val="accent2"/>
                </a:solidFill>
              </a:rPr>
              <a:t>B3.</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IMT-2020</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external</a:t>
            </a:r>
            <a:r>
              <a:rPr lang="en-US" sz="1500">
                <a:latin typeface="Times New Roman" pitchFamily="-92" charset="0"/>
                <a:ea typeface="Times New Roman" pitchFamily="-92" charset="0"/>
                <a:cs typeface="Times New Roman" pitchFamily="-92" charset="0"/>
                <a:sym typeface="Times New Roman" pitchFamily="-92" charset="0"/>
              </a:rPr>
              <a:t> </a:t>
            </a:r>
            <a:r>
              <a:rPr lang="en-US" sz="1500">
                <a:solidFill>
                  <a:schemeClr val="accent2"/>
                </a:solidFill>
              </a:rPr>
              <a:t>proposal</a:t>
            </a:r>
            <a:endParaRPr lang="en-US">
              <a:latin typeface="Calibri" pitchFamily="-92" charset="0"/>
              <a:ea typeface="Calibri" pitchFamily="-92" charset="0"/>
              <a:cs typeface="Calibri" pitchFamily="-92" charset="0"/>
              <a:sym typeface="Calibri" pitchFamily="-92" charset="0"/>
            </a:endParaRPr>
          </a:p>
          <a:p>
            <a:pPr marL="112713" indent="-112713">
              <a:lnSpc>
                <a:spcPts val="2200"/>
              </a:lnSpc>
              <a:buSzPct val="100000"/>
              <a:buFontTx/>
              <a:buChar char="•"/>
              <a:tabLst>
                <a:tab pos="304800" algn="l"/>
                <a:tab pos="596900" algn="l"/>
              </a:tabLst>
            </a:pPr>
            <a:r>
              <a:rPr lang="en-US"/>
              <a:t>Conclusions</a:t>
            </a:r>
          </a:p>
          <a:p>
            <a:pPr marL="112713" indent="-112713">
              <a:lnSpc>
                <a:spcPts val="2200"/>
              </a:lnSpc>
              <a:buSzPct val="100000"/>
              <a:buFontTx/>
              <a:buChar char="•"/>
              <a:tabLst>
                <a:tab pos="304800" algn="l"/>
                <a:tab pos="596900" algn="l"/>
              </a:tabLst>
            </a:pPr>
            <a:r>
              <a:rPr lang="en-US"/>
              <a:t>Appendix 1: Authorization by EC Ballot</a:t>
            </a:r>
          </a:p>
          <a:p>
            <a:pPr marL="112713" indent="-112713">
              <a:lnSpc>
                <a:spcPts val="2200"/>
              </a:lnSpc>
              <a:buSzPct val="100000"/>
              <a:buFontTx/>
              <a:buChar char="•"/>
              <a:tabLst>
                <a:tab pos="304800" algn="l"/>
                <a:tab pos="596900" algn="l"/>
              </a:tabLst>
            </a:pPr>
            <a:r>
              <a:rPr lang="en-US"/>
              <a:t>Appendix 2: Meeting History</a:t>
            </a:r>
            <a:endParaRPr lang="en-US">
              <a:solidFill>
                <a:srgbClr val="A04DA3"/>
              </a:solidFill>
            </a:endParaRPr>
          </a:p>
        </p:txBody>
      </p:sp>
      <p:sp>
        <p:nvSpPr>
          <p:cNvPr id="7171" name="Rectangle 3"/>
          <p:cNvSpPr>
            <a:spLocks/>
          </p:cNvSpPr>
          <p:nvPr/>
        </p:nvSpPr>
        <p:spPr bwMode="auto">
          <a:xfrm>
            <a:off x="546100" y="711200"/>
            <a:ext cx="5283200" cy="7667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a:latin typeface="Calibri" pitchFamily="-92" charset="0"/>
                <a:ea typeface="Calibri" pitchFamily="-92" charset="0"/>
                <a:cs typeface="Calibri" pitchFamily="-92" charset="0"/>
                <a:sym typeface="Calibri" pitchFamily="-92" charset="0"/>
              </a:rPr>
              <a:t>	</a:t>
            </a:r>
          </a:p>
          <a:p>
            <a:pPr>
              <a:lnSpc>
                <a:spcPts val="5600"/>
              </a:lnSpc>
              <a:tabLst>
                <a:tab pos="52197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Table</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of</a:t>
            </a:r>
            <a:r>
              <a:rPr lang="en-US" sz="3900">
                <a:latin typeface="Times New Roman" pitchFamily="-92" charset="0"/>
                <a:ea typeface="Times New Roman" pitchFamily="-92" charset="0"/>
                <a:cs typeface="Times New Roman" pitchFamily="-92" charset="0"/>
                <a:sym typeface="Times New Roman" pitchFamily="-92" charset="0"/>
              </a:rPr>
              <a:t> </a:t>
            </a:r>
            <a:r>
              <a:rPr lang="en-US" sz="3900">
                <a:solidFill>
                  <a:srgbClr val="424456"/>
                </a:solidFill>
                <a:latin typeface="Trebuchet MS" pitchFamily="-92" charset="0"/>
                <a:ea typeface="Trebuchet MS" pitchFamily="-92" charset="0"/>
                <a:cs typeface="Trebuchet MS" pitchFamily="-92" charset="0"/>
                <a:sym typeface="Trebuchet MS" pitchFamily="-92" charset="0"/>
              </a:rPr>
              <a:t>Contents</a:t>
            </a:r>
            <a:endParaRPr lang="en-US" sz="3900" i="1">
              <a:solidFill>
                <a:srgbClr val="424456"/>
              </a:solidFill>
              <a:latin typeface="Trebuchet MS" pitchFamily="-92" charset="0"/>
              <a:ea typeface="Trebuchet MS" pitchFamily="-92" charset="0"/>
              <a:cs typeface="Trebuchet MS" pitchFamily="-92" charset="0"/>
              <a:sym typeface="Trebuchet MS" pitchFamily="-92"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4" name="Rectangle 2"/>
          <p:cNvSpPr>
            <a:spLocks/>
          </p:cNvSpPr>
          <p:nvPr/>
        </p:nvSpPr>
        <p:spPr bwMode="auto">
          <a:xfrm>
            <a:off x="546100" y="1555750"/>
            <a:ext cx="7739063" cy="517683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Introduction</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sz="2400"/>
          </a:p>
          <a:p>
            <a:pPr>
              <a:lnSpc>
                <a:spcPts val="3100"/>
              </a:lnSpc>
              <a:tabLst>
                <a:tab pos="101600" algn="l"/>
                <a:tab pos="368300" algn="l"/>
                <a:tab pos="406400" algn="l"/>
                <a:tab pos="647700" algn="l"/>
                <a:tab pos="698500" algn="l"/>
                <a:tab pos="914400" algn="l"/>
              </a:tabLst>
            </a:pPr>
            <a:r>
              <a:rPr lang="en-US" sz="2400"/>
              <a:t>	</a:t>
            </a:r>
            <a:r>
              <a:rPr lang="en-US" sz="2400">
                <a:solidFill>
                  <a:srgbClr val="A04DA3"/>
                </a:solidFill>
              </a:rPr>
              <a:t>•</a:t>
            </a:r>
            <a:r>
              <a:rPr lang="en-US" sz="2400"/>
              <a:t>  </a:t>
            </a:r>
            <a:r>
              <a:rPr lang="en-US" sz="2200"/>
              <a:t>The IEEE 802 EC 5G/IMT-2020 Standing Committee was chartered by EC ballot (2016-02 to 2017)</a:t>
            </a:r>
          </a:p>
          <a:p>
            <a:pPr marL="309563" lvl="1" indent="109538">
              <a:lnSpc>
                <a:spcPts val="3100"/>
              </a:lnSpc>
              <a:tabLst>
                <a:tab pos="101600" algn="l"/>
                <a:tab pos="368300" algn="l"/>
                <a:tab pos="406400" algn="l"/>
                <a:tab pos="647700" algn="l"/>
                <a:tab pos="698500" algn="l"/>
                <a:tab pos="914400" algn="l"/>
              </a:tabLst>
            </a:pPr>
            <a:r>
              <a:rPr lang="en-US" sz="2200"/>
              <a:t>• see Appendix 1</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Glenn Parsons served as Chair</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The Standing Committee held face-to-face and electronic meetings</a:t>
            </a:r>
          </a:p>
          <a:p>
            <a:pPr marL="309563" lvl="1" indent="109538">
              <a:lnSpc>
                <a:spcPts val="3100"/>
              </a:lnSpc>
              <a:buSzPct val="100000"/>
              <a:buFontTx/>
              <a:buChar char="•"/>
              <a:tabLst>
                <a:tab pos="101600" algn="l"/>
                <a:tab pos="368300" algn="l"/>
                <a:tab pos="406400" algn="l"/>
                <a:tab pos="647700" algn="l"/>
                <a:tab pos="698500" algn="l"/>
                <a:tab pos="914400" algn="l"/>
              </a:tabLst>
            </a:pPr>
            <a:r>
              <a:rPr lang="en-US" sz="2200"/>
              <a:t>see Appendix 2</a:t>
            </a:r>
          </a:p>
          <a:p>
            <a:pPr marL="1001713" lvl="2" indent="-239713">
              <a:lnSpc>
                <a:spcPts val="3100"/>
              </a:lnSpc>
              <a:buSzPct val="100000"/>
              <a:buFontTx/>
              <a:buChar char="•"/>
              <a:tabLst>
                <a:tab pos="101600" algn="l"/>
                <a:tab pos="368300" algn="l"/>
                <a:tab pos="406400" algn="l"/>
                <a:tab pos="647700" algn="l"/>
                <a:tab pos="698500" algn="l"/>
                <a:tab pos="914400" algn="l"/>
              </a:tabLst>
            </a:pPr>
            <a:r>
              <a:rPr lang="en-US" sz="1400"/>
              <a:t>documents: https://mentor.ieee.org/802-ec/documents?is_group=5GSG</a:t>
            </a:r>
          </a:p>
          <a:p>
            <a:pPr marL="1001713" lvl="2" indent="-239713">
              <a:lnSpc>
                <a:spcPts val="3100"/>
              </a:lnSpc>
              <a:buSzPct val="100000"/>
              <a:buFontTx/>
              <a:buChar char="•"/>
              <a:tabLst>
                <a:tab pos="101600" algn="l"/>
                <a:tab pos="368300" algn="l"/>
                <a:tab pos="406400" algn="l"/>
                <a:tab pos="647700" algn="l"/>
                <a:tab pos="698500" algn="l"/>
                <a:tab pos="914400" algn="l"/>
              </a:tabLst>
            </a:pPr>
            <a:r>
              <a:rPr lang="en-US" sz="1400"/>
              <a:t>Standing Committee web site: http://ieee802.org/Stand_Com/5G</a:t>
            </a:r>
          </a:p>
          <a:p>
            <a:pPr>
              <a:lnSpc>
                <a:spcPts val="3100"/>
              </a:lnSpc>
              <a:tabLst>
                <a:tab pos="101600" algn="l"/>
                <a:tab pos="368300" algn="l"/>
                <a:tab pos="406400" algn="l"/>
                <a:tab pos="647700" algn="l"/>
                <a:tab pos="698500" algn="l"/>
                <a:tab pos="914400" algn="l"/>
              </a:tabLst>
            </a:pPr>
            <a:r>
              <a:rPr lang="en-US" sz="2200"/>
              <a:t>	</a:t>
            </a:r>
            <a:r>
              <a:rPr lang="en-US" sz="2200">
                <a:solidFill>
                  <a:srgbClr val="A04DA3"/>
                </a:solidFill>
              </a:rPr>
              <a:t>•</a:t>
            </a:r>
            <a:r>
              <a:rPr lang="en-US" sz="2200"/>
              <a:t>  This document provides the requested report</a:t>
            </a: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8159750" cy="415607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Authorized Scope</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provide</a:t>
            </a:r>
            <a:r>
              <a:rPr lang="en-US" sz="2400">
                <a:latin typeface="Times New Roman" pitchFamily="-92" charset="0"/>
                <a:ea typeface="Times New Roman" pitchFamily="-92" charset="0"/>
                <a:cs typeface="Times New Roman" pitchFamily="-92" charset="0"/>
                <a:sym typeface="Times New Roman" pitchFamily="-92" charset="0"/>
              </a:rPr>
              <a:t> </a:t>
            </a:r>
            <a:r>
              <a:rPr lang="en-US" sz="2400"/>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t>report</a:t>
            </a:r>
            <a:r>
              <a:rPr lang="en-US" sz="2400">
                <a:latin typeface="Times New Roman" pitchFamily="-92" charset="0"/>
                <a:ea typeface="Times New Roman" pitchFamily="-92" charset="0"/>
                <a:cs typeface="Times New Roman" pitchFamily="-92" charset="0"/>
                <a:sym typeface="Times New Roman" pitchFamily="-92" charset="0"/>
              </a:rPr>
              <a:t> </a:t>
            </a:r>
            <a:r>
              <a:rPr lang="en-US" sz="2400"/>
              <a:t>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following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t>items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EC:</a:t>
            </a:r>
          </a:p>
          <a:p>
            <a:pPr>
              <a:lnSpc>
                <a:spcPts val="28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Costs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and</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benefits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creating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IEEE</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5G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specification</a:t>
            </a:r>
          </a:p>
          <a:p>
            <a:pPr>
              <a:lnSpc>
                <a:spcPts val="28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Costs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and</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benefits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providing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proposal</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for</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IMT-</a:t>
            </a:r>
          </a:p>
          <a:p>
            <a:pPr>
              <a:lnSpc>
                <a:spcPts val="25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chemeClr val="accent2"/>
                </a:solidFill>
              </a:rPr>
              <a:t>2020,</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considering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possible</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models</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of</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a</a:t>
            </a:r>
            <a:r>
              <a:rPr lang="en-US" sz="2400">
                <a:latin typeface="Times New Roman" pitchFamily="-92" charset="0"/>
                <a:ea typeface="Times New Roman" pitchFamily="-92" charset="0"/>
                <a:cs typeface="Times New Roman" pitchFamily="-92" charset="0"/>
                <a:sym typeface="Times New Roman" pitchFamily="-92" charset="0"/>
              </a:rPr>
              <a:t> </a:t>
            </a:r>
            <a:r>
              <a:rPr lang="en-US" sz="2400">
                <a:solidFill>
                  <a:schemeClr val="accent2"/>
                </a:solidFill>
              </a:rPr>
              <a:t>proposal:</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single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technology,</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set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of</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technologies,</a:t>
            </a:r>
          </a:p>
          <a:p>
            <a:pPr>
              <a:lnSpc>
                <a:spcPts val="24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latin typeface="Wingdings 2" pitchFamily="-92" charset="2"/>
                <a:ea typeface="Wingdings 2" pitchFamily="-92" charset="2"/>
                <a:cs typeface="Wingdings 2" pitchFamily="-92" charset="2"/>
                <a:sym typeface="Wingdings 2" pitchFamily="-92" charset="2"/>
              </a:rPr>
              <a:t>●</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or</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one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or</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more</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technologies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within</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a</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proposal</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from</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external</a:t>
            </a:r>
          </a:p>
          <a:p>
            <a:pPr>
              <a:lnSpc>
                <a:spcPts val="2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000">
                <a:solidFill>
                  <a:schemeClr val="accent1"/>
                </a:solidFill>
              </a:rPr>
              <a:t>bodies</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(e.g.,</a:t>
            </a:r>
            <a:r>
              <a:rPr lang="en-US" sz="2000">
                <a:latin typeface="Times New Roman" pitchFamily="-92" charset="0"/>
                <a:ea typeface="Times New Roman" pitchFamily="-92" charset="0"/>
                <a:cs typeface="Times New Roman" pitchFamily="-92" charset="0"/>
                <a:sym typeface="Times New Roman" pitchFamily="-92" charset="0"/>
              </a:rPr>
              <a:t> </a:t>
            </a:r>
            <a:r>
              <a:rPr lang="en-US" sz="2000">
                <a:solidFill>
                  <a:schemeClr val="accent1"/>
                </a:solidFill>
              </a:rPr>
              <a:t>3GPP)</a:t>
            </a:r>
          </a:p>
          <a:p>
            <a:pPr>
              <a:lnSpc>
                <a:spcPts val="29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During</a:t>
            </a:r>
            <a:r>
              <a:rPr lang="en-US" sz="2400">
                <a:latin typeface="Times New Roman" pitchFamily="-92" charset="0"/>
                <a:ea typeface="Times New Roman" pitchFamily="-92" charset="0"/>
                <a:cs typeface="Times New Roman" pitchFamily="-92" charset="0"/>
                <a:sym typeface="Times New Roman" pitchFamily="-92" charset="0"/>
              </a:rPr>
              <a:t> </a:t>
            </a:r>
            <a:r>
              <a:rPr lang="en-US" sz="2400"/>
              <a:t>its</a:t>
            </a:r>
            <a:r>
              <a:rPr lang="en-US" sz="2400">
                <a:latin typeface="Times New Roman" pitchFamily="-92" charset="0"/>
                <a:ea typeface="Times New Roman" pitchFamily="-92" charset="0"/>
                <a:cs typeface="Times New Roman" pitchFamily="-92" charset="0"/>
                <a:sym typeface="Times New Roman" pitchFamily="-92" charset="0"/>
              </a:rPr>
              <a:t> </a:t>
            </a:r>
            <a:r>
              <a:rPr lang="en-US" sz="2400"/>
              <a:t>lifetime,</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the</a:t>
            </a:r>
            <a:r>
              <a:rPr lang="en-US" sz="2400">
                <a:latin typeface="Times New Roman" pitchFamily="-92" charset="0"/>
                <a:ea typeface="Times New Roman" pitchFamily="-92" charset="0"/>
                <a:cs typeface="Times New Roman" pitchFamily="-92" charset="0"/>
                <a:sym typeface="Times New Roman" pitchFamily="-92" charset="0"/>
              </a:rPr>
              <a:t> </a:t>
            </a:r>
            <a:r>
              <a:rPr lang="en-US" sz="2400"/>
              <a:t>communication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point</a:t>
            </a:r>
          </a:p>
          <a:p>
            <a:pPr>
              <a:lnSpc>
                <a:spcPts val="25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t>with</a:t>
            </a:r>
            <a:r>
              <a:rPr lang="en-US" sz="2400">
                <a:latin typeface="Times New Roman" pitchFamily="-92" charset="0"/>
                <a:ea typeface="Times New Roman" pitchFamily="-92" charset="0"/>
                <a:cs typeface="Times New Roman" pitchFamily="-92" charset="0"/>
                <a:sym typeface="Times New Roman" pitchFamily="-92" charset="0"/>
              </a:rPr>
              <a:t> </a:t>
            </a:r>
            <a:r>
              <a:rPr lang="en-US" sz="2400"/>
              <a:t>other</a:t>
            </a:r>
            <a:r>
              <a:rPr lang="en-US" sz="2400">
                <a:latin typeface="Times New Roman" pitchFamily="-92" charset="0"/>
                <a:ea typeface="Times New Roman" pitchFamily="-92" charset="0"/>
                <a:cs typeface="Times New Roman" pitchFamily="-92" charset="0"/>
                <a:sym typeface="Times New Roman" pitchFamily="-92" charset="0"/>
              </a:rPr>
              <a:t> </a:t>
            </a:r>
            <a:r>
              <a:rPr lang="en-US" sz="2400"/>
              <a:t>IEEE</a:t>
            </a:r>
            <a:r>
              <a:rPr lang="en-US" sz="2400">
                <a:latin typeface="Times New Roman" pitchFamily="-92" charset="0"/>
                <a:ea typeface="Times New Roman" pitchFamily="-92" charset="0"/>
                <a:cs typeface="Times New Roman" pitchFamily="-92" charset="0"/>
                <a:sym typeface="Times New Roman" pitchFamily="-92" charset="0"/>
              </a:rPr>
              <a:t> </a:t>
            </a:r>
            <a:r>
              <a:rPr lang="en-US" sz="2400"/>
              <a:t>organizations</a:t>
            </a:r>
            <a:r>
              <a:rPr lang="en-US" sz="2400">
                <a:latin typeface="Times New Roman" pitchFamily="-92" charset="0"/>
                <a:ea typeface="Times New Roman" pitchFamily="-92" charset="0"/>
                <a:cs typeface="Times New Roman" pitchFamily="-92" charset="0"/>
                <a:sym typeface="Times New Roman" pitchFamily="-92" charset="0"/>
              </a:rPr>
              <a:t> </a:t>
            </a:r>
            <a:r>
              <a:rPr lang="en-US" sz="2400"/>
              <a:t>on</a:t>
            </a:r>
            <a:r>
              <a:rPr lang="en-US" sz="2400">
                <a:latin typeface="Times New Roman" pitchFamily="-92" charset="0"/>
                <a:ea typeface="Times New Roman" pitchFamily="-92" charset="0"/>
                <a:cs typeface="Times New Roman" pitchFamily="-92" charset="0"/>
                <a:sym typeface="Times New Roman" pitchFamily="-92" charset="0"/>
              </a:rPr>
              <a:t> </a:t>
            </a:r>
            <a:r>
              <a:rPr lang="en-US" sz="2400"/>
              <a:t>this</a:t>
            </a:r>
            <a:r>
              <a:rPr lang="en-US" sz="2400">
                <a:latin typeface="Times New Roman" pitchFamily="-92" charset="0"/>
                <a:ea typeface="Times New Roman" pitchFamily="-92" charset="0"/>
                <a:cs typeface="Times New Roman" pitchFamily="-92" charset="0"/>
                <a:sym typeface="Times New Roman" pitchFamily="-92" charset="0"/>
              </a:rPr>
              <a:t> </a:t>
            </a:r>
            <a:r>
              <a:rPr lang="en-US" sz="2400"/>
              <a:t>topic.</a:t>
            </a:r>
            <a:endParaRPr lang="en-US">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p:cNvSpPr>
          <p:nvPr/>
        </p:nvSpPr>
        <p:spPr bwMode="auto">
          <a:xfrm>
            <a:off x="495300" y="1135063"/>
            <a:ext cx="8051800" cy="5076825"/>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368300" algn="l"/>
                <a:tab pos="406400" algn="l"/>
                <a:tab pos="6477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Views of 5G</a:t>
            </a: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368300" algn="l"/>
                <a:tab pos="406400" algn="l"/>
                <a:tab pos="6477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100"/>
              </a:lnSpc>
              <a:tabLst>
                <a:tab pos="101600" algn="l"/>
                <a:tab pos="368300" algn="l"/>
                <a:tab pos="406400" algn="l"/>
                <a:tab pos="6477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5G is understood many ways.</a:t>
            </a:r>
          </a:p>
          <a:p>
            <a:pPr>
              <a:lnSpc>
                <a:spcPts val="3100"/>
              </a:lnSpc>
              <a:tabLst>
                <a:tab pos="101600" algn="l"/>
                <a:tab pos="368300" algn="l"/>
                <a:tab pos="406400" algn="l"/>
                <a:tab pos="647700" algn="l"/>
                <a:tab pos="698500" algn="l"/>
                <a:tab pos="914400" algn="l"/>
              </a:tabLst>
            </a:pPr>
            <a:r>
              <a:rPr lang="en-US"/>
              <a:t>	</a:t>
            </a:r>
            <a:r>
              <a:rPr lang="en-US" sz="2400">
                <a:solidFill>
                  <a:srgbClr val="A04DA3"/>
                </a:solidFill>
              </a:rPr>
              <a:t>•</a:t>
            </a:r>
            <a:r>
              <a:rPr lang="en-US" sz="2400"/>
              <a:t> Facets that distinguish 5G may include:</a:t>
            </a:r>
            <a:endParaRPr lang="en-US" sz="1200"/>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Technology: radical new technologies or technology sets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could include spectrum-related technology issues</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millimeter wave spectrum</a:t>
            </a:r>
          </a:p>
          <a:p>
            <a:pPr marL="1262063" lvl="3"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technologies designed for unlicensed use</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Service: provides new services or new service sets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Performance: new levels of performance to users, or to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Operator ecosystem, either: </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next step for the existing 2G/3G/4G incumbent mobile operators</a:t>
            </a:r>
          </a:p>
          <a:p>
            <a:pPr marL="881063" lvl="2"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an opportunity for new operators</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Standards: set of interoperability standards rolled out by an ecosystem according to a roadmap</a:t>
            </a:r>
          </a:p>
          <a:p>
            <a:pPr marL="500063" lvl="1" indent="-119063">
              <a:lnSpc>
                <a:spcPct val="120000"/>
              </a:lnSpc>
              <a:buSzPct val="100000"/>
              <a:buFontTx/>
              <a:buChar char="▫"/>
              <a:tabLst>
                <a:tab pos="101600" algn="l"/>
                <a:tab pos="368300" algn="l"/>
                <a:tab pos="406400" algn="l"/>
                <a:tab pos="647700" algn="l"/>
                <a:tab pos="698500" algn="l"/>
                <a:tab pos="914400" algn="l"/>
              </a:tabLst>
            </a:pPr>
            <a:r>
              <a:rPr lang="en-US" sz="1600">
                <a:solidFill>
                  <a:schemeClr val="accent2"/>
                </a:solidFill>
              </a:rPr>
              <a:t>Other Characteristic: a marketing label, a revolution, etc.</a:t>
            </a:r>
            <a:endParaRPr lang="en-US" sz="1600">
              <a:latin typeface="Calibri" pitchFamily="-92" charset="0"/>
              <a:ea typeface="Calibri" pitchFamily="-92" charset="0"/>
              <a:cs typeface="Calibri" pitchFamily="-92" charset="0"/>
              <a:sym typeface="Calibri" pitchFamily="-92" charset="0"/>
            </a:endParaRPr>
          </a:p>
        </p:txBody>
      </p:sp>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5" name="Rectangle 1"/>
          <p:cNvSpPr>
            <a:spLocks/>
          </p:cNvSpPr>
          <p:nvPr/>
        </p:nvSpPr>
        <p:spPr bwMode="auto">
          <a:xfrm>
            <a:off x="546100" y="1562100"/>
            <a:ext cx="7167563" cy="47244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101600" algn="l"/>
                <a:tab pos="406400" algn="l"/>
                <a:tab pos="698500" algn="l"/>
                <a:tab pos="914400" algn="l"/>
              </a:tabLst>
            </a:pPr>
            <a:r>
              <a:rPr lang="en-US" sz="3900">
                <a:solidFill>
                  <a:srgbClr val="424456"/>
                </a:solidFill>
                <a:latin typeface="Trebuchet MS" pitchFamily="-92" charset="0"/>
                <a:ea typeface="Trebuchet MS" pitchFamily="-92" charset="0"/>
                <a:cs typeface="Trebuchet MS" pitchFamily="-92" charset="0"/>
                <a:sym typeface="Trebuchet MS" pitchFamily="-92" charset="0"/>
              </a:rPr>
              <a:t>5G Context for this study</a:t>
            </a: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1000"/>
              </a:lnSpc>
              <a:tabLst>
                <a:tab pos="101600" algn="l"/>
                <a:tab pos="406400" algn="l"/>
                <a:tab pos="698500" algn="l"/>
                <a:tab pos="914400" algn="l"/>
              </a:tabLst>
            </a:pPr>
            <a:endParaRPr lang="en-US">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A: creating an IEEE 5G specification</a:t>
            </a:r>
          </a:p>
          <a:p>
            <a:pPr marL="534988" lvl="1" indent="-153988">
              <a:buSzPct val="100000"/>
              <a:buFontTx/>
              <a:buChar char="▫"/>
              <a:tabLst>
                <a:tab pos="101600" algn="l"/>
                <a:tab pos="406400" algn="l"/>
                <a:tab pos="698500" algn="l"/>
                <a:tab pos="914400" algn="l"/>
              </a:tabLst>
            </a:pPr>
            <a:r>
              <a:rPr lang="en-US">
                <a:solidFill>
                  <a:schemeClr val="accent2"/>
                </a:solidFill>
              </a:rPr>
              <a:t>could support incumbent mobile operators</a:t>
            </a:r>
          </a:p>
          <a:p>
            <a:pPr marL="915988" lvl="2" indent="-153988">
              <a:buSzPct val="100000"/>
              <a:buFontTx/>
              <a:buChar char="▫"/>
              <a:tabLst>
                <a:tab pos="101600" algn="l"/>
                <a:tab pos="406400" algn="l"/>
                <a:tab pos="698500" algn="l"/>
                <a:tab pos="914400" algn="l"/>
              </a:tabLst>
            </a:pPr>
            <a:r>
              <a:rPr lang="en-US">
                <a:solidFill>
                  <a:schemeClr val="accent2"/>
                </a:solidFill>
              </a:rPr>
              <a:t>via existing cellular ecosystem</a:t>
            </a:r>
          </a:p>
          <a:p>
            <a:pPr marL="534988" lvl="1" indent="-153988">
              <a:buSzPct val="100000"/>
              <a:buFontTx/>
              <a:buChar char="▫"/>
              <a:tabLst>
                <a:tab pos="101600" algn="l"/>
                <a:tab pos="406400" algn="l"/>
                <a:tab pos="698500" algn="l"/>
                <a:tab pos="914400" algn="l"/>
              </a:tabLst>
            </a:pPr>
            <a:r>
              <a:rPr lang="en-US">
                <a:solidFill>
                  <a:schemeClr val="accent2"/>
                </a:solidFill>
              </a:rPr>
              <a:t>could support new operators</a:t>
            </a:r>
          </a:p>
          <a:p>
            <a:pPr marL="915988" lvl="2" indent="-153988">
              <a:buSzPct val="100000"/>
              <a:buFontTx/>
              <a:buChar char="▫"/>
              <a:tabLst>
                <a:tab pos="101600" algn="l"/>
                <a:tab pos="406400" algn="l"/>
                <a:tab pos="698500" algn="l"/>
                <a:tab pos="914400" algn="l"/>
              </a:tabLst>
            </a:pPr>
            <a:r>
              <a:rPr lang="en-US">
                <a:solidFill>
                  <a:schemeClr val="accent2"/>
                </a:solidFill>
              </a:rPr>
              <a:t>creation/support of new ecosystems</a:t>
            </a:r>
          </a:p>
          <a:p>
            <a:pPr marL="1296988" lvl="3" indent="-153988">
              <a:buSzPct val="100000"/>
              <a:buFontTx/>
              <a:buChar char="▫"/>
              <a:tabLst>
                <a:tab pos="101600" algn="l"/>
                <a:tab pos="406400" algn="l"/>
                <a:tab pos="698500" algn="l"/>
                <a:tab pos="914400" algn="l"/>
              </a:tabLst>
            </a:pPr>
            <a:r>
              <a:rPr lang="en-US">
                <a:solidFill>
                  <a:schemeClr val="accent2"/>
                </a:solidFill>
              </a:rPr>
              <a:t>this might be a very different 5G</a:t>
            </a:r>
          </a:p>
          <a:p>
            <a:pPr marL="1296988" lvl="3" indent="-153988">
              <a:buSzPct val="100000"/>
              <a:buFontTx/>
              <a:buChar char="▫"/>
              <a:tabLst>
                <a:tab pos="101600" algn="l"/>
                <a:tab pos="406400" algn="l"/>
                <a:tab pos="698500" algn="l"/>
                <a:tab pos="914400" algn="l"/>
              </a:tabLst>
            </a:pPr>
            <a:r>
              <a:rPr lang="en-US">
                <a:solidFill>
                  <a:schemeClr val="accent2"/>
                </a:solidFill>
              </a:rPr>
              <a:t>would need to identify requirements</a:t>
            </a:r>
          </a:p>
          <a:p>
            <a:pPr marL="534988" lvl="1" indent="-153988">
              <a:buSzPct val="100000"/>
              <a:buFontTx/>
              <a:buChar char="▫"/>
              <a:tabLst>
                <a:tab pos="101600" algn="l"/>
                <a:tab pos="406400" algn="l"/>
                <a:tab pos="698500" algn="l"/>
                <a:tab pos="914400" algn="l"/>
              </a:tabLst>
            </a:pPr>
            <a:r>
              <a:rPr lang="en-US">
                <a:solidFill>
                  <a:schemeClr val="accent2"/>
                </a:solidFill>
              </a:rPr>
              <a:t>could do both</a:t>
            </a:r>
            <a:endParaRPr lang="en-US" sz="2400">
              <a:solidFill>
                <a:schemeClr val="accent2"/>
              </a:solidFill>
            </a:endParaRP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 B: providing a proposal for IMT-2020</a:t>
            </a:r>
          </a:p>
          <a:p>
            <a:pPr marL="534988" lvl="1" indent="-153988">
              <a:buSzPct val="100000"/>
              <a:buFontTx/>
              <a:buChar char="▫"/>
              <a:tabLst>
                <a:tab pos="101600" algn="l"/>
                <a:tab pos="406400" algn="l"/>
                <a:tab pos="698500" algn="l"/>
                <a:tab pos="914400" algn="l"/>
              </a:tabLst>
            </a:pPr>
            <a:r>
              <a:rPr lang="en-US">
                <a:solidFill>
                  <a:schemeClr val="accent2"/>
                </a:solidFill>
              </a:rPr>
              <a:t>supports the 5G of the existing cellular ecosystem</a:t>
            </a:r>
            <a:endParaRPr lang="en-US"/>
          </a:p>
          <a:p>
            <a:pPr marL="534988" lvl="1" indent="-153988">
              <a:buSzPct val="100000"/>
              <a:buFontTx/>
              <a:buChar char="▫"/>
              <a:tabLst>
                <a:tab pos="101600" algn="l"/>
                <a:tab pos="406400" algn="l"/>
                <a:tab pos="698500" algn="l"/>
                <a:tab pos="914400" algn="l"/>
              </a:tabLst>
            </a:pPr>
            <a:r>
              <a:rPr lang="en-US">
                <a:solidFill>
                  <a:schemeClr val="accent2"/>
                </a:solidFill>
              </a:rPr>
              <a:t>usage scenarios and requirements specified in IMT-2020 process</a:t>
            </a:r>
          </a:p>
          <a:p>
            <a:pPr marL="915988" lvl="2" indent="-153988">
              <a:buSzPct val="100000"/>
              <a:buFontTx/>
              <a:buChar char="▫"/>
              <a:tabLst>
                <a:tab pos="101600" algn="l"/>
                <a:tab pos="406400" algn="l"/>
                <a:tab pos="698500" algn="l"/>
                <a:tab pos="914400" algn="l"/>
              </a:tabLst>
            </a:pPr>
            <a:r>
              <a:rPr lang="en-US">
                <a:solidFill>
                  <a:schemeClr val="accent2"/>
                </a:solidFill>
              </a:rPr>
              <a:t>802 could help shape requirements (needs to act soon)</a:t>
            </a:r>
          </a:p>
          <a:p>
            <a:pPr>
              <a:lnSpc>
                <a:spcPts val="3100"/>
              </a:lnSpc>
              <a:tabLst>
                <a:tab pos="101600" algn="l"/>
                <a:tab pos="406400" algn="l"/>
                <a:tab pos="698500" algn="l"/>
                <a:tab pos="914400" algn="l"/>
              </a:tabLst>
            </a:pPr>
            <a:r>
              <a:rPr lang="en-US">
                <a:latin typeface="Calibri" pitchFamily="-92" charset="0"/>
                <a:ea typeface="Calibri" pitchFamily="-92" charset="0"/>
                <a:cs typeface="Calibri" pitchFamily="-92" charset="0"/>
                <a:sym typeface="Calibri" pitchFamily="-92" charset="0"/>
              </a:rPr>
              <a:t>	</a:t>
            </a:r>
            <a:r>
              <a:rPr lang="en-US" sz="2400">
                <a:solidFill>
                  <a:srgbClr val="A04DA3"/>
                </a:solidFill>
              </a:rPr>
              <a:t>•</a:t>
            </a:r>
            <a:r>
              <a:rPr lang="en-US" sz="2400">
                <a:latin typeface="Times New Roman" pitchFamily="-92" charset="0"/>
                <a:ea typeface="Times New Roman" pitchFamily="-92" charset="0"/>
                <a:cs typeface="Times New Roman" pitchFamily="-92" charset="0"/>
                <a:sym typeface="Times New Roman" pitchFamily="-92" charset="0"/>
              </a:rPr>
              <a:t>  </a:t>
            </a:r>
            <a:r>
              <a:rPr lang="en-US" sz="2400"/>
              <a:t>Actions A and B are not contradictory or exclusive</a:t>
            </a:r>
            <a:endParaRPr lang="en-US">
              <a:latin typeface="Calibri" pitchFamily="-92" charset="0"/>
              <a:ea typeface="Calibri" pitchFamily="-92" charset="0"/>
              <a:cs typeface="Calibri" pitchFamily="-92" charset="0"/>
              <a:sym typeface="Calibri" pitchFamily="-92" charset="0"/>
            </a:endParaRPr>
          </a:p>
        </p:txBody>
      </p:sp>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635000" y="2197100"/>
            <a:ext cx="8128000" cy="4419600"/>
          </a:xfrm>
          <a:prstGeom prst="rect">
            <a:avLst/>
          </a:prstGeom>
          <a:noFill/>
          <a:ln w="12700" cap="flat" cmpd="sng">
            <a:noFill/>
            <a:prstDash val="solid"/>
            <a:miter lim="400000"/>
            <a:headEnd type="none" w="med" len="med"/>
            <a:tailEnd type="none" w="med" len="med"/>
          </a:ln>
          <a:effectLst/>
        </p:spPr>
      </p:pic>
      <p:sp>
        <p:nvSpPr>
          <p:cNvPr id="12296" name="Rectangle 8"/>
          <p:cNvSpPr>
            <a:spLocks/>
          </p:cNvSpPr>
          <p:nvPr/>
        </p:nvSpPr>
        <p:spPr bwMode="auto">
          <a:xfrm>
            <a:off x="546100" y="1397000"/>
            <a:ext cx="7310438"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pPr>
            <a:r>
              <a:rPr lang="en-US" sz="3900">
                <a:solidFill>
                  <a:srgbClr val="424456"/>
                </a:solidFill>
                <a:latin typeface="Trebuchet MS" pitchFamily="-92" charset="0"/>
                <a:ea typeface="Trebuchet MS" pitchFamily="-92" charset="0"/>
                <a:cs typeface="Trebuchet MS" pitchFamily="-92" charset="0"/>
                <a:sym typeface="Trebuchet MS" pitchFamily="-92" charset="0"/>
              </a:rPr>
              <a:t>IMT-2020</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(per</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ITU-R</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M.2083</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Figure</a:t>
            </a:r>
            <a:r>
              <a:rPr lang="en-US" sz="3200">
                <a:latin typeface="Times New Roman" pitchFamily="-92" charset="0"/>
                <a:ea typeface="Times New Roman" pitchFamily="-92" charset="0"/>
                <a:cs typeface="Times New Roman" pitchFamily="-92" charset="0"/>
                <a:sym typeface="Times New Roman" pitchFamily="-92" charset="0"/>
              </a:rPr>
              <a:t> </a:t>
            </a:r>
            <a:r>
              <a:rPr lang="en-US" sz="3200" i="1">
                <a:solidFill>
                  <a:srgbClr val="424456"/>
                </a:solidFill>
                <a:latin typeface="Trebuchet MS" pitchFamily="-92" charset="0"/>
                <a:ea typeface="Trebuchet MS" pitchFamily="-92" charset="0"/>
                <a:cs typeface="Trebuchet MS" pitchFamily="-92" charset="0"/>
                <a:sym typeface="Trebuchet MS" pitchFamily="-92" charset="0"/>
              </a:rPr>
              <a:t>2)</a:t>
            </a:r>
            <a:endParaRPr lang="en-US" sz="390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AutoShape 1"/>
          <p:cNvSpPr>
            <a:spLocks/>
          </p:cNvSpPr>
          <p:nvPr/>
        </p:nvSpPr>
        <p:spPr bwMode="auto">
          <a:xfrm>
            <a:off x="6488113"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7"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4" name="AutoShape 2"/>
          <p:cNvSpPr>
            <a:spLocks/>
          </p:cNvSpPr>
          <p:nvPr/>
        </p:nvSpPr>
        <p:spPr bwMode="auto">
          <a:xfrm>
            <a:off x="33782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5" name="AutoShape 3"/>
          <p:cNvSpPr>
            <a:spLocks/>
          </p:cNvSpPr>
          <p:nvPr/>
        </p:nvSpPr>
        <p:spPr bwMode="auto">
          <a:xfrm>
            <a:off x="23749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6" name="AutoShape 4"/>
          <p:cNvSpPr>
            <a:spLocks/>
          </p:cNvSpPr>
          <p:nvPr/>
        </p:nvSpPr>
        <p:spPr bwMode="auto">
          <a:xfrm>
            <a:off x="1701800" y="2378075"/>
            <a:ext cx="104775"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10" y="0"/>
                </a:moveTo>
                <a:cubicBezTo>
                  <a:pt x="5437" y="0"/>
                  <a:pt x="0" y="4131"/>
                  <a:pt x="0" y="12396"/>
                </a:cubicBezTo>
                <a:cubicBezTo>
                  <a:pt x="0" y="18532"/>
                  <a:pt x="3068" y="21600"/>
                  <a:pt x="9202" y="21600"/>
                </a:cubicBezTo>
                <a:cubicBezTo>
                  <a:pt x="17465" y="21600"/>
                  <a:pt x="21600" y="16808"/>
                  <a:pt x="21600" y="7220"/>
                </a:cubicBezTo>
                <a:lnTo>
                  <a:pt x="21600" y="832"/>
                </a:lnTo>
                <a:cubicBezTo>
                  <a:pt x="19249" y="277"/>
                  <a:pt x="17484" y="0"/>
                  <a:pt x="1631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7" name="AutoShape 5"/>
          <p:cNvSpPr>
            <a:spLocks/>
          </p:cNvSpPr>
          <p:nvPr/>
        </p:nvSpPr>
        <p:spPr bwMode="auto">
          <a:xfrm>
            <a:off x="5181600" y="2282825"/>
            <a:ext cx="127000" cy="182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070" y="0"/>
                </a:moveTo>
                <a:cubicBezTo>
                  <a:pt x="9560" y="0"/>
                  <a:pt x="6088" y="958"/>
                  <a:pt x="3652" y="2874"/>
                </a:cubicBezTo>
                <a:cubicBezTo>
                  <a:pt x="1219" y="4788"/>
                  <a:pt x="0" y="7536"/>
                  <a:pt x="0" y="11114"/>
                </a:cubicBezTo>
                <a:cubicBezTo>
                  <a:pt x="0" y="18105"/>
                  <a:pt x="4841" y="21600"/>
                  <a:pt x="14521" y="21600"/>
                </a:cubicBezTo>
                <a:cubicBezTo>
                  <a:pt x="15602" y="21600"/>
                  <a:pt x="16933" y="21375"/>
                  <a:pt x="18511" y="20925"/>
                </a:cubicBezTo>
                <a:cubicBezTo>
                  <a:pt x="20089" y="20476"/>
                  <a:pt x="21118" y="20021"/>
                  <a:pt x="21600" y="19560"/>
                </a:cubicBezTo>
                <a:lnTo>
                  <a:pt x="21600" y="2010"/>
                </a:lnTo>
                <a:cubicBezTo>
                  <a:pt x="19195" y="670"/>
                  <a:pt x="16686" y="0"/>
                  <a:pt x="1407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8" name="AutoShape 6"/>
          <p:cNvSpPr>
            <a:spLocks/>
          </p:cNvSpPr>
          <p:nvPr/>
        </p:nvSpPr>
        <p:spPr bwMode="auto">
          <a:xfrm>
            <a:off x="7451725" y="2281238"/>
            <a:ext cx="141288"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7" y="7200"/>
                  <a:pt x="17329"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19" name="AutoShape 7"/>
          <p:cNvSpPr>
            <a:spLocks/>
          </p:cNvSpPr>
          <p:nvPr/>
        </p:nvSpPr>
        <p:spPr bwMode="auto">
          <a:xfrm>
            <a:off x="5495925"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8"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0" name="AutoShape 8"/>
          <p:cNvSpPr>
            <a:spLocks/>
          </p:cNvSpPr>
          <p:nvPr/>
        </p:nvSpPr>
        <p:spPr bwMode="auto">
          <a:xfrm>
            <a:off x="4700588"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1" name="AutoShape 9"/>
          <p:cNvSpPr>
            <a:spLocks/>
          </p:cNvSpPr>
          <p:nvPr/>
        </p:nvSpPr>
        <p:spPr bwMode="auto">
          <a:xfrm>
            <a:off x="2905125" y="2281238"/>
            <a:ext cx="139700" cy="63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3" y="0"/>
                </a:moveTo>
                <a:cubicBezTo>
                  <a:pt x="5066" y="0"/>
                  <a:pt x="1425" y="7200"/>
                  <a:pt x="0" y="21600"/>
                </a:cubicBezTo>
                <a:lnTo>
                  <a:pt x="21600" y="21600"/>
                </a:lnTo>
                <a:cubicBezTo>
                  <a:pt x="20889" y="7200"/>
                  <a:pt x="17331" y="0"/>
                  <a:pt x="109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2" name="AutoShape 10"/>
          <p:cNvSpPr>
            <a:spLocks/>
          </p:cNvSpPr>
          <p:nvPr/>
        </p:nvSpPr>
        <p:spPr bwMode="auto">
          <a:xfrm>
            <a:off x="7077075" y="2230438"/>
            <a:ext cx="284163"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3" name="AutoShape 11"/>
          <p:cNvSpPr>
            <a:spLocks/>
          </p:cNvSpPr>
          <p:nvPr/>
        </p:nvSpPr>
        <p:spPr bwMode="auto">
          <a:xfrm>
            <a:off x="6929438" y="2230438"/>
            <a:ext cx="103187"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4" name="AutoShape 12"/>
          <p:cNvSpPr>
            <a:spLocks/>
          </p:cNvSpPr>
          <p:nvPr/>
        </p:nvSpPr>
        <p:spPr bwMode="auto">
          <a:xfrm>
            <a:off x="6118225" y="2230438"/>
            <a:ext cx="284163"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532" y="0"/>
                </a:lnTo>
                <a:lnTo>
                  <a:pt x="10699" y="12949"/>
                </a:lnTo>
                <a:lnTo>
                  <a:pt x="16250" y="0"/>
                </a:lnTo>
                <a:lnTo>
                  <a:pt x="21600" y="0"/>
                </a:lnTo>
                <a:lnTo>
                  <a:pt x="11588" y="21600"/>
                </a:lnTo>
                <a:lnTo>
                  <a:pt x="9771"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5" name="AutoShape 13"/>
          <p:cNvSpPr>
            <a:spLocks/>
          </p:cNvSpPr>
          <p:nvPr/>
        </p:nvSpPr>
        <p:spPr bwMode="auto">
          <a:xfrm>
            <a:off x="5970588" y="2230438"/>
            <a:ext cx="104775"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6" name="AutoShape 14"/>
          <p:cNvSpPr>
            <a:spLocks/>
          </p:cNvSpPr>
          <p:nvPr/>
        </p:nvSpPr>
        <p:spPr bwMode="auto">
          <a:xfrm>
            <a:off x="7694613" y="2225675"/>
            <a:ext cx="200025"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9" y="0"/>
                </a:moveTo>
                <a:cubicBezTo>
                  <a:pt x="14026" y="0"/>
                  <a:pt x="17033" y="487"/>
                  <a:pt x="19849" y="1459"/>
                </a:cubicBezTo>
                <a:lnTo>
                  <a:pt x="17780" y="5230"/>
                </a:lnTo>
                <a:cubicBezTo>
                  <a:pt x="16210" y="4323"/>
                  <a:pt x="14026" y="3870"/>
                  <a:pt x="11231" y="3870"/>
                </a:cubicBezTo>
                <a:cubicBezTo>
                  <a:pt x="8723" y="3870"/>
                  <a:pt x="7468" y="4543"/>
                  <a:pt x="7468" y="5891"/>
                </a:cubicBezTo>
                <a:cubicBezTo>
                  <a:pt x="7468" y="6423"/>
                  <a:pt x="7879" y="6902"/>
                  <a:pt x="8703" y="7330"/>
                </a:cubicBezTo>
                <a:cubicBezTo>
                  <a:pt x="9526" y="7758"/>
                  <a:pt x="11289" y="8331"/>
                  <a:pt x="13988" y="9051"/>
                </a:cubicBezTo>
                <a:cubicBezTo>
                  <a:pt x="16688" y="9770"/>
                  <a:pt x="18633" y="10642"/>
                  <a:pt x="19820" y="11665"/>
                </a:cubicBezTo>
                <a:cubicBezTo>
                  <a:pt x="21007" y="12689"/>
                  <a:pt x="21600" y="13928"/>
                  <a:pt x="21600" y="15379"/>
                </a:cubicBezTo>
                <a:cubicBezTo>
                  <a:pt x="21600" y="17311"/>
                  <a:pt x="20543" y="18830"/>
                  <a:pt x="18426" y="19938"/>
                </a:cubicBezTo>
                <a:cubicBezTo>
                  <a:pt x="16310" y="21047"/>
                  <a:pt x="13433" y="21600"/>
                  <a:pt x="9795" y="21600"/>
                </a:cubicBezTo>
                <a:cubicBezTo>
                  <a:pt x="7745" y="21600"/>
                  <a:pt x="6103" y="21487"/>
                  <a:pt x="4868" y="21260"/>
                </a:cubicBezTo>
                <a:cubicBezTo>
                  <a:pt x="3633" y="21034"/>
                  <a:pt x="2048" y="20570"/>
                  <a:pt x="115" y="19870"/>
                </a:cubicBezTo>
                <a:lnTo>
                  <a:pt x="2672" y="16001"/>
                </a:lnTo>
                <a:cubicBezTo>
                  <a:pt x="4816" y="17155"/>
                  <a:pt x="7238" y="17731"/>
                  <a:pt x="9939" y="17731"/>
                </a:cubicBezTo>
                <a:cubicBezTo>
                  <a:pt x="12733" y="17731"/>
                  <a:pt x="14132" y="17058"/>
                  <a:pt x="14132" y="15710"/>
                </a:cubicBezTo>
                <a:cubicBezTo>
                  <a:pt x="14132" y="14918"/>
                  <a:pt x="13711" y="14271"/>
                  <a:pt x="12868" y="13765"/>
                </a:cubicBezTo>
                <a:cubicBezTo>
                  <a:pt x="12026" y="13259"/>
                  <a:pt x="10388" y="12663"/>
                  <a:pt x="7956" y="11977"/>
                </a:cubicBezTo>
                <a:cubicBezTo>
                  <a:pt x="2652" y="10486"/>
                  <a:pt x="0" y="8399"/>
                  <a:pt x="0" y="5717"/>
                </a:cubicBezTo>
                <a:cubicBezTo>
                  <a:pt x="0" y="3915"/>
                  <a:pt x="1015" y="2512"/>
                  <a:pt x="3044" y="1507"/>
                </a:cubicBezTo>
                <a:cubicBezTo>
                  <a:pt x="5075" y="502"/>
                  <a:pt x="7670" y="0"/>
                  <a:pt x="10829"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7" name="AutoShape 15"/>
          <p:cNvSpPr>
            <a:spLocks/>
          </p:cNvSpPr>
          <p:nvPr/>
        </p:nvSpPr>
        <p:spPr bwMode="auto">
          <a:xfrm>
            <a:off x="7380288"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1" y="2703"/>
                </a:cubicBezTo>
                <a:cubicBezTo>
                  <a:pt x="20630" y="4504"/>
                  <a:pt x="21600" y="6798"/>
                  <a:pt x="21600" y="9585"/>
                </a:cubicBezTo>
                <a:cubicBezTo>
                  <a:pt x="21600" y="10181"/>
                  <a:pt x="21455" y="11082"/>
                  <a:pt x="21167" y="12288"/>
                </a:cubicBezTo>
                <a:lnTo>
                  <a:pt x="5385" y="12288"/>
                </a:lnTo>
                <a:cubicBezTo>
                  <a:pt x="5480"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8" name="AutoShape 16"/>
          <p:cNvSpPr>
            <a:spLocks/>
          </p:cNvSpPr>
          <p:nvPr/>
        </p:nvSpPr>
        <p:spPr bwMode="auto">
          <a:xfrm>
            <a:off x="6421438"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7" y="723"/>
                  <a:pt x="17179" y="2168"/>
                </a:cubicBezTo>
                <a:cubicBezTo>
                  <a:pt x="18859" y="3614"/>
                  <a:pt x="19699" y="6352"/>
                  <a:pt x="19699" y="10382"/>
                </a:cubicBezTo>
                <a:lnTo>
                  <a:pt x="19699" y="14835"/>
                </a:lnTo>
                <a:cubicBezTo>
                  <a:pt x="19699" y="17608"/>
                  <a:pt x="20332" y="19351"/>
                  <a:pt x="21600" y="20064"/>
                </a:cubicBezTo>
                <a:cubicBezTo>
                  <a:pt x="21142" y="20764"/>
                  <a:pt x="20635" y="21195"/>
                  <a:pt x="20075" y="21357"/>
                </a:cubicBezTo>
                <a:cubicBezTo>
                  <a:pt x="19514" y="21519"/>
                  <a:pt x="18873" y="21600"/>
                  <a:pt x="18151" y="21600"/>
                </a:cubicBezTo>
                <a:cubicBezTo>
                  <a:pt x="17355" y="21600"/>
                  <a:pt x="16640" y="21341"/>
                  <a:pt x="16007" y="20822"/>
                </a:cubicBezTo>
                <a:cubicBezTo>
                  <a:pt x="15373"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49" y="7738"/>
                </a:cubicBezTo>
                <a:cubicBezTo>
                  <a:pt x="14149"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29" name="AutoShape 17"/>
          <p:cNvSpPr>
            <a:spLocks/>
          </p:cNvSpPr>
          <p:nvPr/>
        </p:nvSpPr>
        <p:spPr bwMode="auto">
          <a:xfrm>
            <a:off x="5756275" y="2225675"/>
            <a:ext cx="193675"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0" name="AutoShape 18"/>
          <p:cNvSpPr>
            <a:spLocks/>
          </p:cNvSpPr>
          <p:nvPr/>
        </p:nvSpPr>
        <p:spPr bwMode="auto">
          <a:xfrm>
            <a:off x="5422900"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1" name="AutoShape 19"/>
          <p:cNvSpPr>
            <a:spLocks/>
          </p:cNvSpPr>
          <p:nvPr/>
        </p:nvSpPr>
        <p:spPr bwMode="auto">
          <a:xfrm>
            <a:off x="4627563"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4"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2" name="AutoShape 20"/>
          <p:cNvSpPr>
            <a:spLocks/>
          </p:cNvSpPr>
          <p:nvPr/>
        </p:nvSpPr>
        <p:spPr bwMode="auto">
          <a:xfrm>
            <a:off x="33115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8"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3" name="AutoShape 21"/>
          <p:cNvSpPr>
            <a:spLocks/>
          </p:cNvSpPr>
          <p:nvPr/>
        </p:nvSpPr>
        <p:spPr bwMode="auto">
          <a:xfrm>
            <a:off x="2832100" y="2225675"/>
            <a:ext cx="27940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75" y="0"/>
                </a:moveTo>
                <a:cubicBezTo>
                  <a:pt x="14180" y="0"/>
                  <a:pt x="16752" y="901"/>
                  <a:pt x="18692" y="2703"/>
                </a:cubicBezTo>
                <a:cubicBezTo>
                  <a:pt x="20630" y="4504"/>
                  <a:pt x="21600" y="6798"/>
                  <a:pt x="21600" y="9585"/>
                </a:cubicBezTo>
                <a:cubicBezTo>
                  <a:pt x="21600" y="10181"/>
                  <a:pt x="21455" y="11082"/>
                  <a:pt x="21167" y="12288"/>
                </a:cubicBezTo>
                <a:lnTo>
                  <a:pt x="5385" y="12288"/>
                </a:lnTo>
                <a:cubicBezTo>
                  <a:pt x="5481" y="13947"/>
                  <a:pt x="6086" y="15236"/>
                  <a:pt x="7200" y="16157"/>
                </a:cubicBezTo>
                <a:cubicBezTo>
                  <a:pt x="8314" y="17077"/>
                  <a:pt x="9813" y="17537"/>
                  <a:pt x="11697" y="17537"/>
                </a:cubicBezTo>
                <a:cubicBezTo>
                  <a:pt x="14050" y="17537"/>
                  <a:pt x="15838" y="16960"/>
                  <a:pt x="17061" y="15806"/>
                </a:cubicBezTo>
                <a:lnTo>
                  <a:pt x="19063" y="19520"/>
                </a:lnTo>
                <a:cubicBezTo>
                  <a:pt x="17247" y="20907"/>
                  <a:pt x="14537" y="21600"/>
                  <a:pt x="10934" y="21600"/>
                </a:cubicBezTo>
                <a:cubicBezTo>
                  <a:pt x="7564" y="21600"/>
                  <a:pt x="4900" y="20670"/>
                  <a:pt x="2940" y="18810"/>
                </a:cubicBezTo>
                <a:cubicBezTo>
                  <a:pt x="980" y="16950"/>
                  <a:pt x="0" y="14355"/>
                  <a:pt x="0" y="11024"/>
                </a:cubicBezTo>
                <a:cubicBezTo>
                  <a:pt x="0" y="7745"/>
                  <a:pt x="1076" y="5087"/>
                  <a:pt x="3229" y="3053"/>
                </a:cubicBezTo>
                <a:cubicBezTo>
                  <a:pt x="5381" y="1018"/>
                  <a:pt x="7963" y="0"/>
                  <a:pt x="1097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4" name="AutoShape 22"/>
          <p:cNvSpPr>
            <a:spLocks/>
          </p:cNvSpPr>
          <p:nvPr/>
        </p:nvSpPr>
        <p:spPr bwMode="auto">
          <a:xfrm>
            <a:off x="2617788" y="2225675"/>
            <a:ext cx="193675"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61" y="0"/>
                </a:moveTo>
                <a:cubicBezTo>
                  <a:pt x="18303" y="0"/>
                  <a:pt x="20249" y="258"/>
                  <a:pt x="21600" y="773"/>
                </a:cubicBezTo>
                <a:lnTo>
                  <a:pt x="18443" y="5010"/>
                </a:lnTo>
                <a:cubicBezTo>
                  <a:pt x="17112" y="4428"/>
                  <a:pt x="15652" y="4139"/>
                  <a:pt x="14062" y="4139"/>
                </a:cubicBezTo>
                <a:cubicBezTo>
                  <a:pt x="12334" y="4139"/>
                  <a:pt x="10800" y="4660"/>
                  <a:pt x="9459" y="5702"/>
                </a:cubicBezTo>
                <a:cubicBezTo>
                  <a:pt x="8118" y="6744"/>
                  <a:pt x="7448" y="8019"/>
                  <a:pt x="7448" y="9523"/>
                </a:cubicBezTo>
                <a:lnTo>
                  <a:pt x="7448" y="21600"/>
                </a:lnTo>
                <a:lnTo>
                  <a:pt x="0" y="21600"/>
                </a:lnTo>
                <a:lnTo>
                  <a:pt x="0" y="396"/>
                </a:lnTo>
                <a:lnTo>
                  <a:pt x="7448" y="396"/>
                </a:lnTo>
                <a:lnTo>
                  <a:pt x="7448" y="2337"/>
                </a:lnTo>
                <a:cubicBezTo>
                  <a:pt x="9535" y="780"/>
                  <a:pt x="12304" y="0"/>
                  <a:pt x="1576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5" name="AutoShape 23"/>
          <p:cNvSpPr>
            <a:spLocks/>
          </p:cNvSpPr>
          <p:nvPr/>
        </p:nvSpPr>
        <p:spPr bwMode="auto">
          <a:xfrm>
            <a:off x="23082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5"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7"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6" name="AutoShape 24"/>
          <p:cNvSpPr>
            <a:spLocks/>
          </p:cNvSpPr>
          <p:nvPr/>
        </p:nvSpPr>
        <p:spPr bwMode="auto">
          <a:xfrm>
            <a:off x="1635125" y="2225675"/>
            <a:ext cx="260350" cy="296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0"/>
                </a:moveTo>
                <a:cubicBezTo>
                  <a:pt x="12852" y="0"/>
                  <a:pt x="15498" y="723"/>
                  <a:pt x="17179" y="2168"/>
                </a:cubicBezTo>
                <a:cubicBezTo>
                  <a:pt x="18859" y="3614"/>
                  <a:pt x="19699" y="6352"/>
                  <a:pt x="19699" y="10382"/>
                </a:cubicBezTo>
                <a:lnTo>
                  <a:pt x="19699" y="14835"/>
                </a:lnTo>
                <a:cubicBezTo>
                  <a:pt x="19699" y="17608"/>
                  <a:pt x="20332" y="19351"/>
                  <a:pt x="21600" y="20064"/>
                </a:cubicBezTo>
                <a:cubicBezTo>
                  <a:pt x="21143" y="20764"/>
                  <a:pt x="20635" y="21195"/>
                  <a:pt x="20074" y="21357"/>
                </a:cubicBezTo>
                <a:cubicBezTo>
                  <a:pt x="19514" y="21519"/>
                  <a:pt x="18873" y="21600"/>
                  <a:pt x="18151" y="21600"/>
                </a:cubicBezTo>
                <a:cubicBezTo>
                  <a:pt x="17355" y="21600"/>
                  <a:pt x="16640" y="21341"/>
                  <a:pt x="16007" y="20822"/>
                </a:cubicBezTo>
                <a:cubicBezTo>
                  <a:pt x="15372" y="20304"/>
                  <a:pt x="14945" y="19741"/>
                  <a:pt x="14724" y="19131"/>
                </a:cubicBezTo>
                <a:cubicBezTo>
                  <a:pt x="14223" y="19858"/>
                  <a:pt x="13350" y="20450"/>
                  <a:pt x="12104" y="20910"/>
                </a:cubicBezTo>
                <a:cubicBezTo>
                  <a:pt x="10859" y="21370"/>
                  <a:pt x="9558" y="21600"/>
                  <a:pt x="8202" y="21600"/>
                </a:cubicBezTo>
                <a:cubicBezTo>
                  <a:pt x="5652" y="21600"/>
                  <a:pt x="3648" y="21040"/>
                  <a:pt x="2188" y="19919"/>
                </a:cubicBezTo>
                <a:cubicBezTo>
                  <a:pt x="729" y="18797"/>
                  <a:pt x="0" y="17207"/>
                  <a:pt x="0" y="15145"/>
                </a:cubicBezTo>
                <a:cubicBezTo>
                  <a:pt x="0" y="12735"/>
                  <a:pt x="1028" y="10849"/>
                  <a:pt x="3084" y="9488"/>
                </a:cubicBezTo>
                <a:cubicBezTo>
                  <a:pt x="5140" y="8127"/>
                  <a:pt x="8062" y="7446"/>
                  <a:pt x="11850" y="7446"/>
                </a:cubicBezTo>
                <a:cubicBezTo>
                  <a:pt x="12499" y="7446"/>
                  <a:pt x="13265" y="7544"/>
                  <a:pt x="14150" y="7738"/>
                </a:cubicBezTo>
                <a:cubicBezTo>
                  <a:pt x="14150" y="5289"/>
                  <a:pt x="12388" y="4064"/>
                  <a:pt x="8865" y="4064"/>
                </a:cubicBezTo>
                <a:cubicBezTo>
                  <a:pt x="6788" y="4064"/>
                  <a:pt x="5047" y="4368"/>
                  <a:pt x="3648" y="4977"/>
                </a:cubicBezTo>
                <a:lnTo>
                  <a:pt x="2454" y="1206"/>
                </a:lnTo>
                <a:cubicBezTo>
                  <a:pt x="4355" y="402"/>
                  <a:pt x="6618" y="0"/>
                  <a:pt x="924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7" name="AutoShape 25"/>
          <p:cNvSpPr>
            <a:spLocks/>
          </p:cNvSpPr>
          <p:nvPr/>
        </p:nvSpPr>
        <p:spPr bwMode="auto">
          <a:xfrm>
            <a:off x="6708775"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3"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8" name="AutoShape 26"/>
          <p:cNvSpPr>
            <a:spLocks/>
          </p:cNvSpPr>
          <p:nvPr/>
        </p:nvSpPr>
        <p:spPr bwMode="auto">
          <a:xfrm>
            <a:off x="4084638"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39" name="AutoShape 27"/>
          <p:cNvSpPr>
            <a:spLocks/>
          </p:cNvSpPr>
          <p:nvPr/>
        </p:nvSpPr>
        <p:spPr bwMode="auto">
          <a:xfrm>
            <a:off x="1922463" y="2147888"/>
            <a:ext cx="187325" cy="374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4" y="0"/>
                </a:moveTo>
                <a:lnTo>
                  <a:pt x="11474" y="4780"/>
                </a:lnTo>
                <a:lnTo>
                  <a:pt x="20494" y="4780"/>
                </a:lnTo>
                <a:lnTo>
                  <a:pt x="20494" y="7878"/>
                </a:lnTo>
                <a:lnTo>
                  <a:pt x="11474" y="7878"/>
                </a:lnTo>
                <a:lnTo>
                  <a:pt x="11474" y="15109"/>
                </a:lnTo>
                <a:cubicBezTo>
                  <a:pt x="11474" y="16291"/>
                  <a:pt x="11843" y="17127"/>
                  <a:pt x="12580" y="17615"/>
                </a:cubicBezTo>
                <a:cubicBezTo>
                  <a:pt x="13316" y="18103"/>
                  <a:pt x="14604" y="18347"/>
                  <a:pt x="16446" y="18347"/>
                </a:cubicBezTo>
                <a:cubicBezTo>
                  <a:pt x="18286" y="18347"/>
                  <a:pt x="20004" y="18096"/>
                  <a:pt x="21600" y="17591"/>
                </a:cubicBezTo>
                <a:lnTo>
                  <a:pt x="21600" y="21138"/>
                </a:lnTo>
                <a:cubicBezTo>
                  <a:pt x="19820" y="21446"/>
                  <a:pt x="17284" y="21600"/>
                  <a:pt x="13990" y="21600"/>
                </a:cubicBezTo>
                <a:cubicBezTo>
                  <a:pt x="10718" y="21600"/>
                  <a:pt x="8202" y="21136"/>
                  <a:pt x="6443" y="20205"/>
                </a:cubicBezTo>
                <a:cubicBezTo>
                  <a:pt x="4685" y="19274"/>
                  <a:pt x="3804" y="17951"/>
                  <a:pt x="3804" y="16235"/>
                </a:cubicBezTo>
                <a:lnTo>
                  <a:pt x="3804" y="7878"/>
                </a:lnTo>
                <a:lnTo>
                  <a:pt x="0" y="7878"/>
                </a:lnTo>
                <a:lnTo>
                  <a:pt x="0" y="4780"/>
                </a:lnTo>
                <a:lnTo>
                  <a:pt x="3804" y="4780"/>
                </a:lnTo>
                <a:lnTo>
                  <a:pt x="3804" y="1418"/>
                </a:lnTo>
                <a:lnTo>
                  <a:pt x="114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0" name="AutoShape 28"/>
          <p:cNvSpPr>
            <a:spLocks/>
          </p:cNvSpPr>
          <p:nvPr/>
        </p:nvSpPr>
        <p:spPr bwMode="auto">
          <a:xfrm>
            <a:off x="814388" y="2125663"/>
            <a:ext cx="47942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252" y="0"/>
                </a:lnTo>
                <a:lnTo>
                  <a:pt x="6552" y="12859"/>
                </a:lnTo>
                <a:lnTo>
                  <a:pt x="10116" y="0"/>
                </a:lnTo>
                <a:lnTo>
                  <a:pt x="11484" y="0"/>
                </a:lnTo>
                <a:lnTo>
                  <a:pt x="15060" y="12859"/>
                </a:lnTo>
                <a:lnTo>
                  <a:pt x="18348" y="0"/>
                </a:lnTo>
                <a:lnTo>
                  <a:pt x="21600" y="0"/>
                </a:lnTo>
                <a:lnTo>
                  <a:pt x="15912" y="21600"/>
                </a:lnTo>
                <a:lnTo>
                  <a:pt x="14628" y="21600"/>
                </a:lnTo>
                <a:lnTo>
                  <a:pt x="10788" y="8160"/>
                </a:lnTo>
                <a:lnTo>
                  <a:pt x="7056" y="21600"/>
                </a:lnTo>
                <a:lnTo>
                  <a:pt x="5772" y="21600"/>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1" name="AutoShape 29"/>
          <p:cNvSpPr>
            <a:spLocks/>
          </p:cNvSpPr>
          <p:nvPr/>
        </p:nvSpPr>
        <p:spPr bwMode="auto">
          <a:xfrm>
            <a:off x="6961188" y="2120900"/>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4" y="16323"/>
                  <a:pt x="0" y="13777"/>
                  <a:pt x="0" y="10798"/>
                </a:cubicBezTo>
                <a:cubicBezTo>
                  <a:pt x="0" y="7819"/>
                  <a:pt x="1054" y="5277"/>
                  <a:pt x="3164" y="3164"/>
                </a:cubicBezTo>
                <a:cubicBezTo>
                  <a:pt x="5277" y="1055"/>
                  <a:pt x="7819"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2" name="AutoShape 30"/>
          <p:cNvSpPr>
            <a:spLocks/>
          </p:cNvSpPr>
          <p:nvPr/>
        </p:nvSpPr>
        <p:spPr bwMode="auto">
          <a:xfrm>
            <a:off x="6002338" y="2120900"/>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3" y="1055"/>
                  <a:pt x="18436" y="3164"/>
                </a:cubicBezTo>
                <a:cubicBezTo>
                  <a:pt x="20545" y="5277"/>
                  <a:pt x="21600" y="7819"/>
                  <a:pt x="21600" y="10798"/>
                </a:cubicBezTo>
                <a:cubicBezTo>
                  <a:pt x="21600" y="13777"/>
                  <a:pt x="20545" y="16323"/>
                  <a:pt x="18436" y="18432"/>
                </a:cubicBezTo>
                <a:cubicBezTo>
                  <a:pt x="16323" y="20545"/>
                  <a:pt x="13781" y="21600"/>
                  <a:pt x="10802" y="21600"/>
                </a:cubicBezTo>
                <a:cubicBezTo>
                  <a:pt x="7819" y="21600"/>
                  <a:pt x="5277" y="20545"/>
                  <a:pt x="3164" y="18432"/>
                </a:cubicBezTo>
                <a:cubicBezTo>
                  <a:pt x="1055" y="16323"/>
                  <a:pt x="0" y="13777"/>
                  <a:pt x="0" y="10798"/>
                </a:cubicBezTo>
                <a:cubicBezTo>
                  <a:pt x="0" y="7819"/>
                  <a:pt x="1055" y="5277"/>
                  <a:pt x="3164" y="3164"/>
                </a:cubicBezTo>
                <a:cubicBezTo>
                  <a:pt x="5277" y="1055"/>
                  <a:pt x="7819"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3" name="AutoShape 31"/>
          <p:cNvSpPr>
            <a:spLocks/>
          </p:cNvSpPr>
          <p:nvPr/>
        </p:nvSpPr>
        <p:spPr bwMode="auto">
          <a:xfrm>
            <a:off x="5111750" y="2108200"/>
            <a:ext cx="2635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0"/>
                </a:moveTo>
                <a:lnTo>
                  <a:pt x="21600" y="21322"/>
                </a:lnTo>
                <a:lnTo>
                  <a:pt x="16140" y="21322"/>
                </a:lnTo>
                <a:lnTo>
                  <a:pt x="16140" y="20415"/>
                </a:lnTo>
                <a:cubicBezTo>
                  <a:pt x="15688" y="20732"/>
                  <a:pt x="14924" y="21008"/>
                  <a:pt x="13846" y="21245"/>
                </a:cubicBezTo>
                <a:cubicBezTo>
                  <a:pt x="12770" y="21482"/>
                  <a:pt x="11656" y="21600"/>
                  <a:pt x="10505" y="21600"/>
                </a:cubicBezTo>
                <a:cubicBezTo>
                  <a:pt x="7243" y="21600"/>
                  <a:pt x="4678" y="20941"/>
                  <a:pt x="2807" y="19622"/>
                </a:cubicBezTo>
                <a:cubicBezTo>
                  <a:pt x="936" y="18302"/>
                  <a:pt x="0" y="16463"/>
                  <a:pt x="0" y="14103"/>
                </a:cubicBezTo>
                <a:cubicBezTo>
                  <a:pt x="0" y="11743"/>
                  <a:pt x="1074" y="9822"/>
                  <a:pt x="3221" y="8340"/>
                </a:cubicBezTo>
                <a:cubicBezTo>
                  <a:pt x="5369" y="6859"/>
                  <a:pt x="8060" y="6117"/>
                  <a:pt x="11291" y="6117"/>
                </a:cubicBezTo>
                <a:cubicBezTo>
                  <a:pt x="13068" y="6117"/>
                  <a:pt x="14685" y="6350"/>
                  <a:pt x="16140" y="6814"/>
                </a:cubicBezTo>
                <a:lnTo>
                  <a:pt x="16140" y="836"/>
                </a:lnTo>
                <a:lnTo>
                  <a:pt x="2160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4" name="AutoShape 32"/>
          <p:cNvSpPr>
            <a:spLocks/>
          </p:cNvSpPr>
          <p:nvPr/>
        </p:nvSpPr>
        <p:spPr bwMode="auto">
          <a:xfrm>
            <a:off x="4324350" y="2108200"/>
            <a:ext cx="250825"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5" name="AutoShape 33"/>
          <p:cNvSpPr>
            <a:spLocks/>
          </p:cNvSpPr>
          <p:nvPr/>
        </p:nvSpPr>
        <p:spPr bwMode="auto">
          <a:xfrm>
            <a:off x="3794125" y="2108200"/>
            <a:ext cx="984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6" name="AutoShape 34"/>
          <p:cNvSpPr>
            <a:spLocks/>
          </p:cNvSpPr>
          <p:nvPr/>
        </p:nvSpPr>
        <p:spPr bwMode="auto">
          <a:xfrm>
            <a:off x="3632200" y="2108200"/>
            <a:ext cx="98425" cy="414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74" y="0"/>
                </a:moveTo>
                <a:lnTo>
                  <a:pt x="14674" y="16779"/>
                </a:lnTo>
                <a:cubicBezTo>
                  <a:pt x="14674" y="18618"/>
                  <a:pt x="16983" y="19715"/>
                  <a:pt x="21600" y="20067"/>
                </a:cubicBezTo>
                <a:cubicBezTo>
                  <a:pt x="19331" y="21089"/>
                  <a:pt x="15458" y="21600"/>
                  <a:pt x="9978" y="21600"/>
                </a:cubicBezTo>
                <a:cubicBezTo>
                  <a:pt x="3327" y="21600"/>
                  <a:pt x="0" y="20504"/>
                  <a:pt x="0" y="18311"/>
                </a:cubicBezTo>
                <a:lnTo>
                  <a:pt x="0" y="836"/>
                </a:lnTo>
                <a:lnTo>
                  <a:pt x="14674"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7" name="AutoShape 35"/>
          <p:cNvSpPr>
            <a:spLocks/>
          </p:cNvSpPr>
          <p:nvPr/>
        </p:nvSpPr>
        <p:spPr bwMode="auto">
          <a:xfrm>
            <a:off x="1330325" y="2108200"/>
            <a:ext cx="252413" cy="40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12" y="0"/>
                </a:moveTo>
                <a:lnTo>
                  <a:pt x="5812" y="7440"/>
                </a:lnTo>
                <a:cubicBezTo>
                  <a:pt x="7292" y="6612"/>
                  <a:pt x="9328" y="6197"/>
                  <a:pt x="11921" y="6197"/>
                </a:cubicBezTo>
                <a:cubicBezTo>
                  <a:pt x="14988" y="6197"/>
                  <a:pt x="17367" y="6722"/>
                  <a:pt x="19061" y="7771"/>
                </a:cubicBezTo>
                <a:cubicBezTo>
                  <a:pt x="20754" y="8821"/>
                  <a:pt x="21600" y="10325"/>
                  <a:pt x="21600" y="12282"/>
                </a:cubicBezTo>
                <a:lnTo>
                  <a:pt x="21600" y="21600"/>
                </a:lnTo>
                <a:lnTo>
                  <a:pt x="15857" y="21600"/>
                </a:lnTo>
                <a:lnTo>
                  <a:pt x="15857" y="12282"/>
                </a:lnTo>
                <a:cubicBezTo>
                  <a:pt x="15857" y="11351"/>
                  <a:pt x="15384" y="10602"/>
                  <a:pt x="14438" y="10037"/>
                </a:cubicBezTo>
                <a:cubicBezTo>
                  <a:pt x="13492" y="9473"/>
                  <a:pt x="12257" y="9190"/>
                  <a:pt x="10731" y="9190"/>
                </a:cubicBezTo>
                <a:cubicBezTo>
                  <a:pt x="9786" y="9190"/>
                  <a:pt x="8832" y="9348"/>
                  <a:pt x="7871" y="9663"/>
                </a:cubicBezTo>
                <a:cubicBezTo>
                  <a:pt x="6910" y="9979"/>
                  <a:pt x="6224" y="10339"/>
                  <a:pt x="5812" y="10743"/>
                </a:cubicBezTo>
                <a:lnTo>
                  <a:pt x="5812" y="21600"/>
                </a:lnTo>
                <a:lnTo>
                  <a:pt x="0" y="21600"/>
                </a:lnTo>
                <a:lnTo>
                  <a:pt x="0" y="847"/>
                </a:lnTo>
                <a:lnTo>
                  <a:pt x="5812"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8" name="AutoShape 36"/>
          <p:cNvSpPr>
            <a:spLocks/>
          </p:cNvSpPr>
          <p:nvPr/>
        </p:nvSpPr>
        <p:spPr bwMode="auto">
          <a:xfrm>
            <a:off x="3429000" y="308927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33" y="0"/>
                </a:moveTo>
                <a:cubicBezTo>
                  <a:pt x="13828" y="0"/>
                  <a:pt x="16372" y="1055"/>
                  <a:pt x="18463" y="3161"/>
                </a:cubicBezTo>
                <a:cubicBezTo>
                  <a:pt x="20554" y="5268"/>
                  <a:pt x="21600" y="7814"/>
                  <a:pt x="21600" y="10800"/>
                </a:cubicBezTo>
                <a:cubicBezTo>
                  <a:pt x="21600" y="13786"/>
                  <a:pt x="20554" y="16332"/>
                  <a:pt x="18463" y="18438"/>
                </a:cubicBezTo>
                <a:cubicBezTo>
                  <a:pt x="16372" y="20548"/>
                  <a:pt x="13828" y="21600"/>
                  <a:pt x="10833" y="21600"/>
                </a:cubicBezTo>
                <a:cubicBezTo>
                  <a:pt x="7838" y="21600"/>
                  <a:pt x="5284" y="20548"/>
                  <a:pt x="3171" y="18438"/>
                </a:cubicBezTo>
                <a:cubicBezTo>
                  <a:pt x="1055" y="16332"/>
                  <a:pt x="0" y="13786"/>
                  <a:pt x="0" y="10800"/>
                </a:cubicBezTo>
                <a:cubicBezTo>
                  <a:pt x="0" y="7814"/>
                  <a:pt x="1055" y="5268"/>
                  <a:pt x="3171" y="3161"/>
                </a:cubicBezTo>
                <a:cubicBezTo>
                  <a:pt x="5284" y="1055"/>
                  <a:pt x="7838" y="0"/>
                  <a:pt x="1083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49" name="AutoShape 37"/>
          <p:cNvSpPr>
            <a:spLocks/>
          </p:cNvSpPr>
          <p:nvPr/>
        </p:nvSpPr>
        <p:spPr bwMode="auto">
          <a:xfrm>
            <a:off x="1895475" y="2936875"/>
            <a:ext cx="130175" cy="184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155" y="0"/>
                </a:moveTo>
                <a:cubicBezTo>
                  <a:pt x="4473" y="0"/>
                  <a:pt x="2087" y="733"/>
                  <a:pt x="0" y="2199"/>
                </a:cubicBezTo>
                <a:lnTo>
                  <a:pt x="0" y="19874"/>
                </a:lnTo>
                <a:cubicBezTo>
                  <a:pt x="2027" y="21025"/>
                  <a:pt x="4398" y="21600"/>
                  <a:pt x="7110" y="21600"/>
                </a:cubicBezTo>
                <a:cubicBezTo>
                  <a:pt x="12269" y="21600"/>
                  <a:pt x="15972" y="20736"/>
                  <a:pt x="18223" y="19011"/>
                </a:cubicBezTo>
                <a:cubicBezTo>
                  <a:pt x="20474" y="17284"/>
                  <a:pt x="21600" y="14558"/>
                  <a:pt x="21600" y="10831"/>
                </a:cubicBezTo>
                <a:cubicBezTo>
                  <a:pt x="21600" y="6855"/>
                  <a:pt x="20481" y="4056"/>
                  <a:pt x="18247" y="2434"/>
                </a:cubicBezTo>
                <a:cubicBezTo>
                  <a:pt x="16010" y="811"/>
                  <a:pt x="12314" y="0"/>
                  <a:pt x="7155"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0" name="AutoShape 38"/>
          <p:cNvSpPr>
            <a:spLocks/>
          </p:cNvSpPr>
          <p:nvPr/>
        </p:nvSpPr>
        <p:spPr bwMode="auto">
          <a:xfrm>
            <a:off x="2582863" y="2935288"/>
            <a:ext cx="136525"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1" name="AutoShape 39"/>
          <p:cNvSpPr>
            <a:spLocks/>
          </p:cNvSpPr>
          <p:nvPr/>
        </p:nvSpPr>
        <p:spPr bwMode="auto">
          <a:xfrm>
            <a:off x="1576388" y="2935288"/>
            <a:ext cx="134937"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5"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2" name="AutoShape 40"/>
          <p:cNvSpPr>
            <a:spLocks/>
          </p:cNvSpPr>
          <p:nvPr/>
        </p:nvSpPr>
        <p:spPr bwMode="auto">
          <a:xfrm>
            <a:off x="900113" y="2935288"/>
            <a:ext cx="134937" cy="18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1" y="0"/>
                </a:moveTo>
                <a:cubicBezTo>
                  <a:pt x="7512" y="0"/>
                  <a:pt x="4880" y="942"/>
                  <a:pt x="2927" y="2826"/>
                </a:cubicBezTo>
                <a:cubicBezTo>
                  <a:pt x="977" y="4711"/>
                  <a:pt x="0" y="7343"/>
                  <a:pt x="0" y="10722"/>
                </a:cubicBezTo>
                <a:cubicBezTo>
                  <a:pt x="0" y="17975"/>
                  <a:pt x="3607" y="21600"/>
                  <a:pt x="10821" y="21600"/>
                </a:cubicBezTo>
                <a:cubicBezTo>
                  <a:pt x="14131" y="21600"/>
                  <a:pt x="16755" y="20658"/>
                  <a:pt x="18693" y="18773"/>
                </a:cubicBezTo>
                <a:cubicBezTo>
                  <a:pt x="20631" y="16889"/>
                  <a:pt x="21600" y="14206"/>
                  <a:pt x="21600" y="10722"/>
                </a:cubicBezTo>
                <a:cubicBezTo>
                  <a:pt x="21600" y="3574"/>
                  <a:pt x="18007" y="0"/>
                  <a:pt x="1082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3" name="AutoShape 41"/>
          <p:cNvSpPr>
            <a:spLocks/>
          </p:cNvSpPr>
          <p:nvPr/>
        </p:nvSpPr>
        <p:spPr bwMode="auto">
          <a:xfrm>
            <a:off x="2351088" y="2886075"/>
            <a:ext cx="104775" cy="285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7588" y="21600"/>
                </a:lnTo>
                <a:lnTo>
                  <a:pt x="7588" y="4134"/>
                </a:lnTo>
                <a:lnTo>
                  <a:pt x="0" y="4134"/>
                </a:lnTo>
                <a:lnTo>
                  <a:pt x="0"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4" name="AutoShape 42"/>
          <p:cNvSpPr>
            <a:spLocks/>
          </p:cNvSpPr>
          <p:nvPr/>
        </p:nvSpPr>
        <p:spPr bwMode="auto">
          <a:xfrm>
            <a:off x="3144838" y="2881313"/>
            <a:ext cx="200025"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28" y="0"/>
                </a:moveTo>
                <a:cubicBezTo>
                  <a:pt x="14027" y="0"/>
                  <a:pt x="17032" y="487"/>
                  <a:pt x="19847" y="1459"/>
                </a:cubicBezTo>
                <a:lnTo>
                  <a:pt x="17780" y="5230"/>
                </a:lnTo>
                <a:cubicBezTo>
                  <a:pt x="16209" y="4323"/>
                  <a:pt x="14027" y="3870"/>
                  <a:pt x="11231" y="3870"/>
                </a:cubicBezTo>
                <a:cubicBezTo>
                  <a:pt x="8722" y="3870"/>
                  <a:pt x="7468" y="4543"/>
                  <a:pt x="7468" y="5891"/>
                </a:cubicBezTo>
                <a:cubicBezTo>
                  <a:pt x="7468" y="6423"/>
                  <a:pt x="7880" y="6902"/>
                  <a:pt x="8703" y="7330"/>
                </a:cubicBezTo>
                <a:cubicBezTo>
                  <a:pt x="9526" y="7758"/>
                  <a:pt x="11288" y="8331"/>
                  <a:pt x="13988" y="9051"/>
                </a:cubicBezTo>
                <a:cubicBezTo>
                  <a:pt x="16687" y="9770"/>
                  <a:pt x="18632" y="10642"/>
                  <a:pt x="19819" y="11665"/>
                </a:cubicBezTo>
                <a:cubicBezTo>
                  <a:pt x="21006" y="12689"/>
                  <a:pt x="21600" y="13928"/>
                  <a:pt x="21600" y="15379"/>
                </a:cubicBezTo>
                <a:cubicBezTo>
                  <a:pt x="21600" y="17310"/>
                  <a:pt x="20542" y="18830"/>
                  <a:pt x="18426" y="19938"/>
                </a:cubicBezTo>
                <a:cubicBezTo>
                  <a:pt x="16309" y="21046"/>
                  <a:pt x="13432" y="21600"/>
                  <a:pt x="9794" y="21600"/>
                </a:cubicBezTo>
                <a:cubicBezTo>
                  <a:pt x="7746" y="21600"/>
                  <a:pt x="6104" y="21487"/>
                  <a:pt x="4869" y="21260"/>
                </a:cubicBezTo>
                <a:cubicBezTo>
                  <a:pt x="3634" y="21033"/>
                  <a:pt x="2048" y="20570"/>
                  <a:pt x="115" y="19870"/>
                </a:cubicBezTo>
                <a:lnTo>
                  <a:pt x="2671" y="16001"/>
                </a:lnTo>
                <a:cubicBezTo>
                  <a:pt x="4816" y="17155"/>
                  <a:pt x="7238" y="17731"/>
                  <a:pt x="9938" y="17731"/>
                </a:cubicBezTo>
                <a:cubicBezTo>
                  <a:pt x="12734" y="17731"/>
                  <a:pt x="14132" y="17058"/>
                  <a:pt x="14132" y="15709"/>
                </a:cubicBezTo>
                <a:cubicBezTo>
                  <a:pt x="14132" y="14918"/>
                  <a:pt x="13710" y="14271"/>
                  <a:pt x="12868" y="13765"/>
                </a:cubicBezTo>
                <a:cubicBezTo>
                  <a:pt x="12025" y="13259"/>
                  <a:pt x="10388" y="12663"/>
                  <a:pt x="7957" y="11977"/>
                </a:cubicBezTo>
                <a:cubicBezTo>
                  <a:pt x="2652" y="10486"/>
                  <a:pt x="0" y="8399"/>
                  <a:pt x="0" y="5716"/>
                </a:cubicBezTo>
                <a:cubicBezTo>
                  <a:pt x="0" y="3915"/>
                  <a:pt x="1015" y="2512"/>
                  <a:pt x="3045" y="1507"/>
                </a:cubicBezTo>
                <a:cubicBezTo>
                  <a:pt x="5074" y="502"/>
                  <a:pt x="7669" y="0"/>
                  <a:pt x="10828"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5" name="AutoShape 43"/>
          <p:cNvSpPr>
            <a:spLocks/>
          </p:cNvSpPr>
          <p:nvPr/>
        </p:nvSpPr>
        <p:spPr bwMode="auto">
          <a:xfrm>
            <a:off x="2841625" y="2881313"/>
            <a:ext cx="250825" cy="290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23" y="0"/>
                </a:moveTo>
                <a:cubicBezTo>
                  <a:pt x="15052" y="0"/>
                  <a:pt x="17364" y="756"/>
                  <a:pt x="19059" y="2267"/>
                </a:cubicBezTo>
                <a:cubicBezTo>
                  <a:pt x="20753" y="3778"/>
                  <a:pt x="21600" y="5886"/>
                  <a:pt x="21600" y="8592"/>
                </a:cubicBezTo>
                <a:lnTo>
                  <a:pt x="21600" y="21600"/>
                </a:lnTo>
                <a:lnTo>
                  <a:pt x="15849" y="21600"/>
                </a:lnTo>
                <a:lnTo>
                  <a:pt x="15849" y="9345"/>
                </a:lnTo>
                <a:cubicBezTo>
                  <a:pt x="15849" y="7536"/>
                  <a:pt x="15447" y="6217"/>
                  <a:pt x="14642" y="5385"/>
                </a:cubicBezTo>
                <a:cubicBezTo>
                  <a:pt x="13837" y="4554"/>
                  <a:pt x="12522" y="4138"/>
                  <a:pt x="10697" y="4138"/>
                </a:cubicBezTo>
                <a:cubicBezTo>
                  <a:pt x="9853" y="4138"/>
                  <a:pt x="8953" y="4342"/>
                  <a:pt x="7994" y="4752"/>
                </a:cubicBezTo>
                <a:cubicBezTo>
                  <a:pt x="7036" y="5161"/>
                  <a:pt x="6288" y="5669"/>
                  <a:pt x="5752" y="6276"/>
                </a:cubicBezTo>
                <a:lnTo>
                  <a:pt x="5752" y="21600"/>
                </a:lnTo>
                <a:lnTo>
                  <a:pt x="0" y="21600"/>
                </a:lnTo>
                <a:lnTo>
                  <a:pt x="0" y="396"/>
                </a:lnTo>
                <a:lnTo>
                  <a:pt x="4141" y="396"/>
                </a:lnTo>
                <a:lnTo>
                  <a:pt x="5199" y="2376"/>
                </a:lnTo>
                <a:cubicBezTo>
                  <a:pt x="6764" y="792"/>
                  <a:pt x="9071" y="0"/>
                  <a:pt x="1212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6" name="AutoShape 44"/>
          <p:cNvSpPr>
            <a:spLocks/>
          </p:cNvSpPr>
          <p:nvPr/>
        </p:nvSpPr>
        <p:spPr bwMode="auto">
          <a:xfrm>
            <a:off x="2514600" y="2881313"/>
            <a:ext cx="273050"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7" name="AutoShape 45"/>
          <p:cNvSpPr>
            <a:spLocks/>
          </p:cNvSpPr>
          <p:nvPr/>
        </p:nvSpPr>
        <p:spPr bwMode="auto">
          <a:xfrm>
            <a:off x="1830388" y="2881313"/>
            <a:ext cx="263525" cy="40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63" y="0"/>
                </a:moveTo>
                <a:cubicBezTo>
                  <a:pt x="17888" y="0"/>
                  <a:pt x="21600" y="2688"/>
                  <a:pt x="21600" y="8062"/>
                </a:cubicBezTo>
                <a:cubicBezTo>
                  <a:pt x="21600" y="10569"/>
                  <a:pt x="20573" y="12499"/>
                  <a:pt x="18522" y="13852"/>
                </a:cubicBezTo>
                <a:cubicBezTo>
                  <a:pt x="16470" y="15205"/>
                  <a:pt x="13667" y="15882"/>
                  <a:pt x="10114" y="15882"/>
                </a:cubicBezTo>
                <a:cubicBezTo>
                  <a:pt x="8404" y="15882"/>
                  <a:pt x="6845" y="15658"/>
                  <a:pt x="5438" y="15210"/>
                </a:cubicBezTo>
                <a:lnTo>
                  <a:pt x="5438" y="21600"/>
                </a:lnTo>
                <a:lnTo>
                  <a:pt x="0" y="21600"/>
                </a:lnTo>
                <a:lnTo>
                  <a:pt x="0" y="286"/>
                </a:lnTo>
                <a:lnTo>
                  <a:pt x="5438" y="286"/>
                </a:lnTo>
                <a:lnTo>
                  <a:pt x="5438" y="1315"/>
                </a:lnTo>
                <a:cubicBezTo>
                  <a:pt x="6801" y="439"/>
                  <a:pt x="8476" y="0"/>
                  <a:pt x="10463"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8" name="AutoShape 46"/>
          <p:cNvSpPr>
            <a:spLocks/>
          </p:cNvSpPr>
          <p:nvPr/>
        </p:nvSpPr>
        <p:spPr bwMode="auto">
          <a:xfrm>
            <a:off x="1506538" y="2881313"/>
            <a:ext cx="274637"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59" name="AutoShape 47"/>
          <p:cNvSpPr>
            <a:spLocks/>
          </p:cNvSpPr>
          <p:nvPr/>
        </p:nvSpPr>
        <p:spPr bwMode="auto">
          <a:xfrm>
            <a:off x="830263" y="2881313"/>
            <a:ext cx="274637" cy="295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11" y="0"/>
                </a:moveTo>
                <a:cubicBezTo>
                  <a:pt x="14225" y="0"/>
                  <a:pt x="16877" y="959"/>
                  <a:pt x="18766" y="2878"/>
                </a:cubicBezTo>
                <a:cubicBezTo>
                  <a:pt x="20655" y="4796"/>
                  <a:pt x="21600" y="7420"/>
                  <a:pt x="21600" y="10751"/>
                </a:cubicBezTo>
                <a:cubicBezTo>
                  <a:pt x="21600" y="14069"/>
                  <a:pt x="20638" y="16707"/>
                  <a:pt x="18714" y="18665"/>
                </a:cubicBezTo>
                <a:cubicBezTo>
                  <a:pt x="16790" y="20621"/>
                  <a:pt x="14155" y="21600"/>
                  <a:pt x="10811" y="21600"/>
                </a:cubicBezTo>
                <a:cubicBezTo>
                  <a:pt x="7396" y="21600"/>
                  <a:pt x="4740" y="20612"/>
                  <a:pt x="2844" y="18635"/>
                </a:cubicBezTo>
                <a:cubicBezTo>
                  <a:pt x="949" y="16659"/>
                  <a:pt x="0" y="14030"/>
                  <a:pt x="0" y="10751"/>
                </a:cubicBezTo>
                <a:cubicBezTo>
                  <a:pt x="0" y="7576"/>
                  <a:pt x="991" y="4990"/>
                  <a:pt x="2970" y="2995"/>
                </a:cubicBezTo>
                <a:cubicBezTo>
                  <a:pt x="4950" y="998"/>
                  <a:pt x="7564" y="0"/>
                  <a:pt x="10811"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0" name="AutoShape 48"/>
          <p:cNvSpPr>
            <a:spLocks/>
          </p:cNvSpPr>
          <p:nvPr/>
        </p:nvSpPr>
        <p:spPr bwMode="auto">
          <a:xfrm>
            <a:off x="2130425" y="2803525"/>
            <a:ext cx="187325" cy="373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75" y="0"/>
                </a:moveTo>
                <a:lnTo>
                  <a:pt x="11475" y="4780"/>
                </a:lnTo>
                <a:lnTo>
                  <a:pt x="20496" y="4780"/>
                </a:lnTo>
                <a:lnTo>
                  <a:pt x="20496" y="7878"/>
                </a:lnTo>
                <a:lnTo>
                  <a:pt x="11475" y="7878"/>
                </a:lnTo>
                <a:lnTo>
                  <a:pt x="11475" y="15109"/>
                </a:lnTo>
                <a:cubicBezTo>
                  <a:pt x="11475" y="16291"/>
                  <a:pt x="11842" y="17127"/>
                  <a:pt x="12579" y="17615"/>
                </a:cubicBezTo>
                <a:cubicBezTo>
                  <a:pt x="13315" y="18103"/>
                  <a:pt x="14604" y="18347"/>
                  <a:pt x="16445" y="18347"/>
                </a:cubicBezTo>
                <a:cubicBezTo>
                  <a:pt x="18287" y="18347"/>
                  <a:pt x="20004" y="18096"/>
                  <a:pt x="21600" y="17591"/>
                </a:cubicBezTo>
                <a:lnTo>
                  <a:pt x="21600" y="21138"/>
                </a:lnTo>
                <a:cubicBezTo>
                  <a:pt x="19820" y="21446"/>
                  <a:pt x="17284" y="21600"/>
                  <a:pt x="13991" y="21600"/>
                </a:cubicBezTo>
                <a:cubicBezTo>
                  <a:pt x="10717" y="21600"/>
                  <a:pt x="8202" y="21136"/>
                  <a:pt x="6443" y="20205"/>
                </a:cubicBezTo>
                <a:cubicBezTo>
                  <a:pt x="4684" y="19274"/>
                  <a:pt x="3804" y="17951"/>
                  <a:pt x="3804" y="16235"/>
                </a:cubicBezTo>
                <a:lnTo>
                  <a:pt x="3804" y="7878"/>
                </a:lnTo>
                <a:lnTo>
                  <a:pt x="0" y="7878"/>
                </a:lnTo>
                <a:lnTo>
                  <a:pt x="0" y="4780"/>
                </a:lnTo>
                <a:lnTo>
                  <a:pt x="3804" y="4780"/>
                </a:lnTo>
                <a:lnTo>
                  <a:pt x="3804" y="1418"/>
                </a:lnTo>
                <a:lnTo>
                  <a:pt x="11475" y="0"/>
                </a:ln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1" name="AutoShape 49"/>
          <p:cNvSpPr>
            <a:spLocks/>
          </p:cNvSpPr>
          <p:nvPr/>
        </p:nvSpPr>
        <p:spPr bwMode="auto">
          <a:xfrm>
            <a:off x="2382838" y="2776538"/>
            <a:ext cx="77787" cy="76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2" y="0"/>
                </a:moveTo>
                <a:cubicBezTo>
                  <a:pt x="13781" y="0"/>
                  <a:pt x="16327" y="1054"/>
                  <a:pt x="18436" y="3164"/>
                </a:cubicBezTo>
                <a:cubicBezTo>
                  <a:pt x="20545" y="5273"/>
                  <a:pt x="21600" y="7819"/>
                  <a:pt x="21600" y="10798"/>
                </a:cubicBezTo>
                <a:cubicBezTo>
                  <a:pt x="21600" y="13777"/>
                  <a:pt x="20545" y="16323"/>
                  <a:pt x="18436" y="18432"/>
                </a:cubicBezTo>
                <a:cubicBezTo>
                  <a:pt x="16327" y="20545"/>
                  <a:pt x="13781" y="21600"/>
                  <a:pt x="10802" y="21600"/>
                </a:cubicBezTo>
                <a:cubicBezTo>
                  <a:pt x="7823" y="21600"/>
                  <a:pt x="5277" y="20545"/>
                  <a:pt x="3167" y="18432"/>
                </a:cubicBezTo>
                <a:cubicBezTo>
                  <a:pt x="1054" y="16323"/>
                  <a:pt x="0" y="13777"/>
                  <a:pt x="0" y="10798"/>
                </a:cubicBezTo>
                <a:cubicBezTo>
                  <a:pt x="0" y="7819"/>
                  <a:pt x="1054" y="5273"/>
                  <a:pt x="3167" y="3164"/>
                </a:cubicBezTo>
                <a:cubicBezTo>
                  <a:pt x="5277" y="1054"/>
                  <a:pt x="7823" y="0"/>
                  <a:pt x="10802"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2" name="AutoShape 50"/>
          <p:cNvSpPr>
            <a:spLocks/>
          </p:cNvSpPr>
          <p:nvPr/>
        </p:nvSpPr>
        <p:spPr bwMode="auto">
          <a:xfrm>
            <a:off x="3389313" y="2774950"/>
            <a:ext cx="192087" cy="277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98" y="0"/>
                </a:moveTo>
                <a:cubicBezTo>
                  <a:pt x="13448" y="0"/>
                  <a:pt x="16160" y="619"/>
                  <a:pt x="18336" y="1857"/>
                </a:cubicBezTo>
                <a:cubicBezTo>
                  <a:pt x="20513" y="3094"/>
                  <a:pt x="21600" y="4738"/>
                  <a:pt x="21600" y="6787"/>
                </a:cubicBezTo>
                <a:cubicBezTo>
                  <a:pt x="21600" y="8190"/>
                  <a:pt x="21204" y="9377"/>
                  <a:pt x="20413" y="10346"/>
                </a:cubicBezTo>
                <a:cubicBezTo>
                  <a:pt x="19619" y="11315"/>
                  <a:pt x="18227" y="12454"/>
                  <a:pt x="16231" y="13760"/>
                </a:cubicBezTo>
                <a:cubicBezTo>
                  <a:pt x="14236" y="15068"/>
                  <a:pt x="12936" y="16153"/>
                  <a:pt x="12335" y="17020"/>
                </a:cubicBezTo>
                <a:cubicBezTo>
                  <a:pt x="11733" y="17886"/>
                  <a:pt x="11432" y="18835"/>
                  <a:pt x="11432" y="19867"/>
                </a:cubicBezTo>
                <a:cubicBezTo>
                  <a:pt x="11432" y="20087"/>
                  <a:pt x="11572" y="20665"/>
                  <a:pt x="11853" y="21600"/>
                </a:cubicBezTo>
                <a:lnTo>
                  <a:pt x="6107" y="21600"/>
                </a:lnTo>
                <a:cubicBezTo>
                  <a:pt x="6067" y="21504"/>
                  <a:pt x="5881" y="21153"/>
                  <a:pt x="5550" y="20548"/>
                </a:cubicBezTo>
                <a:cubicBezTo>
                  <a:pt x="5220" y="19943"/>
                  <a:pt x="5054" y="19414"/>
                  <a:pt x="5054" y="18959"/>
                </a:cubicBezTo>
                <a:cubicBezTo>
                  <a:pt x="5054" y="18093"/>
                  <a:pt x="5230" y="17261"/>
                  <a:pt x="5580" y="16463"/>
                </a:cubicBezTo>
                <a:cubicBezTo>
                  <a:pt x="5932" y="15665"/>
                  <a:pt x="6448" y="14919"/>
                  <a:pt x="7131" y="14225"/>
                </a:cubicBezTo>
                <a:cubicBezTo>
                  <a:pt x="7812" y="13530"/>
                  <a:pt x="9161" y="12420"/>
                  <a:pt x="11176" y="10892"/>
                </a:cubicBezTo>
                <a:cubicBezTo>
                  <a:pt x="13191" y="9366"/>
                  <a:pt x="14200" y="8107"/>
                  <a:pt x="14200" y="7118"/>
                </a:cubicBezTo>
                <a:cubicBezTo>
                  <a:pt x="14200" y="5192"/>
                  <a:pt x="12365" y="4229"/>
                  <a:pt x="8694" y="4229"/>
                </a:cubicBezTo>
                <a:cubicBezTo>
                  <a:pt x="6910" y="4229"/>
                  <a:pt x="5044" y="4841"/>
                  <a:pt x="3099" y="6065"/>
                </a:cubicBezTo>
                <a:lnTo>
                  <a:pt x="0" y="2083"/>
                </a:lnTo>
                <a:cubicBezTo>
                  <a:pt x="2587" y="694"/>
                  <a:pt x="5988" y="0"/>
                  <a:pt x="10198"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3363" name="AutoShape 51"/>
          <p:cNvSpPr>
            <a:spLocks/>
          </p:cNvSpPr>
          <p:nvPr/>
        </p:nvSpPr>
        <p:spPr bwMode="auto">
          <a:xfrm>
            <a:off x="1131888" y="2770188"/>
            <a:ext cx="204787" cy="40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0"/>
                </a:moveTo>
                <a:cubicBezTo>
                  <a:pt x="17182" y="0"/>
                  <a:pt x="19209" y="186"/>
                  <a:pt x="21600" y="558"/>
                </a:cubicBezTo>
                <a:lnTo>
                  <a:pt x="19526" y="3276"/>
                </a:lnTo>
                <a:cubicBezTo>
                  <a:pt x="17995" y="3018"/>
                  <a:pt x="16819" y="2889"/>
                  <a:pt x="15996" y="2889"/>
                </a:cubicBezTo>
                <a:cubicBezTo>
                  <a:pt x="14671" y="2889"/>
                  <a:pt x="13545" y="3180"/>
                  <a:pt x="12621" y="3762"/>
                </a:cubicBezTo>
                <a:cubicBezTo>
                  <a:pt x="11697" y="4344"/>
                  <a:pt x="11233" y="5059"/>
                  <a:pt x="11233" y="5908"/>
                </a:cubicBezTo>
                <a:cubicBezTo>
                  <a:pt x="11233" y="6032"/>
                  <a:pt x="11243" y="6156"/>
                  <a:pt x="11261" y="6280"/>
                </a:cubicBezTo>
                <a:lnTo>
                  <a:pt x="17481" y="6280"/>
                </a:lnTo>
                <a:lnTo>
                  <a:pt x="17481" y="9226"/>
                </a:lnTo>
                <a:lnTo>
                  <a:pt x="11374" y="9226"/>
                </a:lnTo>
                <a:lnTo>
                  <a:pt x="11374" y="21600"/>
                </a:lnTo>
                <a:lnTo>
                  <a:pt x="4370" y="21600"/>
                </a:lnTo>
                <a:lnTo>
                  <a:pt x="4370" y="9226"/>
                </a:lnTo>
                <a:lnTo>
                  <a:pt x="0" y="9226"/>
                </a:lnTo>
                <a:lnTo>
                  <a:pt x="0" y="6280"/>
                </a:lnTo>
                <a:lnTo>
                  <a:pt x="4398" y="6280"/>
                </a:lnTo>
                <a:cubicBezTo>
                  <a:pt x="4548" y="4401"/>
                  <a:pt x="5636" y="2885"/>
                  <a:pt x="7662" y="1731"/>
                </a:cubicBezTo>
                <a:cubicBezTo>
                  <a:pt x="9688" y="577"/>
                  <a:pt x="12308" y="0"/>
                  <a:pt x="15520" y="0"/>
                </a:cubicBezTo>
              </a:path>
            </a:pathLst>
          </a:custGeom>
          <a:solidFill>
            <a:srgbClr val="000000">
              <a:alpha val="0"/>
            </a:srgbClr>
          </a:solidFill>
          <a:ln w="12700" cap="flat" cmpd="sng">
            <a:solidFill>
              <a:srgbClr val="2F8790"/>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pic>
        <p:nvPicPr>
          <p:cNvPr id="13364" name="Picture 52" descr="image9.jpg"/>
          <p:cNvPicPr>
            <a:picLocks noChangeAspect="1"/>
          </p:cNvPicPr>
          <p:nvPr/>
        </p:nvPicPr>
        <p:blipFill>
          <a:blip r:embed="rId2"/>
          <a:srcRect/>
          <a:stretch>
            <a:fillRect/>
          </a:stretch>
        </p:blipFill>
        <p:spPr bwMode="auto">
          <a:xfrm>
            <a:off x="444500" y="1816100"/>
            <a:ext cx="8001000" cy="1879600"/>
          </a:xfrm>
          <a:prstGeom prst="rect">
            <a:avLst/>
          </a:prstGeom>
          <a:noFill/>
          <a:ln w="12700" cap="flat" cmpd="sng">
            <a:noFill/>
            <a:prstDash val="solid"/>
            <a:miter lim="400000"/>
            <a:headEnd type="none" w="med" len="med"/>
            <a:tailEnd type="none" w="med" len="med"/>
          </a:ln>
          <a:effectLst/>
        </p:spPr>
      </p:pic>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Tree>
  </p:cSld>
  <p:clrMapOvr>
    <a:masterClrMapping/>
  </p:clrMapOvr>
  <p:transition spd="med"/>
</p:sld>
</file>

<file path=ppt/theme/theme1.xml><?xml version="1.0" encoding="utf-8"?>
<a:theme xmlns:a="http://schemas.openxmlformats.org/drawingml/2006/main" name="Urban">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2.xml><?xml version="1.0" encoding="utf-8"?>
<a:theme xmlns:a="http://schemas.openxmlformats.org/drawingml/2006/main" name="Urban - Blank">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Blank">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3.xml><?xml version="1.0" encoding="utf-8"?>
<a:theme xmlns:a="http://schemas.openxmlformats.org/drawingml/2006/main" name="Urban - Title Slid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Urban - Title Slide">
      <a:majorFont>
        <a:latin typeface="Trebuchet MS"/>
        <a:ea typeface="Trebuchet MS"/>
        <a:cs typeface="Trebuchet MS"/>
      </a:majorFont>
      <a:minorFont>
        <a:latin typeface="Georgia"/>
        <a:ea typeface="Georgia"/>
        <a:cs typeface="Georgi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accent1"/>
          </a:solidFill>
          <a:prstDash val="solid"/>
          <a:round/>
          <a:headEnd type="none" w="med" len="med"/>
          <a:tailEnd type="none" w="med" len="med"/>
        </a:ln>
        <a:effectLst>
          <a:outerShdw blurRad="50800" dist="25400" dir="5400000" algn="ctr" rotWithShape="0">
            <a:srgbClr val="000000">
              <a:alpha val="45000"/>
            </a:srgbClr>
          </a:outerShdw>
        </a:effectLst>
      </a:spPr>
      <a:bodyPr vert="horz" wrap="square" lIns="45720" tIns="45720" rIns="45720" bIns="45720" numCol="1" anchor="ctr"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A7A7A7"/>
      </a:dk2>
      <a:lt2>
        <a:srgbClr val="535353"/>
      </a:lt2>
      <a:accent1>
        <a:srgbClr val="53548A"/>
      </a:accent1>
      <a:accent2>
        <a:srgbClr val="438086"/>
      </a:accent2>
      <a:accent3>
        <a:srgbClr val="FFFFFF"/>
      </a:accent3>
      <a:accent4>
        <a:srgbClr val="000000"/>
      </a:accent4>
      <a:accent5>
        <a:srgbClr val="B3B3C4"/>
      </a:accent5>
      <a:accent6>
        <a:srgbClr val="3C7379"/>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2712</Words>
  <Application>Microsoft Macintosh PowerPoint</Application>
  <PresentationFormat>On-screen Show (4:3)</PresentationFormat>
  <Paragraphs>320</Paragraphs>
  <Slides>20</Slides>
  <Notes>0</Notes>
  <HiddenSlides>0</HiddenSlides>
  <MMClips>0</MMClips>
  <ScaleCrop>false</ScaleCrop>
  <HeadingPairs>
    <vt:vector size="4" baseType="variant">
      <vt:variant>
        <vt:lpstr>Design Template</vt:lpstr>
      </vt:variant>
      <vt:variant>
        <vt:i4>3</vt:i4>
      </vt:variant>
      <vt:variant>
        <vt:lpstr>Slide Titles</vt:lpstr>
      </vt:variant>
      <vt:variant>
        <vt:i4>20</vt:i4>
      </vt:variant>
    </vt:vector>
  </HeadingPairs>
  <TitlesOfParts>
    <vt:vector size="23" baseType="lpstr">
      <vt:lpstr>Urban</vt:lpstr>
      <vt:lpstr>Urban - Blank</vt:lpstr>
      <vt:lpstr>Urban - Title Slide</vt:lpstr>
      <vt:lpstr>Slide 1</vt:lpstr>
      <vt:lpstr>Proposed Draft Report: IEEE 802 EC 5G/IMT-2020 SC</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Roger Marks</cp:lastModifiedBy>
  <cp:revision>7</cp:revision>
  <dcterms:created xsi:type="dcterms:W3CDTF">2016-06-24T19:56:51Z</dcterms:created>
  <dcterms:modified xsi:type="dcterms:W3CDTF">2016-06-24T20:26:10Z</dcterms:modified>
</cp:coreProperties>
</file>