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81" r:id="rId5"/>
    <p:sldId id="272" r:id="rId6"/>
    <p:sldId id="278" r:id="rId7"/>
    <p:sldId id="279" r:id="rId8"/>
    <p:sldId id="274" r:id="rId9"/>
    <p:sldId id="264"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87" autoAdjust="0"/>
    <p:restoredTop sz="94301" autoAdjust="0"/>
  </p:normalViewPr>
  <p:slideViewPr>
    <p:cSldViewPr>
      <p:cViewPr varScale="1">
        <p:scale>
          <a:sx n="68" d="100"/>
          <a:sy n="68" d="100"/>
        </p:scale>
        <p:origin x="450" y="78"/>
      </p:cViewPr>
      <p:guideLst>
        <p:guide orient="horz" pos="2160"/>
        <p:guide pos="2880"/>
      </p:guideLst>
    </p:cSldViewPr>
  </p:slideViewPr>
  <p:outlineViewPr>
    <p:cViewPr varScale="1">
      <p:scale>
        <a:sx n="170" d="200"/>
        <a:sy n="170" d="200"/>
      </p:scale>
      <p:origin x="0" y="-754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802.11-16/0651r0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Joseph Levy (InterDigital)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802.11-16/0651r0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Joseph Levy (InterDigital)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5285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 ec-16/0081r0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651-01-0000-802-11-discussion-of-inputs-to-802-ec-5g-sc.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16/11-16-0723-00-0000-802-11-inputs-to-the-802-ec-5g-sc.pptx" TargetMode="External"/><Relationship Id="rId5" Type="http://schemas.openxmlformats.org/officeDocument/2006/relationships/hyperlink" Target="https://mentor.ieee.org/802.11/dcn/16/11-16-0651-03-0000-802-11-discussion-of-inputs-to-802-ec-5g-sc.pptx" TargetMode="External"/><Relationship Id="rId4" Type="http://schemas.openxmlformats.org/officeDocument/2006/relationships/hyperlink" Target="https://mentor.ieee.org/802.11/dcn/16/11-16-0651-02-0000-802-11-discussion-of-inputs-to-802-ec-5g-sc.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6875" y="625475"/>
            <a:ext cx="82296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Inputs to the 802 EC 5G SC</a:t>
            </a:r>
            <a:endParaRPr lang="en-GB" dirty="0"/>
          </a:p>
        </p:txBody>
      </p:sp>
      <p:sp>
        <p:nvSpPr>
          <p:cNvPr id="3074" name="Rectangle 2"/>
          <p:cNvSpPr>
            <a:spLocks noGrp="1" noChangeArrowheads="1"/>
          </p:cNvSpPr>
          <p:nvPr>
            <p:ph type="body" idx="1"/>
          </p:nvPr>
        </p:nvSpPr>
        <p:spPr>
          <a:xfrm>
            <a:off x="366395" y="161766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62729849"/>
              </p:ext>
            </p:extLst>
          </p:nvPr>
        </p:nvGraphicFramePr>
        <p:xfrm>
          <a:off x="504825" y="2501900"/>
          <a:ext cx="8121650" cy="2490788"/>
        </p:xfrm>
        <a:graphic>
          <a:graphicData uri="http://schemas.openxmlformats.org/presentationml/2006/ole">
            <mc:AlternateContent xmlns:mc="http://schemas.openxmlformats.org/markup-compatibility/2006">
              <mc:Choice xmlns:v="urn:schemas-microsoft-com:vml" Requires="v">
                <p:oleObj spid="_x0000_s3116" name="Document" r:id="rId4" imgW="8253286" imgH="2534496" progId="Word.Document.8">
                  <p:embed/>
                </p:oleObj>
              </mc:Choice>
              <mc:Fallback>
                <p:oleObj name="Document" r:id="rId4" imgW="8253286" imgH="2534496" progId="Word.Document.8">
                  <p:embed/>
                  <p:pic>
                    <p:nvPicPr>
                      <p:cNvPr id="0" name="Picture 3"/>
                      <p:cNvPicPr>
                        <a:picLocks noChangeAspect="1" noChangeArrowheads="1"/>
                      </p:cNvPicPr>
                      <p:nvPr/>
                    </p:nvPicPr>
                    <p:blipFill>
                      <a:blip r:embed="rId5"/>
                      <a:srcRect/>
                      <a:stretch>
                        <a:fillRect/>
                      </a:stretch>
                    </p:blipFill>
                    <p:spPr bwMode="auto">
                      <a:xfrm>
                        <a:off x="504825" y="2501900"/>
                        <a:ext cx="8121650" cy="24907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447800"/>
            <a:ext cx="7772400" cy="47244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This document summarizes the discussions and straw polls held at the May 802.11 meeting regarding 802.11 views of how to the 802 should pursue  “5G” activities</a:t>
            </a:r>
            <a:r>
              <a:rPr lang="en-GB" sz="1800" dirty="0" smtClean="0"/>
              <a:t>. (as summarized in [4] and presented at the 802.11 midweek plenary, May 18, 2016 at 10:30-12:30 HADT)  </a:t>
            </a:r>
            <a:endParaRPr lang="en-GB" sz="1800" dirty="0" smtClean="0"/>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Note: this document is my best understanding on 802.11’s views on the “5G” topic based on the discussions at the meeting.  This document is not an official 802.11 statement (confirmed by vote) of 802.11’s position on “5G”.  </a:t>
            </a:r>
            <a:endParaRPr lang="en-GB"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smtClean="0"/>
              <a:t>Presentation outline</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Review 802.11 discussions</a:t>
            </a:r>
            <a:endParaRPr lang="en-US" altLang="en-US" b="1" dirty="0"/>
          </a:p>
          <a:p>
            <a:pPr marL="685800" lvl="3" indent="-342900">
              <a:spcBef>
                <a:spcPts val="600"/>
              </a:spcBef>
              <a:spcAft>
                <a:spcPts val="600"/>
              </a:spcAft>
              <a:buFont typeface="Arial" panose="020B0604020202020204" pitchFamily="34" charset="0"/>
              <a:buChar char="•"/>
              <a:defRPr/>
            </a:pPr>
            <a:r>
              <a:rPr lang="en-US" altLang="en-US" b="1" dirty="0" smtClean="0"/>
              <a:t>Review of Ad Hoc Straw polls </a:t>
            </a:r>
          </a:p>
          <a:p>
            <a:pPr marL="685800" lvl="3" indent="-342900">
              <a:spcBef>
                <a:spcPts val="600"/>
              </a:spcBef>
              <a:spcAft>
                <a:spcPts val="600"/>
              </a:spcAft>
              <a:buFont typeface="Arial" panose="020B0604020202020204" pitchFamily="34" charset="0"/>
              <a:buChar char="•"/>
              <a:defRPr/>
            </a:pPr>
            <a:r>
              <a:rPr lang="en-US" altLang="en-US" b="1" dirty="0" smtClean="0"/>
              <a:t>802.11’s view of how to move forward in “5G”</a:t>
            </a:r>
            <a:endParaRPr lang="en-US" altLang="en-US"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9217" name="Rectangle 1"/>
          <p:cNvSpPr>
            <a:spLocks noGrp="1" noChangeArrowheads="1"/>
          </p:cNvSpPr>
          <p:nvPr>
            <p:ph type="title"/>
          </p:nvPr>
        </p:nvSpPr>
        <p:spPr>
          <a:xfrm>
            <a:off x="685800" y="684213"/>
            <a:ext cx="7772400" cy="612774"/>
          </a:xfrm>
          <a:ln/>
        </p:spPr>
        <p:txBody>
          <a:bodyPr lIns="90000" tIns="46800" rIns="90000" bIns="46800"/>
          <a:lstStyle/>
          <a:p>
            <a:pPr marL="342900" lvl="3" indent="0">
              <a:spcBef>
                <a:spcPts val="600"/>
              </a:spcBef>
              <a:spcAft>
                <a:spcPts val="600"/>
              </a:spcAft>
              <a:defRPr/>
            </a:pPr>
            <a:r>
              <a:rPr lang="en-US" altLang="en-US" dirty="0"/>
              <a:t>Review </a:t>
            </a:r>
            <a:r>
              <a:rPr lang="en-US" altLang="en-US" dirty="0" smtClean="0"/>
              <a:t>of the 802.11 </a:t>
            </a:r>
            <a:r>
              <a:rPr lang="en-US" altLang="en-US" dirty="0"/>
              <a:t>discussions</a:t>
            </a:r>
          </a:p>
        </p:txBody>
      </p:sp>
      <p:sp>
        <p:nvSpPr>
          <p:cNvPr id="9218" name="Rectangle 2"/>
          <p:cNvSpPr>
            <a:spLocks noGrp="1" noChangeArrowheads="1"/>
          </p:cNvSpPr>
          <p:nvPr>
            <p:ph type="body" idx="1"/>
          </p:nvPr>
        </p:nvSpPr>
        <p:spPr>
          <a:xfrm>
            <a:off x="685800" y="1296986"/>
            <a:ext cx="7772400" cy="5027613"/>
          </a:xfrm>
          <a:ln/>
        </p:spPr>
        <p:txBody>
          <a:bodyPr/>
          <a:lstStyle/>
          <a:p>
            <a:pPr marL="228600" lvl="2" indent="-342900">
              <a:spcBef>
                <a:spcPts val="600"/>
              </a:spcBef>
              <a:spcAft>
                <a:spcPts val="600"/>
              </a:spcAft>
              <a:buFont typeface="Arial" panose="020B0604020202020204" pitchFamily="34" charset="0"/>
              <a:buChar char="•"/>
              <a:defRPr/>
            </a:pPr>
            <a:r>
              <a:rPr lang="en-US" altLang="en-US" sz="2000" b="1" dirty="0" smtClean="0"/>
              <a:t>802.11 held one Ad Hoc meeting to discuss inputs to the 802 EC 5G SC (Monday PM3) [1]:</a:t>
            </a:r>
          </a:p>
          <a:p>
            <a:pPr marL="685800" lvl="3" indent="-342900">
              <a:spcBef>
                <a:spcPts val="600"/>
              </a:spcBef>
              <a:spcAft>
                <a:spcPts val="600"/>
              </a:spcAft>
              <a:buFont typeface="Arial" panose="020B0604020202020204" pitchFamily="34" charset="0"/>
              <a:buChar char="•"/>
              <a:defRPr/>
            </a:pPr>
            <a:r>
              <a:rPr lang="en-US" altLang="en-US" sz="1800" b="1" dirty="0" smtClean="0"/>
              <a:t>Plans for how to provide input to the 802 EC 5G SC from 802.11</a:t>
            </a:r>
          </a:p>
          <a:p>
            <a:pPr marL="685800" lvl="3" indent="-342900">
              <a:spcBef>
                <a:spcPts val="600"/>
              </a:spcBef>
              <a:spcAft>
                <a:spcPts val="600"/>
              </a:spcAft>
              <a:buFont typeface="Arial" panose="020B0604020202020204" pitchFamily="34" charset="0"/>
              <a:buChar char="•"/>
              <a:defRPr/>
            </a:pPr>
            <a:r>
              <a:rPr lang="en-US" altLang="en-US" sz="1800" b="1" dirty="0" smtClean="0"/>
              <a:t>Review </a:t>
            </a:r>
            <a:r>
              <a:rPr lang="en-US" altLang="en-US" sz="1800" b="1" dirty="0"/>
              <a:t>802 EC 5G SC status</a:t>
            </a:r>
          </a:p>
          <a:p>
            <a:pPr marL="685800" lvl="3" indent="-342900">
              <a:spcBef>
                <a:spcPts val="600"/>
              </a:spcBef>
              <a:spcAft>
                <a:spcPts val="600"/>
              </a:spcAft>
              <a:buFont typeface="Arial" panose="020B0604020202020204" pitchFamily="34" charset="0"/>
              <a:buChar char="•"/>
              <a:defRPr/>
            </a:pPr>
            <a:r>
              <a:rPr lang="en-US" altLang="en-US" sz="1800"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sz="1800" b="1" dirty="0"/>
              <a:t>Discuss 802.11 inputs to EC 5G SC report</a:t>
            </a:r>
          </a:p>
          <a:p>
            <a:pPr marL="1028700" lvl="4" indent="-342900">
              <a:spcBef>
                <a:spcPts val="600"/>
              </a:spcBef>
              <a:spcAft>
                <a:spcPts val="600"/>
              </a:spcAft>
              <a:buFont typeface="Arial" panose="020B0604020202020204" pitchFamily="34" charset="0"/>
              <a:buChar char="•"/>
              <a:defRPr/>
            </a:pPr>
            <a:r>
              <a:rPr lang="en-US" altLang="en-US" sz="1800" b="1" dirty="0"/>
              <a:t>Proposed definition of IEEE 5G</a:t>
            </a:r>
          </a:p>
          <a:p>
            <a:pPr marL="1028700" lvl="4" indent="-342900">
              <a:spcBef>
                <a:spcPts val="600"/>
              </a:spcBef>
              <a:spcAft>
                <a:spcPts val="600"/>
              </a:spcAft>
              <a:buFont typeface="Arial" panose="020B0604020202020204" pitchFamily="34" charset="0"/>
              <a:buChar char="•"/>
              <a:defRPr/>
            </a:pPr>
            <a:r>
              <a:rPr lang="en-US" altLang="en-US" sz="1800" b="1" dirty="0"/>
              <a:t>Proposed 802.11 inclusive options and scope of the options</a:t>
            </a:r>
          </a:p>
          <a:p>
            <a:pPr marL="1028700" lvl="4" indent="-342900">
              <a:spcBef>
                <a:spcPts val="600"/>
              </a:spcBef>
              <a:spcAft>
                <a:spcPts val="600"/>
              </a:spcAft>
              <a:buFont typeface="Arial" panose="020B0604020202020204" pitchFamily="34" charset="0"/>
              <a:buChar char="•"/>
              <a:defRPr/>
            </a:pPr>
            <a:r>
              <a:rPr lang="en-US" altLang="en-US" sz="1800" b="1" dirty="0"/>
              <a:t>Cost/Benefit discussion</a:t>
            </a:r>
          </a:p>
          <a:p>
            <a:pPr marL="685800" lvl="3" indent="-342900">
              <a:spcBef>
                <a:spcPts val="600"/>
              </a:spcBef>
              <a:spcAft>
                <a:spcPts val="600"/>
              </a:spcAft>
              <a:buFont typeface="Arial" panose="020B0604020202020204" pitchFamily="34" charset="0"/>
              <a:buChar char="•"/>
              <a:defRPr/>
            </a:pPr>
            <a:r>
              <a:rPr lang="en-US" altLang="en-US" sz="1800" b="1" dirty="0"/>
              <a:t>If time allows combine the above into a document for input to the EC 5G </a:t>
            </a:r>
            <a:r>
              <a:rPr lang="en-US" altLang="en-US" sz="1800" b="1" dirty="0" smtClean="0"/>
              <a:t>SC</a:t>
            </a:r>
          </a:p>
          <a:p>
            <a:pPr marL="171450" lvl="2" indent="-285750">
              <a:spcBef>
                <a:spcPts val="600"/>
              </a:spcBef>
              <a:spcAft>
                <a:spcPts val="600"/>
              </a:spcAft>
              <a:buFont typeface="Arial" panose="020B0604020202020204" pitchFamily="34" charset="0"/>
              <a:buChar char="•"/>
              <a:defRPr/>
            </a:pPr>
            <a:r>
              <a:rPr lang="en-US" altLang="en-US" sz="2000" b="1" dirty="0" smtClean="0"/>
              <a:t>A presentation was made summarizing the Ad Hoc discussions during 802.11 WNG’s session (Tuesday AM1) [2]</a:t>
            </a:r>
            <a:endParaRPr lang="en-US" altLang="en-US" sz="2000" b="1" dirty="0"/>
          </a:p>
        </p:txBody>
      </p:sp>
    </p:spTree>
    <p:extLst>
      <p:ext uri="{BB962C8B-B14F-4D97-AF65-F5344CB8AC3E}">
        <p14:creationId xmlns:p14="http://schemas.microsoft.com/office/powerpoint/2010/main" val="1340401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3" indent="0">
              <a:spcBef>
                <a:spcPts val="600"/>
              </a:spcBef>
              <a:spcAft>
                <a:spcPts val="600"/>
              </a:spcAft>
              <a:defRPr/>
            </a:pPr>
            <a:r>
              <a:rPr lang="en-US" altLang="en-US" dirty="0" smtClean="0"/>
              <a:t>Straw Poll results</a:t>
            </a:r>
            <a:endParaRPr lang="en-US" altLang="en-US" dirty="0"/>
          </a:p>
        </p:txBody>
      </p:sp>
      <p:sp>
        <p:nvSpPr>
          <p:cNvPr id="3" name="Content Placeholder 2"/>
          <p:cNvSpPr>
            <a:spLocks noGrp="1"/>
          </p:cNvSpPr>
          <p:nvPr>
            <p:ph idx="1"/>
          </p:nvPr>
        </p:nvSpPr>
        <p:spPr>
          <a:xfrm>
            <a:off x="265906" y="1751013"/>
            <a:ext cx="8610599" cy="4113213"/>
          </a:xfrm>
        </p:spPr>
        <p:txBody>
          <a:bodyPr/>
          <a:lstStyle/>
          <a:p>
            <a:pPr>
              <a:buFont typeface="Arial" panose="020B0604020202020204" pitchFamily="34" charset="0"/>
              <a:buChar char="•"/>
            </a:pPr>
            <a:r>
              <a:rPr lang="en-US" dirty="0" smtClean="0"/>
              <a:t>Two straw polls were taken both during the Ad Hoc session and the WNG session.  The results were consistent. [3]</a:t>
            </a:r>
          </a:p>
          <a:p>
            <a:pPr>
              <a:buFont typeface="Arial" panose="020B0604020202020204" pitchFamily="34" charset="0"/>
              <a:buChar char="•"/>
            </a:pPr>
            <a:r>
              <a:rPr lang="en-US" dirty="0" smtClean="0"/>
              <a:t>Approximately 40? people attended the Ad Hoc session and 100? people attended the WNG session. </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44909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802.11 believes that 802 should not generate a standard for IEEE 5G which is independent of Cellular/IMT-2020/3GPP.</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61432921"/>
              </p:ext>
            </p:extLst>
          </p:nvPr>
        </p:nvGraphicFramePr>
        <p:xfrm>
          <a:off x="1066799" y="3581400"/>
          <a:ext cx="7008813" cy="1905000"/>
        </p:xfrm>
        <a:graphic>
          <a:graphicData uri="http://schemas.openxmlformats.org/drawingml/2006/table">
            <a:tbl>
              <a:tblPr firstRow="1" bandRow="1">
                <a:tableStyleId>{5C22544A-7EE6-4342-B048-85BDC9FD1C3A}</a:tableStyleId>
              </a:tblPr>
              <a:tblGrid>
                <a:gridCol w="1925598"/>
                <a:gridCol w="2492414"/>
                <a:gridCol w="2590801"/>
              </a:tblGrid>
              <a:tr h="792480">
                <a:tc>
                  <a:txBody>
                    <a:bodyPr/>
                    <a:lstStyle/>
                    <a:p>
                      <a:endParaRPr lang="en-US" dirty="0"/>
                    </a:p>
                  </a:txBody>
                  <a:tcPr/>
                </a:tc>
                <a:tc>
                  <a:txBody>
                    <a:bodyPr/>
                    <a:lstStyle/>
                    <a:p>
                      <a:pPr algn="ctr"/>
                      <a:r>
                        <a:rPr lang="en-US" dirty="0" smtClean="0"/>
                        <a:t>Monday PM3 Ad</a:t>
                      </a:r>
                      <a:r>
                        <a:rPr lang="en-US" baseline="0" dirty="0" smtClean="0"/>
                        <a:t> Hoc</a:t>
                      </a:r>
                      <a:endParaRPr lang="en-US" dirty="0"/>
                    </a:p>
                  </a:txBody>
                  <a:tcPr/>
                </a:tc>
                <a:tc>
                  <a:txBody>
                    <a:bodyPr/>
                    <a:lstStyle/>
                    <a:p>
                      <a:pPr algn="ctr"/>
                      <a:r>
                        <a:rPr lang="en-US" dirty="0" smtClean="0"/>
                        <a:t>Tuesday  AM1 WNG</a:t>
                      </a:r>
                      <a:endParaRPr lang="en-US" dirty="0"/>
                    </a:p>
                  </a:txBody>
                  <a:tcPr/>
                </a:tc>
              </a:tr>
              <a:tr h="370840">
                <a:tc>
                  <a:txBody>
                    <a:bodyPr/>
                    <a:lstStyle/>
                    <a:p>
                      <a:r>
                        <a:rPr lang="en-US" dirty="0" smtClean="0"/>
                        <a:t>Yes</a:t>
                      </a:r>
                      <a:endParaRPr lang="en-US" dirty="0"/>
                    </a:p>
                  </a:txBody>
                  <a:tcPr/>
                </a:tc>
                <a:tc>
                  <a:txBody>
                    <a:bodyPr/>
                    <a:lstStyle/>
                    <a:p>
                      <a:pPr algn="ctr"/>
                      <a:r>
                        <a:rPr lang="en-US" dirty="0" smtClean="0"/>
                        <a:t>23</a:t>
                      </a:r>
                      <a:endParaRPr lang="en-US" dirty="0"/>
                    </a:p>
                  </a:txBody>
                  <a:tcPr/>
                </a:tc>
                <a:tc>
                  <a:txBody>
                    <a:bodyPr/>
                    <a:lstStyle/>
                    <a:p>
                      <a:pPr algn="ctr"/>
                      <a:r>
                        <a:rPr lang="en-US" dirty="0" smtClean="0"/>
                        <a:t>49</a:t>
                      </a:r>
                      <a:endParaRPr lang="en-US" dirty="0"/>
                    </a:p>
                  </a:txBody>
                  <a:tcPr/>
                </a:tc>
              </a:tr>
              <a:tr h="370840">
                <a:tc>
                  <a:txBody>
                    <a:bodyPr/>
                    <a:lstStyle/>
                    <a:p>
                      <a:r>
                        <a:rPr lang="en-US" dirty="0" smtClean="0"/>
                        <a:t>No</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r>
              <a:tr h="370840">
                <a:tc>
                  <a:txBody>
                    <a:bodyPr/>
                    <a:lstStyle/>
                    <a:p>
                      <a:r>
                        <a:rPr lang="en-US" dirty="0" smtClean="0"/>
                        <a:t>No Comment</a:t>
                      </a:r>
                      <a:endParaRPr lang="en-US" dirty="0"/>
                    </a:p>
                  </a:txBody>
                  <a:tcPr/>
                </a:tc>
                <a:tc>
                  <a:txBody>
                    <a:bodyPr/>
                    <a:lstStyle/>
                    <a:p>
                      <a:pPr algn="ctr"/>
                      <a:r>
                        <a:rPr lang="en-US" dirty="0" smtClean="0"/>
                        <a:t>7</a:t>
                      </a:r>
                      <a:endParaRPr lang="en-US" dirty="0"/>
                    </a:p>
                  </a:txBody>
                  <a:tcPr/>
                </a:tc>
                <a:tc>
                  <a:txBody>
                    <a:bodyPr/>
                    <a:lstStyle/>
                    <a:p>
                      <a:pPr algn="ctr"/>
                      <a:r>
                        <a:rPr lang="en-US" dirty="0" smtClean="0"/>
                        <a:t>36</a:t>
                      </a:r>
                      <a:endParaRPr lang="en-US" dirty="0"/>
                    </a:p>
                  </a:txBody>
                  <a:tcPr/>
                </a:tc>
              </a:tr>
            </a:tbl>
          </a:graphicData>
        </a:graphic>
      </p:graphicFrame>
    </p:spTree>
    <p:extLst>
      <p:ext uri="{BB962C8B-B14F-4D97-AF65-F5344CB8AC3E}">
        <p14:creationId xmlns:p14="http://schemas.microsoft.com/office/powerpoint/2010/main" val="1616881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a:xfrm>
            <a:off x="685800" y="1524000"/>
            <a:ext cx="7770813" cy="4570413"/>
          </a:xfrm>
        </p:spPr>
        <p:txBody>
          <a:bodyPr/>
          <a:lstStyle/>
          <a:p>
            <a:pPr marL="457200" indent="-457200">
              <a:buFont typeface="+mj-lt"/>
              <a:buAutoNum type="arabicPeriod"/>
            </a:pPr>
            <a:r>
              <a:rPr lang="en-US" dirty="0"/>
              <a:t>IMT-2020 – single technology</a:t>
            </a:r>
          </a:p>
          <a:p>
            <a:pPr marL="457200" indent="-457200">
              <a:buFont typeface="+mj-lt"/>
              <a:buAutoNum type="arabicPeriod"/>
            </a:pPr>
            <a:r>
              <a:rPr lang="en-US" dirty="0"/>
              <a:t>IMT-2020 – set of </a:t>
            </a:r>
            <a:r>
              <a:rPr lang="en-US" dirty="0" smtClean="0"/>
              <a:t>technologies</a:t>
            </a:r>
          </a:p>
          <a:p>
            <a:pPr marL="457200" indent="-457200">
              <a:buFont typeface="+mj-lt"/>
              <a:buAutoNum type="arabicPeriod"/>
            </a:pPr>
            <a:r>
              <a:rPr lang="en-US" dirty="0"/>
              <a:t>IMT-2020 – external proposal</a:t>
            </a:r>
            <a:endParaRPr lang="en-US" dirty="0" smtClean="0"/>
          </a:p>
          <a:p>
            <a:pPr marL="457200" indent="-457200">
              <a:buFont typeface="+mj-lt"/>
              <a:buAutoNum type="arabicPeriod"/>
            </a:pPr>
            <a:endParaRPr lang="en-US" dirty="0" smtClean="0"/>
          </a:p>
          <a:p>
            <a:pPr marL="0" indent="0"/>
            <a:r>
              <a:rPr lang="en-US" dirty="0" smtClean="0"/>
              <a:t>Do you support option 1, 2, or 3:</a:t>
            </a:r>
          </a:p>
          <a:p>
            <a:pPr marL="0" indent="0"/>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90369198"/>
              </p:ext>
            </p:extLst>
          </p:nvPr>
        </p:nvGraphicFramePr>
        <p:xfrm>
          <a:off x="1219200" y="3818573"/>
          <a:ext cx="6400801" cy="2275840"/>
        </p:xfrm>
        <a:graphic>
          <a:graphicData uri="http://schemas.openxmlformats.org/drawingml/2006/table">
            <a:tbl>
              <a:tblPr firstRow="1" bandRow="1">
                <a:tableStyleId>{5C22544A-7EE6-4342-B048-85BDC9FD1C3A}</a:tableStyleId>
              </a:tblPr>
              <a:tblGrid>
                <a:gridCol w="904667"/>
                <a:gridCol w="2505228"/>
                <a:gridCol w="2990906"/>
              </a:tblGrid>
              <a:tr h="792480">
                <a:tc>
                  <a:txBody>
                    <a:bodyPr/>
                    <a:lstStyle/>
                    <a:p>
                      <a:r>
                        <a:rPr lang="en-US" dirty="0" smtClean="0"/>
                        <a:t>Option</a:t>
                      </a:r>
                      <a:endParaRPr lang="en-US" dirty="0"/>
                    </a:p>
                  </a:txBody>
                  <a:tcPr/>
                </a:tc>
                <a:tc>
                  <a:txBody>
                    <a:bodyPr/>
                    <a:lstStyle/>
                    <a:p>
                      <a:pPr algn="ctr"/>
                      <a:r>
                        <a:rPr lang="en-US" dirty="0" smtClean="0"/>
                        <a:t>Monday PM3 Ad</a:t>
                      </a:r>
                      <a:r>
                        <a:rPr lang="en-US" baseline="0" dirty="0" smtClean="0"/>
                        <a:t> Hoc</a:t>
                      </a:r>
                      <a:endParaRPr lang="en-US" dirty="0"/>
                    </a:p>
                  </a:txBody>
                  <a:tcPr/>
                </a:tc>
                <a:tc>
                  <a:txBody>
                    <a:bodyPr/>
                    <a:lstStyle/>
                    <a:p>
                      <a:pPr algn="ctr"/>
                      <a:r>
                        <a:rPr lang="en-US" dirty="0" smtClean="0"/>
                        <a:t>Tuesday  AM1 WNG</a:t>
                      </a:r>
                      <a:endParaRPr lang="en-US" dirty="0"/>
                    </a:p>
                  </a:txBody>
                  <a:tcPr/>
                </a:tc>
              </a:tr>
              <a:tr h="370840">
                <a:tc>
                  <a:txBody>
                    <a:bodyPr/>
                    <a:lstStyle/>
                    <a:p>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r>
              <a:tr h="370840">
                <a:tc>
                  <a:txBody>
                    <a:bodyPr/>
                    <a:lstStyle/>
                    <a:p>
                      <a:r>
                        <a:rPr lang="en-US" dirty="0" smtClean="0"/>
                        <a:t>2</a:t>
                      </a:r>
                      <a:endParaRPr lang="en-US" dirty="0"/>
                    </a:p>
                  </a:txBody>
                  <a:tcPr/>
                </a:tc>
                <a:tc>
                  <a:txBody>
                    <a:bodyPr/>
                    <a:lstStyle/>
                    <a:p>
                      <a:pPr algn="ctr"/>
                      <a:r>
                        <a:rPr lang="en-US" dirty="0" smtClean="0"/>
                        <a:t>9</a:t>
                      </a:r>
                      <a:endParaRPr lang="en-US" dirty="0"/>
                    </a:p>
                  </a:txBody>
                  <a:tcPr/>
                </a:tc>
                <a:tc>
                  <a:txBody>
                    <a:bodyPr/>
                    <a:lstStyle/>
                    <a:p>
                      <a:pPr algn="ctr"/>
                      <a:r>
                        <a:rPr lang="en-US" dirty="0" smtClean="0"/>
                        <a:t>8</a:t>
                      </a:r>
                      <a:endParaRPr lang="en-US" dirty="0"/>
                    </a:p>
                  </a:txBody>
                  <a:tcPr/>
                </a:tc>
              </a:tr>
              <a:tr h="370840">
                <a:tc>
                  <a:txBody>
                    <a:bodyPr/>
                    <a:lstStyle/>
                    <a:p>
                      <a:r>
                        <a:rPr lang="en-US" dirty="0" smtClean="0"/>
                        <a:t>3</a:t>
                      </a:r>
                      <a:endParaRPr lang="en-US" dirty="0"/>
                    </a:p>
                  </a:txBody>
                  <a:tcPr/>
                </a:tc>
                <a:tc>
                  <a:txBody>
                    <a:bodyPr/>
                    <a:lstStyle/>
                    <a:p>
                      <a:pPr algn="ctr"/>
                      <a:r>
                        <a:rPr lang="en-US" dirty="0" smtClean="0"/>
                        <a:t>23</a:t>
                      </a:r>
                      <a:endParaRPr lang="en-US" dirty="0"/>
                    </a:p>
                  </a:txBody>
                  <a:tcPr/>
                </a:tc>
                <a:tc>
                  <a:txBody>
                    <a:bodyPr/>
                    <a:lstStyle/>
                    <a:p>
                      <a:pPr algn="ctr"/>
                      <a:r>
                        <a:rPr lang="en-US" dirty="0" smtClean="0"/>
                        <a:t>49</a:t>
                      </a:r>
                      <a:endParaRPr lang="en-US" dirty="0"/>
                    </a:p>
                  </a:txBody>
                  <a:tcPr/>
                </a:tc>
              </a:tr>
              <a:tr h="370840">
                <a:tc>
                  <a:txBody>
                    <a:bodyPr/>
                    <a:lstStyle/>
                    <a:p>
                      <a:r>
                        <a:rPr lang="en-US" dirty="0" smtClean="0"/>
                        <a:t>None </a:t>
                      </a:r>
                      <a:endParaRPr lang="en-US" dirty="0"/>
                    </a:p>
                  </a:txBody>
                  <a:tcPr/>
                </a:tc>
                <a:tc>
                  <a:txBody>
                    <a:bodyPr/>
                    <a:lstStyle/>
                    <a:p>
                      <a:pPr algn="ctr"/>
                      <a:r>
                        <a:rPr lang="en-US" dirty="0" smtClean="0"/>
                        <a:t>7</a:t>
                      </a:r>
                      <a:endParaRPr lang="en-US" dirty="0"/>
                    </a:p>
                  </a:txBody>
                  <a:tcPr/>
                </a:tc>
                <a:tc>
                  <a:txBody>
                    <a:bodyPr/>
                    <a:lstStyle/>
                    <a:p>
                      <a:pPr algn="ctr"/>
                      <a:r>
                        <a:rPr lang="en-US" dirty="0" smtClean="0"/>
                        <a:t>12</a:t>
                      </a:r>
                      <a:endParaRPr lang="en-US" dirty="0"/>
                    </a:p>
                  </a:txBody>
                  <a:tcPr/>
                </a:tc>
              </a:tr>
            </a:tbl>
          </a:graphicData>
        </a:graphic>
      </p:graphicFrame>
    </p:spTree>
    <p:extLst>
      <p:ext uri="{BB962C8B-B14F-4D97-AF65-F5344CB8AC3E}">
        <p14:creationId xmlns:p14="http://schemas.microsoft.com/office/powerpoint/2010/main" val="979971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643" y="619565"/>
            <a:ext cx="8315325" cy="571500"/>
          </a:xfrm>
        </p:spPr>
        <p:txBody>
          <a:bodyPr/>
          <a:lstStyle/>
          <a:p>
            <a:pPr marL="0" lvl="3" indent="0"/>
            <a:r>
              <a:rPr lang="en-US" altLang="en-US" dirty="0"/>
              <a:t>802.11’s view of how to move forward in “5G</a:t>
            </a:r>
            <a:r>
              <a:rPr lang="en-US" altLang="en-US" dirty="0" smtClean="0"/>
              <a:t>”</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3" name="Content Placeholder 2"/>
          <p:cNvSpPr>
            <a:spLocks noGrp="1"/>
          </p:cNvSpPr>
          <p:nvPr>
            <p:ph idx="1"/>
          </p:nvPr>
        </p:nvSpPr>
        <p:spPr>
          <a:xfrm>
            <a:off x="696912" y="1600200"/>
            <a:ext cx="7685088" cy="4847078"/>
          </a:xfrm>
        </p:spPr>
        <p:txBody>
          <a:bodyPr/>
          <a:lstStyle/>
          <a:p>
            <a:pPr marL="457200" indent="-457200">
              <a:buFont typeface="Arial" panose="020B0604020202020204" pitchFamily="34" charset="0"/>
              <a:buChar char="•"/>
            </a:pPr>
            <a:r>
              <a:rPr lang="en-US" dirty="0"/>
              <a:t>802.11 </a:t>
            </a:r>
            <a:r>
              <a:rPr lang="en-US" dirty="0" smtClean="0"/>
              <a:t>sees </a:t>
            </a:r>
            <a:r>
              <a:rPr lang="en-US" dirty="0"/>
              <a:t>no value in </a:t>
            </a:r>
            <a:r>
              <a:rPr lang="en-US" dirty="0" smtClean="0"/>
              <a:t>802 defining </a:t>
            </a:r>
            <a:r>
              <a:rPr lang="en-US" dirty="0"/>
              <a:t>an IEEE 5G option. </a:t>
            </a:r>
          </a:p>
          <a:p>
            <a:pPr marL="457200" indent="-457200">
              <a:buFont typeface="Arial" panose="020B0604020202020204" pitchFamily="34" charset="0"/>
              <a:buChar char="•"/>
            </a:pPr>
            <a:r>
              <a:rPr lang="en-US" dirty="0" smtClean="0">
                <a:solidFill>
                  <a:schemeClr val="tx1"/>
                </a:solidFill>
              </a:rPr>
              <a:t>802.11 views the </a:t>
            </a:r>
            <a:r>
              <a:rPr lang="en-US" dirty="0" smtClean="0"/>
              <a:t>IMT-2020 </a:t>
            </a:r>
            <a:r>
              <a:rPr lang="en-US" dirty="0"/>
              <a:t>– external </a:t>
            </a:r>
            <a:r>
              <a:rPr lang="en-US" dirty="0" smtClean="0"/>
              <a:t>proposal option as the only viable way to participate </a:t>
            </a:r>
            <a:r>
              <a:rPr lang="en-US" dirty="0" smtClean="0">
                <a:solidFill>
                  <a:schemeClr val="tx1"/>
                </a:solidFill>
              </a:rPr>
              <a:t>in “5G”. </a:t>
            </a:r>
          </a:p>
          <a:p>
            <a:pPr marL="457200" indent="-457200">
              <a:buFont typeface="Arial" panose="020B0604020202020204" pitchFamily="34" charset="0"/>
              <a:buChar char="•"/>
            </a:pPr>
            <a:r>
              <a:rPr lang="en-US" dirty="0" smtClean="0"/>
              <a:t>802</a:t>
            </a:r>
            <a:r>
              <a:rPr lang="en-US" dirty="0" smtClean="0"/>
              <a:t>.11 </a:t>
            </a:r>
            <a:r>
              <a:rPr lang="en-US" dirty="0" smtClean="0"/>
              <a:t>sees no value in providing </a:t>
            </a:r>
            <a:r>
              <a:rPr lang="en-US" dirty="0" smtClean="0"/>
              <a:t>detailed cost </a:t>
            </a:r>
            <a:r>
              <a:rPr lang="en-US" dirty="0" smtClean="0"/>
              <a:t>and benefit </a:t>
            </a:r>
            <a:r>
              <a:rPr lang="en-US" dirty="0" smtClean="0"/>
              <a:t>inputs all of the </a:t>
            </a:r>
            <a:r>
              <a:rPr lang="en-US" dirty="0" smtClean="0"/>
              <a:t>802 EC 5G </a:t>
            </a:r>
            <a:r>
              <a:rPr lang="en-US" dirty="0" smtClean="0"/>
              <a:t>SC options and </a:t>
            </a:r>
            <a:r>
              <a:rPr lang="en-US" dirty="0" smtClean="0"/>
              <a:t>therefore does not anticipate </a:t>
            </a:r>
            <a:r>
              <a:rPr lang="en-US" dirty="0" smtClean="0"/>
              <a:t>contributing any additional cost and benefit information. </a:t>
            </a:r>
            <a:endParaRPr lang="en-US" dirty="0" smtClean="0"/>
          </a:p>
          <a:p>
            <a:pPr marL="457200" indent="-457200">
              <a:buFont typeface="+mj-lt"/>
              <a:buAutoNum type="arabicPeriod"/>
            </a:pPr>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2559758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11265"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465138" y="1188033"/>
            <a:ext cx="8077200" cy="5126017"/>
          </a:xfrm>
          <a:ln/>
        </p:spPr>
        <p:txBody>
          <a:bodyPr/>
          <a:lstStyle/>
          <a:p>
            <a:pPr marL="457200" indent="-457200">
              <a:buFont typeface="+mj-lt"/>
              <a:buAutoNum type="arabicPeriod"/>
            </a:pPr>
            <a:r>
              <a:rPr lang="en-US" dirty="0">
                <a:solidFill>
                  <a:schemeClr val="tx1"/>
                </a:solidFill>
                <a:hlinkClick r:id="rId3"/>
              </a:rPr>
              <a:t>https://</a:t>
            </a:r>
            <a:r>
              <a:rPr lang="en-US" dirty="0" smtClean="0">
                <a:solidFill>
                  <a:schemeClr val="tx1"/>
                </a:solidFill>
                <a:hlinkClick r:id="rId3"/>
              </a:rPr>
              <a:t>mentor.ieee.org/802.11/dcn/16/11-16-0651-01-0000-802-11-discussion-of-inputs-to-802-ec-5g-sc.pptx</a:t>
            </a:r>
            <a:endParaRPr lang="en-US" dirty="0" smtClean="0">
              <a:solidFill>
                <a:schemeClr val="tx1"/>
              </a:solidFill>
            </a:endParaRPr>
          </a:p>
          <a:p>
            <a:pPr marL="457200" indent="-457200">
              <a:buFont typeface="+mj-lt"/>
              <a:buAutoNum type="arabicPeriod"/>
            </a:pPr>
            <a:r>
              <a:rPr lang="en-US" dirty="0">
                <a:solidFill>
                  <a:schemeClr val="tx1"/>
                </a:solidFill>
                <a:hlinkClick r:id="rId4"/>
              </a:rPr>
              <a:t>https://</a:t>
            </a:r>
            <a:r>
              <a:rPr lang="en-US" dirty="0" smtClean="0">
                <a:solidFill>
                  <a:schemeClr val="tx1"/>
                </a:solidFill>
                <a:hlinkClick r:id="rId4"/>
              </a:rPr>
              <a:t>mentor.ieee.org/802.11/dcn/16/11-16-0651-02-0000-802-11-discussion-of-inputs-to-802-ec-5g-sc.pptx</a:t>
            </a:r>
            <a:endParaRPr lang="en-US" dirty="0" smtClean="0">
              <a:solidFill>
                <a:schemeClr val="tx1"/>
              </a:solidFill>
            </a:endParaRPr>
          </a:p>
          <a:p>
            <a:pPr marL="457200" indent="-457200">
              <a:buFont typeface="+mj-lt"/>
              <a:buAutoNum type="arabicPeriod"/>
            </a:pPr>
            <a:r>
              <a:rPr lang="en-US" dirty="0">
                <a:solidFill>
                  <a:schemeClr val="tx1"/>
                </a:solidFill>
                <a:hlinkClick r:id="rId5"/>
              </a:rPr>
              <a:t>https://</a:t>
            </a:r>
            <a:r>
              <a:rPr lang="en-US" dirty="0" smtClean="0">
                <a:solidFill>
                  <a:schemeClr val="tx1"/>
                </a:solidFill>
                <a:hlinkClick r:id="rId5"/>
              </a:rPr>
              <a:t>mentor.ieee.org/802.11/dcn/16/11-16-0651-03-0000-802-11-discussion-of-inputs-to-802-ec-5g-sc.pptx</a:t>
            </a:r>
            <a:endParaRPr lang="en-US" dirty="0" smtClean="0">
              <a:solidFill>
                <a:schemeClr val="tx1"/>
              </a:solidFill>
            </a:endParaRPr>
          </a:p>
          <a:p>
            <a:pPr marL="457200" indent="-457200">
              <a:buFont typeface="+mj-lt"/>
              <a:buAutoNum type="arabicPeriod"/>
            </a:pPr>
            <a:r>
              <a:rPr lang="en-US" dirty="0">
                <a:solidFill>
                  <a:schemeClr val="tx1"/>
                </a:solidFill>
                <a:hlinkClick r:id="rId6"/>
              </a:rPr>
              <a:t>https://</a:t>
            </a:r>
            <a:r>
              <a:rPr lang="en-US" dirty="0" smtClean="0">
                <a:solidFill>
                  <a:schemeClr val="tx1"/>
                </a:solidFill>
                <a:hlinkClick r:id="rId6"/>
              </a:rPr>
              <a:t>mentor.ieee.org/802.11/dcn/16/11-16-0723-00-0000-802-11-inputs-to-the-802-ec-5g-sc.pptx</a:t>
            </a:r>
            <a:endParaRPr lang="en-US" dirty="0" smtClean="0">
              <a:solidFill>
                <a:schemeClr val="tx1"/>
              </a:solidFill>
            </a:endParaRPr>
          </a:p>
          <a:p>
            <a:pPr marL="457200" indent="-457200">
              <a:buFont typeface="+mj-lt"/>
              <a:buAutoNum type="arabicPeriod"/>
            </a:pPr>
            <a:endParaRPr 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4413</TotalTime>
  <Words>608</Words>
  <Application>Microsoft Office PowerPoint</Application>
  <PresentationFormat>On-screen Show (4:3)</PresentationFormat>
  <Paragraphs>114</Paragraphs>
  <Slides>9</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MS Gothic</vt:lpstr>
      <vt:lpstr>Arial</vt:lpstr>
      <vt:lpstr>Times New Roman</vt:lpstr>
      <vt:lpstr>Office Theme</vt:lpstr>
      <vt:lpstr>Document</vt:lpstr>
      <vt:lpstr>802.11 Inputs to the 802 EC 5G SC</vt:lpstr>
      <vt:lpstr>Abstract</vt:lpstr>
      <vt:lpstr>Presentation outline</vt:lpstr>
      <vt:lpstr>Review of the 802.11 discussions</vt:lpstr>
      <vt:lpstr>Straw Poll results</vt:lpstr>
      <vt:lpstr>Straw Poll</vt:lpstr>
      <vt:lpstr>Straw Poll </vt:lpstr>
      <vt:lpstr>802.11’s view of how to move forward in “5G”</vt:lpstr>
      <vt:lpstr>References</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Inputs to the 802 EC 5G SC</dc:title>
  <dc:creator>Joseph Levy (InterDigital)</dc:creator>
  <cp:lastModifiedBy>Levy, Joseph S</cp:lastModifiedBy>
  <cp:revision>70</cp:revision>
  <cp:lastPrinted>1601-01-01T00:00:00Z</cp:lastPrinted>
  <dcterms:created xsi:type="dcterms:W3CDTF">2016-05-15T22:59:06Z</dcterms:created>
  <dcterms:modified xsi:type="dcterms:W3CDTF">2016-05-20T21:57:12Z</dcterms:modified>
</cp:coreProperties>
</file>