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 id="2147483667" r:id="rId2"/>
  </p:sldMasterIdLst>
  <p:notesMasterIdLst>
    <p:notesMasterId r:id="rId20"/>
  </p:notesMasterIdLst>
  <p:handoutMasterIdLst>
    <p:handoutMasterId r:id="rId21"/>
  </p:handoutMasterIdLst>
  <p:sldIdLst>
    <p:sldId id="529" r:id="rId3"/>
    <p:sldId id="593" r:id="rId4"/>
    <p:sldId id="600" r:id="rId5"/>
    <p:sldId id="595" r:id="rId6"/>
    <p:sldId id="597" r:id="rId7"/>
    <p:sldId id="596" r:id="rId8"/>
    <p:sldId id="601" r:id="rId9"/>
    <p:sldId id="611" r:id="rId10"/>
    <p:sldId id="608" r:id="rId11"/>
    <p:sldId id="599" r:id="rId12"/>
    <p:sldId id="605" r:id="rId13"/>
    <p:sldId id="594" r:id="rId14"/>
    <p:sldId id="606" r:id="rId15"/>
    <p:sldId id="607" r:id="rId16"/>
    <p:sldId id="610" r:id="rId17"/>
    <p:sldId id="612" r:id="rId18"/>
    <p:sldId id="5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3399FF"/>
    <a:srgbClr val="FFFF00"/>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7994" autoAdjust="0"/>
  </p:normalViewPr>
  <p:slideViewPr>
    <p:cSldViewPr>
      <p:cViewPr varScale="1">
        <p:scale>
          <a:sx n="61" d="100"/>
          <a:sy n="61" d="100"/>
        </p:scale>
        <p:origin x="-131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58D3F-DC65-4AF6-A49B-C420FBE0AE97}" type="datetimeFigureOut">
              <a:rPr lang="en-US" smtClean="0"/>
              <a:t>5/20/2016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58D3F-DC65-4AF6-A49B-C420FBE0AE97}"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58D3F-DC65-4AF6-A49B-C420FBE0AE97}"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58D3F-DC65-4AF6-A49B-C420FBE0AE97}"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D58D3F-DC65-4AF6-A49B-C420FBE0AE97}"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D58D3F-DC65-4AF6-A49B-C420FBE0AE97}" type="datetimeFigureOut">
              <a:rPr lang="en-US" smtClean="0"/>
              <a:t>5/20/2016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D58D3F-DC65-4AF6-A49B-C420FBE0AE97}" type="datetimeFigureOut">
              <a:rPr lang="en-US" smtClean="0"/>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36E53-2709-4FBD-87E1-8AE06B871B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576129" y="240268"/>
            <a:ext cx="3244799"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 EC-16/0078r0</a:t>
            </a:r>
            <a:endParaRPr lang="en-US" altLang="ko-KR" sz="1600" b="1" dirty="0">
              <a:ea typeface="굴림" pitchFamily="34" charset="-127"/>
            </a:endParaRPr>
          </a:p>
        </p:txBody>
      </p:sp>
      <p:sp>
        <p:nvSpPr>
          <p:cNvPr id="11" name="Rectangle 10"/>
          <p:cNvSpPr/>
          <p:nvPr userDrawn="1"/>
        </p:nvSpPr>
        <p:spPr>
          <a:xfrm>
            <a:off x="366089"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2016</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(ZTE, etc)</a:t>
            </a:r>
            <a:endParaRPr lang="en-US" dirty="0"/>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58D3F-DC65-4AF6-A49B-C420FBE0AE97}" type="datetimeFigureOut">
              <a:rPr lang="en-US" smtClean="0"/>
              <a:t>5/20/2016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36E53-2709-4FBD-87E1-8AE06B871B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fang@ztetx.com" TargetMode="External"/><Relationship Id="rId7" Type="http://schemas.openxmlformats.org/officeDocument/2006/relationships/hyperlink" Target="mailto:shenxia@catr.c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uozhendong@ritt.cn" TargetMode="External"/><Relationship Id="rId5" Type="http://schemas.openxmlformats.org/officeDocument/2006/relationships/hyperlink" Target="mailto:Sun.bo1@zte.com.cn" TargetMode="External"/><Relationship Id="rId4" Type="http://schemas.openxmlformats.org/officeDocument/2006/relationships/hyperlink" Target="mailto:Zhang.li2@zte.com.c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IEEE802 as a Component of 5G</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smtClean="0">
                <a:latin typeface="+mn-lt"/>
              </a:rPr>
              <a:t>:</a:t>
            </a:r>
            <a:r>
              <a:rPr lang="en-US" sz="2000" b="0" smtClean="0">
                <a:latin typeface="+mn-lt"/>
              </a:rPr>
              <a:t> 2016-05</a:t>
            </a:r>
            <a:endParaRPr lang="en-US" sz="2000" b="0" dirty="0" smtClean="0">
              <a:latin typeface="+mn-lt"/>
            </a:endParaRP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848600" cy="3337560"/>
        </p:xfrm>
        <a:graphic>
          <a:graphicData uri="http://schemas.openxmlformats.org/drawingml/2006/table">
            <a:tbl>
              <a:tblPr firstRow="1" bandRow="1">
                <a:tableStyleId>{5C22544A-7EE6-4342-B048-85BDC9FD1C3A}</a:tableStyleId>
              </a:tblPr>
              <a:tblGrid>
                <a:gridCol w="2690104"/>
                <a:gridCol w="2157996"/>
                <a:gridCol w="30005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 TX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hlinkClick r:id="rId3"/>
                        </a:rPr>
                        <a:t>yfang@ztetx.com</a:t>
                      </a:r>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smtClean="0">
                          <a:solidFill>
                            <a:schemeClr val="tx1"/>
                          </a:solidFill>
                        </a:rPr>
                        <a:t>Li Zhang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 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hlinkClick r:id="rId4"/>
                        </a:rPr>
                        <a:t>Zhangli2@zte.com.cn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kern="1200" dirty="0" smtClean="0">
                          <a:solidFill>
                            <a:schemeClr val="tx1"/>
                          </a:solidFill>
                          <a:latin typeface="+mn-lt"/>
                          <a:ea typeface="+mn-ea"/>
                          <a:cs typeface="+mn-cs"/>
                        </a:rPr>
                        <a:t>Bo Sun</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 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hlinkClick r:id="rId5"/>
                        </a:rPr>
                        <a:t>Sun.bo1@zte.com.cn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Zhendong</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Luo</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hlinkClick r:id="rId6"/>
                        </a:rPr>
                        <a:t>luozhendong@catr.cn</a:t>
                      </a:r>
                      <a:endParaRPr 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Xia </a:t>
                      </a:r>
                      <a:r>
                        <a:rPr lang="en-US" sz="1400" kern="1200" dirty="0" err="1" smtClean="0">
                          <a:solidFill>
                            <a:schemeClr val="tx1"/>
                          </a:solidFill>
                          <a:latin typeface="+mn-lt"/>
                          <a:ea typeface="+mn-ea"/>
                          <a:cs typeface="+mn-cs"/>
                        </a:rPr>
                        <a:t>Shen</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hlinkClick r:id="rId7"/>
                        </a:rPr>
                        <a:t>shenxia@catr.cn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Approaches toward 5G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Approaches identified by IEEE 802 EC SC     </a:t>
            </a:r>
          </a:p>
          <a:p>
            <a:pPr marL="685800" lvl="3" indent="-342900"/>
            <a:r>
              <a:rPr lang="en-US" dirty="0" smtClean="0">
                <a:latin typeface="Arial" pitchFamily="34" charset="0"/>
                <a:cs typeface="Arial" pitchFamily="34" charset="0"/>
              </a:rPr>
              <a:t>IEEE 5G:  </a:t>
            </a:r>
          </a:p>
          <a:p>
            <a:pPr marL="1028700" lvl="4" indent="-342900"/>
            <a:r>
              <a:rPr lang="en-US" dirty="0" smtClean="0">
                <a:latin typeface="Arial" pitchFamily="34" charset="0"/>
                <a:cs typeface="Arial" pitchFamily="34" charset="0"/>
              </a:rPr>
              <a:t>this is an evolution of telecommunication defined within IEEE/IEEE802.  It may not be related to ITU-R/WP5D IMT evolution. </a:t>
            </a:r>
          </a:p>
          <a:p>
            <a:pPr marL="1028700" lvl="4" indent="-342900"/>
            <a:endParaRPr lang="en-US" sz="14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IMT2020 – single technology</a:t>
            </a:r>
          </a:p>
          <a:p>
            <a:pPr marL="1028700" lvl="4" indent="-342900"/>
            <a:r>
              <a:rPr lang="en-US" dirty="0" smtClean="0">
                <a:latin typeface="Arial" pitchFamily="34" charset="0"/>
                <a:cs typeface="Arial" pitchFamily="34" charset="0"/>
              </a:rPr>
              <a:t>IEEE/IEEE802 will participate ITU-R/WP5D and submit a proposal of single solution to ITU-R IMT2020</a:t>
            </a:r>
          </a:p>
          <a:p>
            <a:pPr marL="1028700" lvl="4"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IMT2020 – a set of technology</a:t>
            </a:r>
          </a:p>
          <a:p>
            <a:pPr marL="1028700" lvl="4" indent="-342900"/>
            <a:r>
              <a:rPr lang="en-US" dirty="0" smtClean="0">
                <a:latin typeface="Arial" pitchFamily="34" charset="0"/>
                <a:cs typeface="Arial" pitchFamily="34" charset="0"/>
              </a:rPr>
              <a:t>IEEE/IEEE802 will participate ITU-R/WP5D and submit a proposal of set of technologies to ITU-R IMT-2020.</a:t>
            </a:r>
          </a:p>
          <a:p>
            <a:pPr marL="1028700" lvl="4"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IMT2020 – a component of external party   </a:t>
            </a:r>
          </a:p>
          <a:p>
            <a:pPr marL="1028700" lvl="4" indent="-342900"/>
            <a:r>
              <a:rPr lang="en-US" dirty="0" smtClean="0">
                <a:latin typeface="Arial" pitchFamily="34" charset="0"/>
                <a:cs typeface="Arial" pitchFamily="34" charset="0"/>
              </a:rPr>
              <a:t>Joint activity with external SDO (i.e. 3GPP) about IEEE802 technology for ITU-R/WP5D IMT2020 submission</a:t>
            </a:r>
            <a:r>
              <a:rPr lang="en-US" sz="1800" dirty="0" smtClean="0">
                <a:latin typeface="Arial" pitchFamily="34" charset="0"/>
                <a:cs typeface="Arial" pitchFamily="34" charset="0"/>
              </a:rPr>
              <a:t>.</a:t>
            </a:r>
            <a:endParaRPr lang="en-US" dirty="0" smtClean="0">
              <a:latin typeface="Arial" pitchFamily="34" charset="0"/>
              <a:cs typeface="Arial"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(1)</a:t>
            </a:r>
            <a:endParaRPr lang="en-US" dirty="0"/>
          </a:p>
        </p:txBody>
      </p:sp>
      <p:sp>
        <p:nvSpPr>
          <p:cNvPr id="3" name="Content Placeholder 2"/>
          <p:cNvSpPr>
            <a:spLocks noGrp="1"/>
          </p:cNvSpPr>
          <p:nvPr>
            <p:ph idx="1"/>
          </p:nvPr>
        </p:nvSpPr>
        <p:spPr>
          <a:xfrm>
            <a:off x="381000" y="1371600"/>
            <a:ext cx="8458200" cy="4953000"/>
          </a:xfrm>
        </p:spPr>
        <p:txBody>
          <a:bodyPr/>
          <a:lstStyle/>
          <a:p>
            <a:pPr marL="342900" lvl="2" indent="-342900"/>
            <a:r>
              <a:rPr lang="en-US" sz="2400" b="1" dirty="0" smtClean="0">
                <a:ea typeface="+mn-ea"/>
              </a:rPr>
              <a:t>IEEE 5G   </a:t>
            </a:r>
          </a:p>
          <a:p>
            <a:pPr lvl="1"/>
            <a:r>
              <a:rPr lang="en-US" sz="1800" dirty="0" smtClean="0">
                <a:latin typeface="Arial" pitchFamily="34" charset="0"/>
                <a:cs typeface="Arial" pitchFamily="34" charset="0"/>
              </a:rPr>
              <a:t>It is an independent evolution defined within IEEE/IEEE802.  </a:t>
            </a:r>
          </a:p>
          <a:p>
            <a:pPr lvl="1"/>
            <a:r>
              <a:rPr lang="en-US" sz="1800" dirty="0" smtClean="0">
                <a:latin typeface="Arial" pitchFamily="34" charset="0"/>
                <a:cs typeface="Arial" pitchFamily="34" charset="0"/>
              </a:rPr>
              <a:t>It may not be related to ITU-R IMT evolution. </a:t>
            </a:r>
          </a:p>
          <a:p>
            <a:pPr lvl="1"/>
            <a:endParaRPr lang="en-US" sz="1800" dirty="0" smtClean="0">
              <a:latin typeface="Arial" pitchFamily="34" charset="0"/>
              <a:cs typeface="Arial" pitchFamily="34" charset="0"/>
            </a:endParaRPr>
          </a:p>
          <a:p>
            <a:pPr lvl="1"/>
            <a:r>
              <a:rPr lang="en-US" sz="1800" dirty="0" smtClean="0">
                <a:latin typeface="Arial" pitchFamily="34" charset="0"/>
                <a:cs typeface="Arial" pitchFamily="34" charset="0"/>
              </a:rPr>
              <a:t>Benefits</a:t>
            </a:r>
            <a:r>
              <a:rPr lang="en-US" sz="1800" b="0" dirty="0" smtClean="0">
                <a:latin typeface="Arial" pitchFamily="34" charset="0"/>
                <a:cs typeface="Arial" pitchFamily="34" charset="0"/>
              </a:rPr>
              <a:t>:</a:t>
            </a:r>
          </a:p>
          <a:p>
            <a:pPr lvl="2"/>
            <a:r>
              <a:rPr lang="en-US" sz="1600" dirty="0" smtClean="0">
                <a:latin typeface="Arial" pitchFamily="34" charset="0"/>
                <a:cs typeface="Arial" pitchFamily="34" charset="0"/>
              </a:rPr>
              <a:t>IEEE/IEEE802 may have its own evolution time line, which might be different from ITU-R.</a:t>
            </a:r>
          </a:p>
          <a:p>
            <a:pPr lvl="2"/>
            <a:r>
              <a:rPr lang="en-US" sz="1600" dirty="0" smtClean="0">
                <a:latin typeface="Arial" pitchFamily="34" charset="0"/>
                <a:cs typeface="Arial" pitchFamily="34" charset="0"/>
              </a:rPr>
              <a:t>Each IEEE Society or SDO WG could evolve independent and easily.</a:t>
            </a:r>
          </a:p>
          <a:p>
            <a:pPr lvl="2"/>
            <a:endParaRPr lang="en-US" sz="1600" b="0" dirty="0" smtClean="0">
              <a:latin typeface="Arial" pitchFamily="34" charset="0"/>
              <a:cs typeface="Arial" pitchFamily="34" charset="0"/>
            </a:endParaRPr>
          </a:p>
          <a:p>
            <a:pPr lvl="1"/>
            <a:r>
              <a:rPr lang="en-US" sz="1800" dirty="0" smtClean="0">
                <a:latin typeface="Arial" pitchFamily="34" charset="0"/>
                <a:cs typeface="Arial" pitchFamily="34" charset="0"/>
              </a:rPr>
              <a:t>Costs:</a:t>
            </a:r>
          </a:p>
          <a:p>
            <a:pPr lvl="2"/>
            <a:r>
              <a:rPr lang="en-US" sz="1600" b="0" dirty="0" smtClean="0">
                <a:latin typeface="Arial" pitchFamily="34" charset="0"/>
                <a:cs typeface="Arial" pitchFamily="34" charset="0"/>
              </a:rPr>
              <a:t>May not be able to get stamp of ITU-R 5G</a:t>
            </a:r>
          </a:p>
          <a:p>
            <a:pPr lvl="2"/>
            <a:r>
              <a:rPr lang="en-US" sz="1600" dirty="0" smtClean="0">
                <a:latin typeface="Arial" pitchFamily="34" charset="0"/>
                <a:cs typeface="Arial" pitchFamily="34" charset="0"/>
              </a:rPr>
              <a:t>It would be difficult to meet all the 5G requirements according to the current IEEE802 scope.</a:t>
            </a:r>
            <a:endParaRPr lang="en-US" sz="1600" b="0" dirty="0" smtClean="0">
              <a:latin typeface="Arial" pitchFamily="34" charset="0"/>
              <a:cs typeface="Arial" pitchFamily="34" charset="0"/>
            </a:endParaRPr>
          </a:p>
          <a:p>
            <a:pPr lvl="2"/>
            <a:r>
              <a:rPr lang="en-US" sz="1600" dirty="0" smtClean="0">
                <a:latin typeface="Arial" pitchFamily="34" charset="0"/>
                <a:cs typeface="Arial" pitchFamily="34" charset="0"/>
              </a:rPr>
              <a:t>Requires a lot of work to complete end to end solution for 5G networks.</a:t>
            </a:r>
          </a:p>
          <a:p>
            <a:pPr lvl="2"/>
            <a:r>
              <a:rPr lang="en-US" sz="1600" b="0" dirty="0" smtClean="0">
                <a:latin typeface="Arial" pitchFamily="34" charset="0"/>
                <a:cs typeface="Arial" pitchFamily="34" charset="0"/>
              </a:rPr>
              <a:t>Not sure how to align with industries to get global accepted spectrum.</a:t>
            </a:r>
          </a:p>
          <a:p>
            <a:endParaRPr lang="en-US" sz="2000" b="0" dirty="0" smtClean="0"/>
          </a:p>
          <a:p>
            <a:pPr>
              <a:buNone/>
            </a:pPr>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(2)</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IMT 2020 – as a single technology    </a:t>
            </a:r>
          </a:p>
          <a:p>
            <a:pPr marL="685800" lvl="3" indent="-342900"/>
            <a:r>
              <a:rPr lang="en-US" dirty="0" smtClean="0">
                <a:latin typeface="Arial" pitchFamily="34" charset="0"/>
                <a:cs typeface="Arial" pitchFamily="34" charset="0"/>
              </a:rPr>
              <a:t>Need to be proposed by IEEE/IEEE802</a:t>
            </a:r>
          </a:p>
          <a:p>
            <a:pPr marL="1028700" lvl="4" indent="-342900"/>
            <a:r>
              <a:rPr lang="en-US" dirty="0" smtClean="0">
                <a:latin typeface="Arial" pitchFamily="34" charset="0"/>
                <a:cs typeface="Arial" pitchFamily="34" charset="0"/>
              </a:rPr>
              <a:t>One radio interface to be selected</a:t>
            </a:r>
          </a:p>
          <a:p>
            <a:pPr marL="1485900" lvl="5" indent="-342900"/>
            <a:r>
              <a:rPr lang="en-US" dirty="0" smtClean="0">
                <a:latin typeface="Arial" pitchFamily="34" charset="0"/>
                <a:cs typeface="Arial" pitchFamily="34" charset="0"/>
              </a:rPr>
              <a:t>802.11, or 802.15.4, or …</a:t>
            </a:r>
          </a:p>
          <a:p>
            <a:pPr marL="1028700" lvl="4" indent="-342900"/>
            <a:r>
              <a:rPr lang="en-US" altLang="zh-CN" dirty="0" smtClean="0">
                <a:latin typeface="Arial" pitchFamily="34" charset="0"/>
                <a:cs typeface="Arial" pitchFamily="34" charset="0"/>
              </a:rPr>
              <a:t>Require a complete proposal to ITU-R/WP5D IMT2020</a:t>
            </a:r>
          </a:p>
          <a:p>
            <a:pPr marL="1028700" lvl="4"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IEEE 802 could be as an independent technology in the ITU-R/WP5D 5G</a:t>
            </a:r>
          </a:p>
          <a:p>
            <a:pPr marL="1028700" lvl="4" indent="-342900"/>
            <a:r>
              <a:rPr lang="en-US" altLang="zh-CN" dirty="0" smtClean="0">
                <a:latin typeface="Arial" pitchFamily="34" charset="0"/>
                <a:cs typeface="Arial" pitchFamily="34" charset="0"/>
              </a:rPr>
              <a:t>Help to promote IEEE802 in 5G branding </a:t>
            </a:r>
          </a:p>
          <a:p>
            <a:pPr marL="1028700" lvl="4" indent="-342900"/>
            <a:endParaRPr lang="zh-CN" alt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Costs:	</a:t>
            </a:r>
          </a:p>
          <a:p>
            <a:pPr marL="1028700" lvl="4" indent="-342900"/>
            <a:r>
              <a:rPr lang="en-US" altLang="zh-CN" dirty="0" smtClean="0">
                <a:latin typeface="Arial" pitchFamily="34" charset="0"/>
                <a:cs typeface="Arial" pitchFamily="34" charset="0"/>
              </a:rPr>
              <a:t>It would be difficult for single technology of IEEE802 to cover all the aspects of IMT2020.</a:t>
            </a:r>
          </a:p>
          <a:p>
            <a:pPr marL="1028700" lvl="4" indent="-342900"/>
            <a:r>
              <a:rPr lang="en-US" altLang="zh-CN" dirty="0" smtClean="0">
                <a:latin typeface="Arial" pitchFamily="34" charset="0"/>
                <a:cs typeface="Arial" pitchFamily="34" charset="0"/>
              </a:rPr>
              <a:t>IEEE802 lacks of network specification to support 5G end to end solutions.  </a:t>
            </a:r>
          </a:p>
          <a:p>
            <a:pPr marL="1028700" lvl="4" indent="-342900"/>
            <a:r>
              <a:rPr lang="en-US" altLang="zh-CN" dirty="0" smtClean="0">
                <a:latin typeface="Arial" pitchFamily="34" charset="0"/>
                <a:cs typeface="Arial" pitchFamily="34" charset="0"/>
              </a:rPr>
              <a:t>IEEE802.16 as a single technology specified in IMT2000 and IMT-Advanced may cover IMT scenario, but lacks of market supports in future.</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(3)</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IMT 2020 – as a set of technologies    </a:t>
            </a:r>
          </a:p>
          <a:p>
            <a:pPr marL="685800" lvl="3" indent="-342900"/>
            <a:r>
              <a:rPr lang="en-US" dirty="0" smtClean="0">
                <a:latin typeface="Arial" pitchFamily="34" charset="0"/>
                <a:cs typeface="Arial" pitchFamily="34" charset="0"/>
              </a:rPr>
              <a:t>Need to be proposed by IEEE/IEEE802 </a:t>
            </a:r>
          </a:p>
          <a:p>
            <a:pPr marL="1028700" lvl="4" indent="-342900"/>
            <a:r>
              <a:rPr lang="en-US" dirty="0" smtClean="0">
                <a:latin typeface="Arial" pitchFamily="34" charset="0"/>
                <a:cs typeface="Arial" pitchFamily="34" charset="0"/>
              </a:rPr>
              <a:t>At least one radio interface to be selected</a:t>
            </a:r>
          </a:p>
          <a:p>
            <a:pPr marL="1485900" lvl="5" indent="-342900"/>
            <a:r>
              <a:rPr lang="en-US" dirty="0" smtClean="0">
                <a:latin typeface="Arial" pitchFamily="34" charset="0"/>
                <a:cs typeface="Arial" pitchFamily="34" charset="0"/>
              </a:rPr>
              <a:t>IEEE 802.11,  IEEE 802.15, etc</a:t>
            </a:r>
          </a:p>
          <a:p>
            <a:pPr marL="1028700" lvl="4" indent="-342900"/>
            <a:r>
              <a:rPr lang="en-US" dirty="0" smtClean="0">
                <a:latin typeface="Arial" pitchFamily="34" charset="0"/>
                <a:cs typeface="Arial" pitchFamily="34" charset="0"/>
              </a:rPr>
              <a:t>Management and Control</a:t>
            </a:r>
          </a:p>
          <a:p>
            <a:pPr marL="1028700" lvl="4" indent="-342900"/>
            <a:r>
              <a:rPr lang="en-US" dirty="0" smtClean="0">
                <a:latin typeface="Arial" pitchFamily="34" charset="0"/>
                <a:cs typeface="Arial" pitchFamily="34" charset="0"/>
              </a:rPr>
              <a:t>Backhaul and </a:t>
            </a:r>
            <a:r>
              <a:rPr lang="en-US" dirty="0" err="1" smtClean="0">
                <a:latin typeface="Arial" pitchFamily="34" charset="0"/>
                <a:cs typeface="Arial" pitchFamily="34" charset="0"/>
              </a:rPr>
              <a:t>fronthaul</a:t>
            </a:r>
            <a:endParaRPr lang="en-US" dirty="0" smtClean="0">
              <a:latin typeface="Arial" pitchFamily="34" charset="0"/>
              <a:cs typeface="Arial" pitchFamily="34" charset="0"/>
            </a:endParaRPr>
          </a:p>
          <a:p>
            <a:pPr marL="1485900" lvl="5" indent="-342900"/>
            <a:r>
              <a:rPr lang="en-US" dirty="0" smtClean="0">
                <a:latin typeface="Arial" pitchFamily="34" charset="0"/>
                <a:cs typeface="Arial" pitchFamily="34" charset="0"/>
              </a:rPr>
              <a:t>IEEE 802.1/3, IEEE 802.11, etc</a:t>
            </a: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As IEEE 802 technologies covers different areas, IEEE802 as a set of technologies for IMT 2020 could help to cover different aspect of 5G requirements and scenario.</a:t>
            </a:r>
          </a:p>
          <a:p>
            <a:pPr marL="1028700" lvl="4" indent="-342900"/>
            <a:r>
              <a:rPr lang="en-US" altLang="zh-CN" dirty="0" smtClean="0">
                <a:latin typeface="Arial" pitchFamily="34" charset="0"/>
                <a:cs typeface="Arial" pitchFamily="34" charset="0"/>
              </a:rPr>
              <a:t>Help to promote IEEE802 in global 5G branding </a:t>
            </a:r>
          </a:p>
          <a:p>
            <a:pPr marL="1028700" lvl="4" indent="-342900"/>
            <a:r>
              <a:rPr lang="en-US" altLang="zh-CN" dirty="0" smtClean="0">
                <a:latin typeface="Arial" pitchFamily="34" charset="0"/>
                <a:cs typeface="Arial" pitchFamily="34" charset="0"/>
              </a:rPr>
              <a:t>May help ITU-R to study the need of new spectrum for IMT-2020 </a:t>
            </a:r>
            <a:endParaRPr lang="zh-CN" alt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Costs:	</a:t>
            </a:r>
          </a:p>
          <a:p>
            <a:pPr marL="1028700" lvl="4" indent="-342900"/>
            <a:r>
              <a:rPr lang="en-US" altLang="zh-CN" dirty="0" smtClean="0">
                <a:latin typeface="Arial" pitchFamily="34" charset="0"/>
                <a:cs typeface="Arial" pitchFamily="34" charset="0"/>
              </a:rPr>
              <a:t>Need more involvement to evaluate and select IEEE802 technologies </a:t>
            </a:r>
          </a:p>
          <a:p>
            <a:pPr marL="1028700" lvl="4" indent="-342900"/>
            <a:r>
              <a:rPr lang="en-US" altLang="zh-CN" dirty="0" smtClean="0">
                <a:latin typeface="Arial" pitchFamily="34" charset="0"/>
                <a:cs typeface="Arial" pitchFamily="34" charset="0"/>
              </a:rPr>
              <a:t>Coordinate in IEEE802 to complete the standardization work (i.e. final publication) before the ITU-R/WP5D IMT2020 deadline.</a:t>
            </a:r>
            <a:r>
              <a:rPr lang="en-US" altLang="zh-CN" sz="1800" dirty="0" smtClean="0">
                <a:latin typeface="Arial" pitchFamily="34" charset="0"/>
                <a:cs typeface="Arial" pitchFamily="34" charset="0"/>
              </a:rPr>
              <a:t> </a:t>
            </a: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(4)</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IMT 2020 – external party (e.g., 3GPP)</a:t>
            </a:r>
          </a:p>
          <a:p>
            <a:pPr marL="685800" lvl="3" indent="-342900"/>
            <a:r>
              <a:rPr lang="en-US" dirty="0" smtClean="0">
                <a:latin typeface="Arial" pitchFamily="34" charset="0"/>
                <a:cs typeface="Arial" pitchFamily="34" charset="0"/>
              </a:rPr>
              <a:t>IEEE802 is as a part of 5G radio and networks of other technologies.</a:t>
            </a:r>
          </a:p>
          <a:p>
            <a:pPr marL="1028700" lvl="4" indent="-342900"/>
            <a:r>
              <a:rPr lang="en-US" dirty="0" smtClean="0">
                <a:latin typeface="Arial" pitchFamily="34" charset="0"/>
                <a:cs typeface="Arial" pitchFamily="34" charset="0"/>
              </a:rPr>
              <a:t>Radio interface</a:t>
            </a:r>
          </a:p>
          <a:p>
            <a:pPr marL="1485900" lvl="5" indent="-342900"/>
            <a:r>
              <a:rPr lang="en-US" dirty="0" smtClean="0">
                <a:latin typeface="Arial" pitchFamily="34" charset="0"/>
                <a:cs typeface="Arial" pitchFamily="34" charset="0"/>
              </a:rPr>
              <a:t>IEEE802.11 as LWA or (e)LWIP</a:t>
            </a:r>
          </a:p>
          <a:p>
            <a:pPr marL="1028700" lvl="4" indent="-342900"/>
            <a:r>
              <a:rPr lang="en-US" dirty="0" smtClean="0">
                <a:latin typeface="Arial" pitchFamily="34" charset="0"/>
                <a:cs typeface="Arial" pitchFamily="34" charset="0"/>
              </a:rPr>
              <a:t>Network management and control </a:t>
            </a:r>
          </a:p>
          <a:p>
            <a:pPr marL="1485900" lvl="5" indent="-342900"/>
            <a:r>
              <a:rPr lang="en-US" dirty="0" smtClean="0">
                <a:latin typeface="Arial" pitchFamily="34" charset="0"/>
                <a:cs typeface="Arial" pitchFamily="34" charset="0"/>
              </a:rPr>
              <a:t>under external party’s submission.</a:t>
            </a:r>
          </a:p>
          <a:p>
            <a:pPr marL="1028700" lvl="4" indent="-342900"/>
            <a:r>
              <a:rPr lang="en-US" dirty="0" smtClean="0">
                <a:latin typeface="Arial" pitchFamily="34" charset="0"/>
                <a:cs typeface="Arial" pitchFamily="34" charset="0"/>
              </a:rPr>
              <a:t>Back haul and front haul</a:t>
            </a:r>
          </a:p>
          <a:p>
            <a:pPr marL="1485900" lvl="5" indent="-342900"/>
            <a:r>
              <a:rPr lang="en-US" dirty="0" smtClean="0">
                <a:latin typeface="Arial" pitchFamily="34" charset="0"/>
                <a:cs typeface="Arial" pitchFamily="34" charset="0"/>
              </a:rPr>
              <a:t>under external party’s submission</a:t>
            </a: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IEEE802 is as a component in ITU-R 5G architecture, and gain 5G branding </a:t>
            </a:r>
          </a:p>
          <a:p>
            <a:pPr marL="1028700" lvl="4" indent="-342900"/>
            <a:r>
              <a:rPr lang="en-US" altLang="zh-CN" dirty="0" smtClean="0">
                <a:latin typeface="Arial" pitchFamily="34" charset="0"/>
                <a:cs typeface="Arial" pitchFamily="34" charset="0"/>
              </a:rPr>
              <a:t>Align with the current scope of IEEE802 SDO: PHY and MAC</a:t>
            </a:r>
          </a:p>
          <a:p>
            <a:pPr marL="1028700" lvl="4" indent="-342900"/>
            <a:r>
              <a:rPr lang="en-US" altLang="zh-CN" dirty="0" smtClean="0">
                <a:latin typeface="Arial" pitchFamily="34" charset="0"/>
                <a:cs typeface="Arial" pitchFamily="34" charset="0"/>
              </a:rPr>
              <a:t>Help ITU-R to study the need of new spectrum for IMT2020 </a:t>
            </a:r>
          </a:p>
          <a:p>
            <a:pPr marL="1028700" lvl="4" indent="-342900"/>
            <a:r>
              <a:rPr lang="en-US" altLang="zh-CN" dirty="0" smtClean="0">
                <a:latin typeface="Arial" pitchFamily="34" charset="0"/>
                <a:cs typeface="Arial" pitchFamily="34" charset="0"/>
              </a:rPr>
              <a:t>The least effort among four approaches</a:t>
            </a:r>
            <a:endParaRPr lang="zh-CN" alt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Costs:	</a:t>
            </a:r>
          </a:p>
          <a:p>
            <a:pPr marL="1028700" lvl="4" indent="-342900"/>
            <a:r>
              <a:rPr lang="en-US" altLang="zh-CN" dirty="0" smtClean="0">
                <a:latin typeface="Arial" pitchFamily="34" charset="0"/>
                <a:cs typeface="Arial" pitchFamily="34" charset="0"/>
              </a:rPr>
              <a:t>IEEE 802 needs to incorporate with the external body (i.e. 3GPP) for submission of </a:t>
            </a:r>
            <a:r>
              <a:rPr lang="en-US" dirty="0" smtClean="0">
                <a:latin typeface="Arial" pitchFamily="34" charset="0"/>
                <a:cs typeface="Arial" pitchFamily="34" charset="0"/>
              </a:rPr>
              <a:t>IMT-2020 proposal in ITU-R. </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of Approach (5)</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sp>
        <p:nvSpPr>
          <p:cNvPr id="7" name="Content Placeholder 2"/>
          <p:cNvSpPr>
            <a:spLocks noGrp="1"/>
          </p:cNvSpPr>
          <p:nvPr>
            <p:ph idx="1"/>
          </p:nvPr>
        </p:nvSpPr>
        <p:spPr>
          <a:xfrm>
            <a:off x="381000" y="1371600"/>
            <a:ext cx="8153400" cy="5105400"/>
          </a:xfrm>
        </p:spPr>
        <p:txBody>
          <a:bodyPr lIns="91440" tIns="0" bIns="0"/>
          <a:lstStyle/>
          <a:p>
            <a:pPr marL="342900" lvl="2" indent="-342900"/>
            <a:r>
              <a:rPr lang="en-US" sz="2400" b="1" dirty="0" smtClean="0">
                <a:ea typeface="+mn-ea"/>
              </a:rPr>
              <a:t>IEEE802 as a Component for ITU-R non-IMT 5G </a:t>
            </a:r>
            <a:endParaRPr lang="en-US" sz="18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Analyze use cases and requirements for ITU-R 5G</a:t>
            </a:r>
          </a:p>
          <a:p>
            <a:pPr marL="685800" lvl="3" indent="-342900"/>
            <a:r>
              <a:rPr lang="en-US" dirty="0" smtClean="0">
                <a:latin typeface="Arial" pitchFamily="34" charset="0"/>
                <a:cs typeface="Arial" pitchFamily="34" charset="0"/>
              </a:rPr>
              <a:t>Submit proposals to ITU-R WP5A WAS/RLAN as a complementary solution of IMT-2020</a:t>
            </a:r>
          </a:p>
          <a:p>
            <a:pPr marL="685800" lvl="3" indent="-342900"/>
            <a:r>
              <a:rPr lang="en-US" dirty="0" smtClean="0">
                <a:latin typeface="Arial" pitchFamily="34" charset="0"/>
                <a:cs typeface="Arial" pitchFamily="34" charset="0"/>
              </a:rPr>
              <a:t>Possible IEEE802 technology for component of 5G</a:t>
            </a:r>
          </a:p>
          <a:p>
            <a:pPr marL="1028700" lvl="4" indent="-342900"/>
            <a:r>
              <a:rPr lang="en-US" dirty="0" smtClean="0">
                <a:latin typeface="Arial" pitchFamily="34" charset="0"/>
                <a:cs typeface="Arial" pitchFamily="34" charset="0"/>
              </a:rPr>
              <a:t>Radio interface</a:t>
            </a:r>
          </a:p>
          <a:p>
            <a:pPr marL="1485900" lvl="5" indent="-342900"/>
            <a:r>
              <a:rPr lang="en-US" dirty="0" smtClean="0">
                <a:latin typeface="Arial" pitchFamily="34" charset="0"/>
                <a:cs typeface="Arial" pitchFamily="34" charset="0"/>
              </a:rPr>
              <a:t>IEEE802.11, IEEE802.15, etc</a:t>
            </a:r>
          </a:p>
          <a:p>
            <a:pPr marL="1028700" lvl="4" indent="-342900"/>
            <a:r>
              <a:rPr lang="en-US" dirty="0" smtClean="0">
                <a:latin typeface="Arial" pitchFamily="34" charset="0"/>
                <a:cs typeface="Arial" pitchFamily="34" charset="0"/>
              </a:rPr>
              <a:t>Network management and control (TBD)</a:t>
            </a:r>
          </a:p>
          <a:p>
            <a:pPr marL="1028700" lvl="4" indent="-342900"/>
            <a:r>
              <a:rPr lang="en-US" dirty="0" smtClean="0">
                <a:latin typeface="Arial" pitchFamily="34" charset="0"/>
                <a:cs typeface="Arial" pitchFamily="34" charset="0"/>
              </a:rPr>
              <a:t>Back haul and front haul</a:t>
            </a:r>
          </a:p>
          <a:p>
            <a:pPr marL="1485900" lvl="5" indent="-342900"/>
            <a:r>
              <a:rPr lang="en-US" dirty="0" smtClean="0">
                <a:latin typeface="Arial" pitchFamily="34" charset="0"/>
                <a:cs typeface="Arial" pitchFamily="34" charset="0"/>
              </a:rPr>
              <a:t>IEEE 802.1/3, IEEE 802.11, etc</a:t>
            </a: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Align ITU-R WP5A scope for non-IMT systems: WAS/RLAN </a:t>
            </a:r>
          </a:p>
          <a:p>
            <a:pPr marL="1028700" lvl="4" indent="-342900"/>
            <a:r>
              <a:rPr lang="en-US" altLang="zh-CN" dirty="0" smtClean="0">
                <a:latin typeface="Arial" pitchFamily="34" charset="0"/>
                <a:cs typeface="Arial" pitchFamily="34" charset="0"/>
              </a:rPr>
              <a:t>May identify some use cases and requirements for non-IMT 5G services.</a:t>
            </a:r>
          </a:p>
          <a:p>
            <a:pPr marL="1028700" lvl="4" indent="-342900"/>
            <a:r>
              <a:rPr lang="en-US" altLang="zh-CN" dirty="0" smtClean="0">
                <a:latin typeface="Arial" pitchFamily="34" charset="0"/>
                <a:cs typeface="Arial" pitchFamily="34" charset="0"/>
              </a:rPr>
              <a:t>Support new spectrum sharing mechanism with other technologies </a:t>
            </a:r>
          </a:p>
          <a:p>
            <a:pPr marL="1028700" lvl="4" indent="-342900"/>
            <a:r>
              <a:rPr lang="en-US" altLang="zh-CN" dirty="0" smtClean="0">
                <a:latin typeface="Arial" pitchFamily="34" charset="0"/>
                <a:cs typeface="Arial" pitchFamily="34" charset="0"/>
              </a:rPr>
              <a:t>Promote IEEE802 in ITU-R 5G branding complementary to IMT-2020 </a:t>
            </a:r>
          </a:p>
          <a:p>
            <a:pPr marL="685800" lvl="3" indent="-342900"/>
            <a:r>
              <a:rPr lang="en-US" dirty="0" smtClean="0">
                <a:latin typeface="Arial" pitchFamily="34" charset="0"/>
                <a:cs typeface="Arial" pitchFamily="34" charset="0"/>
              </a:rPr>
              <a:t>Costs:	</a:t>
            </a:r>
          </a:p>
          <a:p>
            <a:pPr marL="1028700" lvl="4" indent="-342900"/>
            <a:r>
              <a:rPr lang="en-US" dirty="0" smtClean="0">
                <a:latin typeface="Arial" pitchFamily="34" charset="0"/>
                <a:cs typeface="Arial" pitchFamily="34" charset="0"/>
              </a:rPr>
              <a:t>Requires more work than the approach 4.</a:t>
            </a:r>
          </a:p>
          <a:p>
            <a:pPr marL="1028700" lvl="4" indent="-342900"/>
            <a:endParaRPr lang="en-US" dirty="0" smtClean="0">
              <a:latin typeface="Arial" pitchFamily="34" charset="0"/>
              <a:cs typeface="Arial"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Conclusion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16</a:t>
            </a:fld>
            <a:endParaRPr lang="en-US" dirty="0"/>
          </a:p>
        </p:txBody>
      </p:sp>
      <p:sp>
        <p:nvSpPr>
          <p:cNvPr id="7" name="Content Placeholder 2"/>
          <p:cNvSpPr>
            <a:spLocks noGrp="1"/>
          </p:cNvSpPr>
          <p:nvPr>
            <p:ph idx="1"/>
          </p:nvPr>
        </p:nvSpPr>
        <p:spPr>
          <a:xfrm>
            <a:off x="381000" y="1676400"/>
            <a:ext cx="8153400" cy="4724400"/>
          </a:xfrm>
        </p:spPr>
        <p:txBody>
          <a:bodyPr lIns="91440" tIns="0" bIns="0"/>
          <a:lstStyle/>
          <a:p>
            <a:pPr marL="342900" lvl="2" indent="-342900"/>
            <a:r>
              <a:rPr lang="en-US" sz="2400" b="1" dirty="0" smtClean="0">
                <a:ea typeface="+mn-ea"/>
              </a:rPr>
              <a:t>Participate ITU-R IMT-2020</a:t>
            </a:r>
            <a:endParaRPr lang="en-US" sz="2400" b="1" strike="sngStrike" dirty="0" smtClean="0">
              <a:ea typeface="+mn-ea"/>
            </a:endParaRPr>
          </a:p>
          <a:p>
            <a:pPr marL="685800" lvl="3" indent="-342900"/>
            <a:r>
              <a:rPr lang="en-US" dirty="0" smtClean="0">
                <a:latin typeface="Arial" pitchFamily="34" charset="0"/>
                <a:cs typeface="Arial" pitchFamily="34" charset="0"/>
              </a:rPr>
              <a:t>WP5D will develop IMT-2020 (and update IMT-2000 and IMT-Advanced standards), over possible IMT bands identified by WRC.</a:t>
            </a:r>
          </a:p>
          <a:p>
            <a:pPr marL="685800" lvl="3" indent="-342900"/>
            <a:r>
              <a:rPr lang="en-US" dirty="0" smtClean="0">
                <a:latin typeface="Arial" pitchFamily="34" charset="0"/>
                <a:cs typeface="Arial" pitchFamily="34" charset="0"/>
              </a:rPr>
              <a:t>Approach 4, i.e. joining with 3GPP as a component of 5G might be an easy way for IEEE802 to get ITU-R 5G stamp for next generation of telecommunication systems.  </a:t>
            </a:r>
          </a:p>
          <a:p>
            <a:pPr marL="1028700" lvl="4" indent="-342900"/>
            <a:r>
              <a:rPr lang="en-US" dirty="0" smtClean="0">
                <a:latin typeface="Arial" pitchFamily="34" charset="0"/>
                <a:cs typeface="Arial" pitchFamily="34" charset="0"/>
              </a:rPr>
              <a:t>Note: It might not help to acquire new spectrum in unlicensed band</a:t>
            </a:r>
          </a:p>
          <a:p>
            <a:pPr marL="685800" lvl="3" indent="-342900"/>
            <a:endParaRPr lang="en-US" sz="1800" dirty="0" smtClean="0">
              <a:latin typeface="Arial" pitchFamily="34" charset="0"/>
              <a:cs typeface="Arial" pitchFamily="34" charset="0"/>
            </a:endParaRPr>
          </a:p>
          <a:p>
            <a:pPr marL="342900" lvl="2" indent="-342900"/>
            <a:r>
              <a:rPr lang="en-US" sz="2400" b="1" dirty="0" smtClean="0">
                <a:ea typeface="+mn-ea"/>
              </a:rPr>
              <a:t>Participate ITU-R non-IMT</a:t>
            </a:r>
          </a:p>
          <a:p>
            <a:pPr marL="685800" lvl="3" indent="-342900"/>
            <a:r>
              <a:rPr lang="en-US" dirty="0" smtClean="0">
                <a:latin typeface="Arial" pitchFamily="34" charset="0"/>
                <a:cs typeface="Arial" pitchFamily="34" charset="0"/>
              </a:rPr>
              <a:t>Align with ITU-R current scope of Radio telecommunication in unlicensed spectrum and inherit IEEE802 technologies in ITU-R</a:t>
            </a:r>
          </a:p>
          <a:p>
            <a:pPr marL="685800" lvl="3" indent="-342900"/>
            <a:r>
              <a:rPr lang="en-US" dirty="0" smtClean="0">
                <a:latin typeface="Arial" pitchFamily="34" charset="0"/>
                <a:cs typeface="Arial" pitchFamily="34" charset="0"/>
              </a:rPr>
              <a:t>Promote spectrum sharing over unlicensed band and support new use cases </a:t>
            </a:r>
          </a:p>
          <a:p>
            <a:pPr marL="685800" lvl="3" indent="-342900"/>
            <a:r>
              <a:rPr lang="en-US" dirty="0" smtClean="0">
                <a:latin typeface="Arial" pitchFamily="34" charset="0"/>
                <a:cs typeface="Arial" pitchFamily="34" charset="0"/>
              </a:rPr>
              <a:t>Participating ITU-R WP5A activities would be complementary to IMT-2020 proposal. </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AutoNum type="arabicPeriod"/>
            </a:pPr>
            <a:r>
              <a:rPr lang="en-US" sz="1800" b="0" dirty="0" smtClean="0"/>
              <a:t>ITS WRC-19 agenda item</a:t>
            </a:r>
          </a:p>
          <a:p>
            <a:pPr marL="457200" indent="-457200">
              <a:buAutoNum type="arabicPeriod"/>
            </a:pPr>
            <a:r>
              <a:rPr lang="en-US" sz="1800" b="0" dirty="0" smtClean="0"/>
              <a:t>ec-16-0017-02-5GSG-5g-sc-agenda-march-2016</a:t>
            </a:r>
          </a:p>
          <a:p>
            <a:pPr marL="457200" indent="-457200">
              <a:buAutoNum type="arabicPeriod"/>
            </a:pPr>
            <a:r>
              <a:rPr lang="en-US" sz="1800" b="0" dirty="0" smtClean="0"/>
              <a:t>ec-16-0035-01-5GSG-ieee-5g-steering-committee-update-march-2016</a:t>
            </a:r>
          </a:p>
          <a:p>
            <a:pPr marL="457200" indent="-457200">
              <a:buAutoNum type="arabicPeriod"/>
            </a:pPr>
            <a:r>
              <a:rPr lang="en-US" sz="1800" b="0" dirty="0" smtClean="0"/>
              <a:t>ec-16-0041-01-5GSG-802-11-5g-technologies-for-5g-sc</a:t>
            </a:r>
          </a:p>
          <a:p>
            <a:pPr marL="457200" indent="-457200">
              <a:buAutoNum type="arabicPeriod"/>
            </a:pPr>
            <a:r>
              <a:rPr lang="en-US" sz="1800" b="0" dirty="0" smtClean="0"/>
              <a:t>ec-16-0062-00-5GSG-what-s-in-scope-for-5g-imt-2020-standing-committee</a:t>
            </a:r>
          </a:p>
          <a:p>
            <a:pPr marL="457200" indent="-457200">
              <a:buFontTx/>
              <a:buAutoNum type="arabicPeriod"/>
            </a:pPr>
            <a:r>
              <a:rPr lang="en-US" sz="1800" b="0" dirty="0" smtClean="0"/>
              <a:t>ec-16-0065-00-5GSG-5g-sc-report-layout</a:t>
            </a:r>
          </a:p>
          <a:p>
            <a:pPr marL="457200" indent="-457200">
              <a:buFontTx/>
              <a:buAutoNum type="arabicPeriod"/>
            </a:pPr>
            <a:r>
              <a:rPr lang="en-US" sz="1800" b="0" dirty="0" smtClean="0"/>
              <a:t>NGMN 5G White Paper v1.0 </a:t>
            </a:r>
          </a:p>
          <a:p>
            <a:pPr marL="457200" indent="-457200">
              <a:buFontTx/>
              <a:buAutoNum type="arabicPeriod"/>
            </a:pPr>
            <a:r>
              <a:rPr lang="en-US" sz="1800" b="0" dirty="0" smtClean="0"/>
              <a:t>ITU-R Recommendation M.1457</a:t>
            </a:r>
          </a:p>
          <a:p>
            <a:pPr marL="457200" indent="-457200">
              <a:buFontTx/>
              <a:buAutoNum type="arabicPeriod"/>
            </a:pPr>
            <a:r>
              <a:rPr lang="en-US" sz="1800" b="0" dirty="0" smtClean="0"/>
              <a:t>ITU-R Recommendation M.2012</a:t>
            </a:r>
          </a:p>
          <a:p>
            <a:pPr marL="457200" indent="-457200">
              <a:buFontTx/>
              <a:buAutoNum type="arabicPeriod"/>
            </a:pPr>
            <a:r>
              <a:rPr lang="en-US" sz="1800" b="0" dirty="0" smtClean="0"/>
              <a:t>ITU-R Recommendation M.1450 </a:t>
            </a:r>
          </a:p>
          <a:p>
            <a:pPr marL="457200" indent="-457200">
              <a:buFontTx/>
              <a:buAutoNum type="arabicPeriod"/>
            </a:pPr>
            <a:endParaRPr lang="en-US" sz="1800" b="0" dirty="0" smtClean="0"/>
          </a:p>
          <a:p>
            <a:pPr marL="457200" indent="-457200">
              <a:buAutoNum type="arabicPeriod"/>
            </a:pPr>
            <a:endParaRPr lang="en-US" sz="1800" b="0"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17</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Understanding of 5G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2</a:t>
            </a:fld>
            <a:endParaRPr lang="en-US" dirty="0"/>
          </a:p>
        </p:txBody>
      </p:sp>
      <p:sp>
        <p:nvSpPr>
          <p:cNvPr id="7" name="Content Placeholder 2"/>
          <p:cNvSpPr>
            <a:spLocks noGrp="1"/>
          </p:cNvSpPr>
          <p:nvPr>
            <p:ph idx="1"/>
          </p:nvPr>
        </p:nvSpPr>
        <p:spPr>
          <a:xfrm>
            <a:off x="381000" y="1371600"/>
            <a:ext cx="8153400" cy="5029200"/>
          </a:xfrm>
        </p:spPr>
        <p:txBody>
          <a:bodyPr lIns="91440" tIns="0" bIns="0">
            <a:normAutofit/>
          </a:bodyPr>
          <a:lstStyle/>
          <a:p>
            <a:pPr marL="342900" lvl="2" indent="-342900"/>
            <a:r>
              <a:rPr lang="en-US" sz="2400" b="1" dirty="0" smtClean="0">
                <a:ea typeface="+mn-ea"/>
              </a:rPr>
              <a:t>5G    </a:t>
            </a:r>
          </a:p>
          <a:p>
            <a:pPr marL="685800" lvl="3" indent="-342900"/>
            <a:r>
              <a:rPr lang="en-US" sz="1800" dirty="0" smtClean="0">
                <a:latin typeface="Arial" pitchFamily="34" charset="0"/>
                <a:cs typeface="Arial" pitchFamily="34" charset="0"/>
              </a:rPr>
              <a:t>5G refers to the term of next generation telecommunication involved from  previous generations like 4G, 3G.  The original meaning of 5G is related and refer to International Mobile Telecommunication (IMT).  But it could be expanded.</a:t>
            </a:r>
          </a:p>
          <a:p>
            <a:pPr marL="685800" lvl="3" indent="-342900"/>
            <a:r>
              <a:rPr lang="en-US" sz="1800" dirty="0" smtClean="0">
                <a:latin typeface="Arial" pitchFamily="34" charset="0"/>
                <a:cs typeface="Arial" pitchFamily="34" charset="0"/>
              </a:rPr>
              <a:t>Multiple industry forum and SDOs are working on 5G </a:t>
            </a:r>
          </a:p>
          <a:p>
            <a:pPr marL="1028700" lvl="4" indent="-342900"/>
            <a:r>
              <a:rPr lang="en-US" dirty="0" smtClean="0">
                <a:latin typeface="Arial" pitchFamily="34" charset="0"/>
                <a:cs typeface="Arial" pitchFamily="34" charset="0"/>
              </a:rPr>
              <a:t>Industry:  NGMN, 5G PPP, METIS II, FANTASTIC 5G, 5G-EX, 5G Forum</a:t>
            </a:r>
          </a:p>
          <a:p>
            <a:pPr marL="1028700" lvl="4" indent="-342900"/>
            <a:r>
              <a:rPr lang="en-US" dirty="0" smtClean="0">
                <a:latin typeface="Arial" pitchFamily="34" charset="0"/>
                <a:cs typeface="Arial" pitchFamily="34" charset="0"/>
              </a:rPr>
              <a:t>SDO:   ITU/IMT2020, 3GPP (SA1, SA2, SA5), ETSI/NFV, IEEE802 </a:t>
            </a:r>
          </a:p>
          <a:p>
            <a:pPr marL="685800" lvl="3" indent="-342900"/>
            <a:r>
              <a:rPr lang="en-US" sz="1800" dirty="0" smtClean="0">
                <a:latin typeface="Arial" pitchFamily="34" charset="0"/>
                <a:cs typeface="Arial" pitchFamily="34" charset="0"/>
              </a:rPr>
              <a:t>5G in ITU-R would represent the global agreement by industries including major operators and vendors, SDOs and governments for the next generation of telecommunication systems.</a:t>
            </a:r>
          </a:p>
          <a:p>
            <a:pPr marL="685800" lvl="3" indent="-342900"/>
            <a:r>
              <a:rPr lang="en-US" sz="1800" dirty="0" smtClean="0">
                <a:latin typeface="Arial" pitchFamily="34" charset="0"/>
                <a:cs typeface="Arial" pitchFamily="34" charset="0"/>
              </a:rPr>
              <a:t>According to the timeline of ITU-R, the WP5D has started to draft </a:t>
            </a:r>
            <a:r>
              <a:rPr lang="en-GB" altLang="zh-CN" sz="1800" dirty="0" smtClean="0">
                <a:latin typeface="Arial" pitchFamily="34" charset="0"/>
                <a:cs typeface="Arial" pitchFamily="34" charset="0"/>
              </a:rPr>
              <a:t>IMT-2020 requirements, evaluation criteria and submission </a:t>
            </a:r>
            <a:r>
              <a:rPr lang="en-US" sz="1800" dirty="0" smtClean="0">
                <a:latin typeface="Arial" pitchFamily="34" charset="0"/>
                <a:cs typeface="Arial" pitchFamily="34" charset="0"/>
              </a:rPr>
              <a:t>at the 23rd meeting on Feb 2016. </a:t>
            </a:r>
          </a:p>
          <a:p>
            <a:pPr marL="685800" lvl="3" indent="-342900"/>
            <a:r>
              <a:rPr lang="en-US" sz="1800" dirty="0" smtClean="0">
                <a:latin typeface="Arial" pitchFamily="34" charset="0"/>
                <a:cs typeface="Arial" pitchFamily="34" charset="0"/>
              </a:rPr>
              <a:t>IEEE 802 is at the time to decide whether and how to participate the ITU-R 5G development.</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Why Joining 5G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3</a:t>
            </a:fld>
            <a:endParaRPr lang="en-US" dirty="0"/>
          </a:p>
        </p:txBody>
      </p:sp>
      <p:sp>
        <p:nvSpPr>
          <p:cNvPr id="7" name="Content Placeholder 2"/>
          <p:cNvSpPr>
            <a:spLocks noGrp="1"/>
          </p:cNvSpPr>
          <p:nvPr>
            <p:ph idx="1"/>
          </p:nvPr>
        </p:nvSpPr>
        <p:spPr>
          <a:xfrm>
            <a:off x="381000" y="1828800"/>
            <a:ext cx="8153400" cy="4572000"/>
          </a:xfrm>
        </p:spPr>
        <p:txBody>
          <a:bodyPr lIns="91440" tIns="0" bIns="0">
            <a:normAutofit/>
          </a:bodyPr>
          <a:lstStyle/>
          <a:p>
            <a:pPr marL="342900" lvl="2" indent="-342900"/>
            <a:r>
              <a:rPr lang="en-US" sz="2400" b="1" dirty="0" smtClean="0">
                <a:ea typeface="+mn-ea"/>
              </a:rPr>
              <a:t>Market Segment</a:t>
            </a:r>
          </a:p>
          <a:p>
            <a:pPr marL="685800" lvl="3" indent="-342900"/>
            <a:r>
              <a:rPr lang="en-US" dirty="0" smtClean="0">
                <a:latin typeface="Arial" pitchFamily="34" charset="0"/>
                <a:cs typeface="Arial" pitchFamily="34" charset="0"/>
              </a:rPr>
              <a:t>IEEE 802.11 is designated for wireless local area network, and mainly targets at consumer markets. It provides simple and low cost solution of wireless access for those type of electronic devices.</a:t>
            </a:r>
          </a:p>
          <a:p>
            <a:pPr marL="685800" lvl="3" indent="-342900"/>
            <a:r>
              <a:rPr lang="en-US" dirty="0" smtClean="0">
                <a:latin typeface="Arial" pitchFamily="34" charset="0"/>
                <a:cs typeface="Arial" pitchFamily="34" charset="0"/>
              </a:rPr>
              <a:t>IEEE802.11 is currently not under IMT,  but IEEE802.11 technologies contribute a large portion of data volume of global internet traffic, much more than IMT labeled cellular networks.</a:t>
            </a:r>
          </a:p>
          <a:p>
            <a:pPr marL="685800" lvl="3" indent="-342900"/>
            <a:endParaRPr lang="en-US" dirty="0" smtClean="0">
              <a:latin typeface="Arial" pitchFamily="34" charset="0"/>
              <a:cs typeface="Arial" pitchFamily="34" charset="0"/>
            </a:endParaRPr>
          </a:p>
          <a:p>
            <a:pPr marL="342900" lvl="2" indent="-342900"/>
            <a:r>
              <a:rPr lang="en-US" sz="2400" b="1" dirty="0" smtClean="0">
                <a:ea typeface="+mn-ea"/>
              </a:rPr>
              <a:t>Technology Assurance    </a:t>
            </a:r>
            <a:endParaRPr lang="en-US" sz="18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As ITU-R IMT-2020 will specify wireless technologies for many traditional IEEE802.11 use cases,  joining ITU-R will help the widely used IEEE 802.11 technologies to be accepted globally and make future IEEE802.11 technologies continuously adopted by the industries around the world. </a:t>
            </a:r>
          </a:p>
          <a:p>
            <a:pPr marL="685800" lvl="3" indent="-342900"/>
            <a:r>
              <a:rPr lang="en-US" dirty="0" smtClean="0">
                <a:latin typeface="Arial" pitchFamily="34" charset="0"/>
                <a:cs typeface="Arial" pitchFamily="34" charset="0"/>
              </a:rPr>
              <a:t>Assure IEEE 802 technology coexistence with other 5G technologies</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ITU and ITU-R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4</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ITU   </a:t>
            </a:r>
          </a:p>
          <a:p>
            <a:pPr marL="685800" lvl="3" indent="-342900"/>
            <a:r>
              <a:rPr lang="en-US" dirty="0" smtClean="0">
                <a:latin typeface="Arial" pitchFamily="34" charset="0"/>
                <a:cs typeface="Arial" pitchFamily="34" charset="0"/>
              </a:rPr>
              <a:t>ITU is the leading United Nations agency for information and communication technology and the global focal point for governments and the private sector in developing networks and services. The related sectors are   </a:t>
            </a:r>
          </a:p>
          <a:p>
            <a:pPr marL="1028700" lvl="4" indent="-342900"/>
            <a:r>
              <a:rPr lang="en-US" dirty="0" err="1" smtClean="0">
                <a:latin typeface="Arial" pitchFamily="34" charset="0"/>
                <a:cs typeface="Arial" pitchFamily="34" charset="0"/>
              </a:rPr>
              <a:t>Radiocommunication</a:t>
            </a:r>
            <a:r>
              <a:rPr lang="en-US" dirty="0" smtClean="0">
                <a:latin typeface="Arial" pitchFamily="34" charset="0"/>
                <a:cs typeface="Arial" pitchFamily="34" charset="0"/>
              </a:rPr>
              <a:t> Sector (ITU-R), </a:t>
            </a:r>
          </a:p>
          <a:p>
            <a:pPr marL="1028700" lvl="4" indent="-342900"/>
            <a:r>
              <a:rPr lang="en-US" dirty="0" smtClean="0">
                <a:latin typeface="Arial" pitchFamily="34" charset="0"/>
                <a:cs typeface="Arial" pitchFamily="34" charset="0"/>
              </a:rPr>
              <a:t>Telecommunication Standardization Sector (ITU-T)</a:t>
            </a:r>
          </a:p>
          <a:p>
            <a:pPr marL="342900" lvl="2" indent="-342900">
              <a:buFont typeface="Arial" pitchFamily="34" charset="0"/>
              <a:buChar char="•"/>
            </a:pPr>
            <a:r>
              <a:rPr lang="en-US" sz="2400" b="1" dirty="0" smtClean="0">
                <a:ea typeface="+mn-ea"/>
              </a:rPr>
              <a:t>ITU-R</a:t>
            </a:r>
          </a:p>
          <a:p>
            <a:pPr marL="685800" lvl="3" indent="-342900">
              <a:buFont typeface="Arial" pitchFamily="34" charset="0"/>
              <a:buChar char="–"/>
            </a:pPr>
            <a:r>
              <a:rPr lang="en-US" dirty="0" smtClean="0">
                <a:latin typeface="Arial" pitchFamily="34" charset="0"/>
                <a:cs typeface="Arial" pitchFamily="34" charset="0"/>
              </a:rPr>
              <a:t>ITU-R plays an essential role in the management of the radio-frequency spectrum resources to meet demand from a large number of services such as fixed, mobile, broadcasting, amateur, global positioning systems, etc </a:t>
            </a:r>
          </a:p>
          <a:p>
            <a:pPr marL="685800" lvl="3" indent="-342900">
              <a:buFont typeface="Arial" pitchFamily="34" charset="0"/>
              <a:buChar char="–"/>
            </a:pPr>
            <a:r>
              <a:rPr lang="en-US" dirty="0" smtClean="0">
                <a:latin typeface="Arial" pitchFamily="34" charset="0"/>
                <a:cs typeface="Arial" pitchFamily="34" charset="0"/>
              </a:rPr>
              <a:t>It develops and adopts the ITU Radio Regulations to govern the use of radio-frequency spectrum adopted by the members around the world, and propose to the WRC for review and revise. </a:t>
            </a:r>
          </a:p>
          <a:p>
            <a:pPr marL="685800" lvl="3" indent="-342900">
              <a:buFont typeface="Arial" pitchFamily="34" charset="0"/>
              <a:buChar char="–"/>
            </a:pPr>
            <a:r>
              <a:rPr lang="en-US" dirty="0" smtClean="0">
                <a:latin typeface="Arial" pitchFamily="34" charset="0"/>
                <a:cs typeface="Arial" pitchFamily="34" charset="0"/>
              </a:rPr>
              <a:t>Study Groups established and assigned study Questions by a </a:t>
            </a:r>
            <a:r>
              <a:rPr lang="en-US" dirty="0" err="1" smtClean="0">
                <a:latin typeface="Arial" pitchFamily="34" charset="0"/>
                <a:cs typeface="Arial" pitchFamily="34" charset="0"/>
              </a:rPr>
              <a:t>Radiocommunication</a:t>
            </a:r>
            <a:r>
              <a:rPr lang="en-US" dirty="0" smtClean="0">
                <a:latin typeface="Arial" pitchFamily="34" charset="0"/>
                <a:cs typeface="Arial" pitchFamily="34" charset="0"/>
              </a:rPr>
              <a:t> Assembly (RA) to prepare draft Recommendations for approval by ITU Member States.  The related SG is </a:t>
            </a:r>
          </a:p>
          <a:p>
            <a:pPr marL="1028700" lvl="4" indent="-342900">
              <a:buFont typeface="Arial" pitchFamily="34" charset="0"/>
              <a:buChar char="–"/>
            </a:pPr>
            <a:r>
              <a:rPr lang="en-US" dirty="0" smtClean="0">
                <a:latin typeface="Arial" pitchFamily="34" charset="0"/>
                <a:cs typeface="Arial" pitchFamily="34" charset="0"/>
              </a:rPr>
              <a:t>SG 5 for terrestrial services</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ITU-R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5</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ITU-R WP 5D   </a:t>
            </a:r>
          </a:p>
          <a:p>
            <a:pPr marL="685800" lvl="3" indent="-342900"/>
            <a:r>
              <a:rPr lang="en-US" dirty="0" smtClean="0">
                <a:latin typeface="Arial" pitchFamily="34" charset="0"/>
                <a:cs typeface="Arial" pitchFamily="34" charset="0"/>
              </a:rPr>
              <a:t>Responsible for investigating issues related to the terrestrial component of IMT, including technical, operational and spectrum-related.</a:t>
            </a:r>
          </a:p>
          <a:p>
            <a:pPr marL="1028700" lvl="4" indent="-342900"/>
            <a:r>
              <a:rPr lang="en-US" sz="1400" dirty="0" smtClean="0">
                <a:latin typeface="Arial" pitchFamily="34" charset="0"/>
                <a:cs typeface="Arial" pitchFamily="34" charset="0"/>
              </a:rPr>
              <a:t>Spectrum  Aspects:  Frequency Arrangements,  Sharing Studies, etc </a:t>
            </a:r>
          </a:p>
          <a:p>
            <a:pPr marL="1028700" lvl="4" indent="-342900"/>
            <a:r>
              <a:rPr lang="en-US" sz="1400" dirty="0" smtClean="0">
                <a:latin typeface="Arial" pitchFamily="34" charset="0"/>
                <a:cs typeface="Arial" pitchFamily="34" charset="0"/>
              </a:rPr>
              <a:t>Technology Aspects:  IMT Specifications, </a:t>
            </a:r>
          </a:p>
          <a:p>
            <a:pPr marL="1028700" lvl="4" indent="-342900"/>
            <a:r>
              <a:rPr lang="en-US" sz="1400" dirty="0" smtClean="0">
                <a:latin typeface="Arial" pitchFamily="34" charset="0"/>
                <a:cs typeface="Arial" pitchFamily="34" charset="0"/>
              </a:rPr>
              <a:t>Radio Aspects:  </a:t>
            </a:r>
          </a:p>
          <a:p>
            <a:pPr marL="685800" lvl="3" indent="-342900">
              <a:buFont typeface="Arial" pitchFamily="34" charset="0"/>
              <a:buChar char="–"/>
            </a:pPr>
            <a:r>
              <a:rPr lang="en-US" dirty="0" smtClean="0">
                <a:latin typeface="Arial" pitchFamily="34" charset="0"/>
                <a:cs typeface="Arial" pitchFamily="34" charset="0"/>
              </a:rPr>
              <a:t>IMT2000 (M.1457)</a:t>
            </a:r>
          </a:p>
          <a:p>
            <a:pPr marL="1028700" lvl="4" indent="-342900">
              <a:buFont typeface="Arial" pitchFamily="34" charset="0"/>
              <a:buChar char="–"/>
            </a:pPr>
            <a:r>
              <a:rPr lang="en-US" dirty="0" smtClean="0">
                <a:latin typeface="Arial" pitchFamily="34" charset="0"/>
                <a:cs typeface="Arial" pitchFamily="34" charset="0"/>
              </a:rPr>
              <a:t>It is specification of the terrestrial radio interfaces of IMT</a:t>
            </a:r>
          </a:p>
          <a:p>
            <a:pPr marL="1485900" lvl="5" indent="-342900">
              <a:buFont typeface="Arial" pitchFamily="34" charset="0"/>
              <a:buChar char="–"/>
            </a:pPr>
            <a:r>
              <a:rPr lang="en-US" sz="1400" dirty="0" smtClean="0">
                <a:latin typeface="Arial" pitchFamily="34" charset="0"/>
                <a:cs typeface="Arial" pitchFamily="34" charset="0"/>
              </a:rPr>
              <a:t>CDMA direct Spread</a:t>
            </a:r>
          </a:p>
          <a:p>
            <a:pPr marL="1485900" lvl="5" indent="-342900">
              <a:buFont typeface="Arial" pitchFamily="34" charset="0"/>
              <a:buChar char="–"/>
            </a:pPr>
            <a:r>
              <a:rPr lang="en-US" sz="1400" dirty="0" smtClean="0">
                <a:latin typeface="Arial" pitchFamily="34" charset="0"/>
                <a:cs typeface="Arial" pitchFamily="34" charset="0"/>
              </a:rPr>
              <a:t>CDMA Multi-Carrier</a:t>
            </a:r>
          </a:p>
          <a:p>
            <a:pPr marL="1485900" lvl="5" indent="-342900">
              <a:buFont typeface="Arial" pitchFamily="34" charset="0"/>
              <a:buChar char="–"/>
            </a:pPr>
            <a:r>
              <a:rPr lang="en-US" sz="1400" dirty="0" smtClean="0">
                <a:latin typeface="Arial" pitchFamily="34" charset="0"/>
                <a:cs typeface="Arial" pitchFamily="34" charset="0"/>
              </a:rPr>
              <a:t>CDMA TDD</a:t>
            </a:r>
          </a:p>
          <a:p>
            <a:pPr marL="1485900" lvl="5" indent="-342900">
              <a:buFont typeface="Arial" pitchFamily="34" charset="0"/>
              <a:buChar char="–"/>
            </a:pPr>
            <a:r>
              <a:rPr lang="en-US" sz="1400" dirty="0" smtClean="0">
                <a:latin typeface="Arial" pitchFamily="34" charset="0"/>
                <a:cs typeface="Arial" pitchFamily="34" charset="0"/>
              </a:rPr>
              <a:t>TDMA Single Carrier</a:t>
            </a:r>
          </a:p>
          <a:p>
            <a:pPr marL="1485900" lvl="5" indent="-342900">
              <a:buFont typeface="Arial" pitchFamily="34" charset="0"/>
              <a:buChar char="–"/>
            </a:pPr>
            <a:r>
              <a:rPr lang="en-US" sz="1400" dirty="0" smtClean="0">
                <a:latin typeface="Arial" pitchFamily="34" charset="0"/>
                <a:cs typeface="Arial" pitchFamily="34" charset="0"/>
              </a:rPr>
              <a:t>FDMA/TDMA</a:t>
            </a:r>
          </a:p>
          <a:p>
            <a:pPr marL="1485900" lvl="5" indent="-342900">
              <a:buFont typeface="Arial" pitchFamily="34" charset="0"/>
              <a:buChar char="–"/>
            </a:pPr>
            <a:r>
              <a:rPr lang="en-US" sz="1400" dirty="0" smtClean="0">
                <a:latin typeface="Arial" pitchFamily="34" charset="0"/>
                <a:cs typeface="Arial" pitchFamily="34" charset="0"/>
              </a:rPr>
              <a:t>OFDMA TDD WMAN</a:t>
            </a:r>
          </a:p>
          <a:p>
            <a:pPr marL="685800" lvl="3" indent="-342900">
              <a:buFont typeface="Arial" pitchFamily="34" charset="0"/>
              <a:buChar char="–"/>
            </a:pPr>
            <a:r>
              <a:rPr lang="en-US" dirty="0" smtClean="0">
                <a:latin typeface="Arial" pitchFamily="34" charset="0"/>
                <a:cs typeface="Arial" pitchFamily="34" charset="0"/>
              </a:rPr>
              <a:t>IMT Advanced (M.2012)</a:t>
            </a:r>
          </a:p>
          <a:p>
            <a:pPr marL="1028700" lvl="4" indent="-342900">
              <a:buFont typeface="Arial" pitchFamily="34" charset="0"/>
              <a:buChar char="–"/>
            </a:pPr>
            <a:r>
              <a:rPr lang="en-US" sz="1400" dirty="0" smtClean="0">
                <a:latin typeface="Arial" pitchFamily="34" charset="0"/>
                <a:cs typeface="Arial" pitchFamily="34" charset="0"/>
              </a:rPr>
              <a:t>It is specification of the terrestrial radio interfaces of IMT</a:t>
            </a:r>
          </a:p>
          <a:p>
            <a:pPr marL="1485900" lvl="5" indent="-342900">
              <a:buFont typeface="Arial" pitchFamily="34" charset="0"/>
              <a:buChar char="–"/>
            </a:pPr>
            <a:r>
              <a:rPr lang="en-US" sz="1400" dirty="0" smtClean="0">
                <a:latin typeface="Arial" pitchFamily="34" charset="0"/>
                <a:cs typeface="Arial" pitchFamily="34" charset="0"/>
              </a:rPr>
              <a:t>LTE-Advanced and  </a:t>
            </a:r>
            <a:r>
              <a:rPr lang="en-US" sz="1400" dirty="0" err="1" smtClean="0">
                <a:latin typeface="Arial" pitchFamily="34" charset="0"/>
                <a:cs typeface="Arial" pitchFamily="34" charset="0"/>
              </a:rPr>
              <a:t>WirelessMAN</a:t>
            </a:r>
            <a:r>
              <a:rPr lang="en-US" sz="1400" dirty="0" smtClean="0">
                <a:latin typeface="Arial" pitchFamily="34" charset="0"/>
                <a:cs typeface="Arial" pitchFamily="34" charset="0"/>
              </a:rPr>
              <a:t>-Advanced</a:t>
            </a:r>
          </a:p>
          <a:p>
            <a:pPr marL="685800" lvl="3" indent="-342900">
              <a:buFont typeface="Arial" pitchFamily="34" charset="0"/>
              <a:buChar char="–"/>
            </a:pPr>
            <a:r>
              <a:rPr lang="en-US" dirty="0" smtClean="0">
                <a:latin typeface="Arial" pitchFamily="34" charset="0"/>
                <a:cs typeface="Arial" pitchFamily="34" charset="0"/>
              </a:rPr>
              <a:t>IMT2020 is the project of next mobile telecommunication </a:t>
            </a:r>
          </a:p>
          <a:p>
            <a:pPr marL="685800" lvl="3" indent="-342900">
              <a:buFont typeface="Arial" pitchFamily="34" charset="0"/>
              <a:buChar char="•"/>
            </a:pPr>
            <a:endParaRPr lang="en-US" dirty="0" smtClean="0">
              <a:latin typeface="Arial" pitchFamily="34" charset="0"/>
              <a:cs typeface="Arial"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ITU-R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ITU-R WP 5A   </a:t>
            </a:r>
          </a:p>
          <a:p>
            <a:pPr marL="685800" lvl="3" indent="-342900"/>
            <a:r>
              <a:rPr lang="en-US" dirty="0" smtClean="0">
                <a:latin typeface="Arial" pitchFamily="34" charset="0"/>
                <a:cs typeface="Arial" pitchFamily="34" charset="0"/>
              </a:rPr>
              <a:t>responsible for land mobile service excluding IMT, including</a:t>
            </a:r>
          </a:p>
          <a:p>
            <a:pPr marL="1028700" lvl="4" indent="-342900"/>
            <a:r>
              <a:rPr lang="en-US" dirty="0" smtClean="0">
                <a:latin typeface="Arial" pitchFamily="34" charset="0"/>
                <a:cs typeface="Arial" pitchFamily="34" charset="0"/>
              </a:rPr>
              <a:t>amateur and amateur-satellite service</a:t>
            </a:r>
          </a:p>
          <a:p>
            <a:pPr marL="1028700" lvl="4" indent="-342900"/>
            <a:r>
              <a:rPr lang="en-US" dirty="0" smtClean="0">
                <a:latin typeface="Arial" pitchFamily="34" charset="0"/>
                <a:cs typeface="Arial" pitchFamily="34" charset="0"/>
              </a:rPr>
              <a:t>Radio Local Access Network (RLAN), including the wireless communication over unlicensed band such as 2.4GHz, 5GHz, TV white space band, </a:t>
            </a:r>
          </a:p>
          <a:p>
            <a:pPr marL="1028700" lvl="4" indent="-342900"/>
            <a:r>
              <a:rPr lang="en-US" dirty="0" smtClean="0">
                <a:latin typeface="Arial" pitchFamily="34" charset="0"/>
                <a:cs typeface="Arial" pitchFamily="34" charset="0"/>
              </a:rPr>
              <a:t>Public protection and disaster relief communications (PPDR)</a:t>
            </a:r>
          </a:p>
          <a:p>
            <a:pPr marL="685800" lvl="3" indent="-342900"/>
            <a:r>
              <a:rPr lang="en-US" dirty="0" smtClean="0">
                <a:latin typeface="Arial" pitchFamily="34" charset="0"/>
                <a:cs typeface="Arial" pitchFamily="34" charset="0"/>
              </a:rPr>
              <a:t>M.1450 </a:t>
            </a:r>
          </a:p>
          <a:p>
            <a:pPr marL="1028700" lvl="4" indent="-342900"/>
            <a:r>
              <a:rPr lang="en-US" sz="1400" dirty="0" smtClean="0">
                <a:latin typeface="Arial" pitchFamily="34" charset="0"/>
                <a:cs typeface="Arial" pitchFamily="34" charset="0"/>
              </a:rPr>
              <a:t>Characteristics of broadband radio local area networks, including </a:t>
            </a:r>
          </a:p>
          <a:p>
            <a:pPr marL="1485900" lvl="5" indent="-342900">
              <a:buFont typeface="Arial" pitchFamily="34" charset="0"/>
              <a:buChar char="•"/>
            </a:pPr>
            <a:r>
              <a:rPr lang="en-US" dirty="0" smtClean="0">
                <a:latin typeface="Arial" pitchFamily="34" charset="0"/>
                <a:cs typeface="Arial" pitchFamily="34" charset="0"/>
              </a:rPr>
              <a:t>IEEE 802.11-2012</a:t>
            </a:r>
          </a:p>
          <a:p>
            <a:pPr marL="1485900" lvl="5" indent="-342900">
              <a:buFont typeface="Arial" pitchFamily="34" charset="0"/>
              <a:buChar char="•"/>
            </a:pPr>
            <a:r>
              <a:rPr lang="en-US" dirty="0" smtClean="0">
                <a:latin typeface="Arial" pitchFamily="34" charset="0"/>
                <a:cs typeface="Arial" pitchFamily="34" charset="0"/>
              </a:rPr>
              <a:t>IEEE 802.11ad</a:t>
            </a:r>
          </a:p>
          <a:p>
            <a:pPr marL="1485900" lvl="5" indent="-342900">
              <a:buFont typeface="Arial" pitchFamily="34" charset="0"/>
              <a:buChar char="•"/>
            </a:pPr>
            <a:r>
              <a:rPr lang="en-US" dirty="0" smtClean="0">
                <a:latin typeface="Arial" pitchFamily="34" charset="0"/>
                <a:cs typeface="Arial" pitchFamily="34" charset="0"/>
              </a:rPr>
              <a:t>IEEE 802.11ac</a:t>
            </a:r>
          </a:p>
          <a:p>
            <a:pPr marL="1028700" lvl="4" indent="-342900">
              <a:buFont typeface="Arial" pitchFamily="34" charset="0"/>
              <a:buChar char="•"/>
            </a:pPr>
            <a:endParaRPr lang="en-US" sz="1400" dirty="0" smtClean="0">
              <a:latin typeface="Arial" pitchFamily="34" charset="0"/>
              <a:cs typeface="Arial"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Spectrum Allocation Discussion </a:t>
            </a:r>
            <a:endParaRPr lang="en-US" dirty="0"/>
          </a:p>
        </p:txBody>
      </p:sp>
      <p:sp>
        <p:nvSpPr>
          <p:cNvPr id="3" name="Content Placeholder 2"/>
          <p:cNvSpPr>
            <a:spLocks noGrp="1"/>
          </p:cNvSpPr>
          <p:nvPr>
            <p:ph idx="1"/>
          </p:nvPr>
        </p:nvSpPr>
        <p:spPr>
          <a:xfrm>
            <a:off x="381000" y="1676400"/>
            <a:ext cx="8458200" cy="4724400"/>
          </a:xfrm>
        </p:spPr>
        <p:txBody>
          <a:bodyPr/>
          <a:lstStyle/>
          <a:p>
            <a:pPr marL="342900" lvl="2" indent="-342900"/>
            <a:r>
              <a:rPr lang="en-US" sz="2400" b="1" dirty="0" smtClean="0">
                <a:ea typeface="+mn-ea"/>
              </a:rPr>
              <a:t>WRC   </a:t>
            </a:r>
          </a:p>
          <a:p>
            <a:pPr marL="685800" lvl="3" indent="-342900"/>
            <a:r>
              <a:rPr lang="en-US" dirty="0" smtClean="0">
                <a:latin typeface="Arial" pitchFamily="34" charset="0"/>
                <a:cs typeface="Arial" pitchFamily="34" charset="0"/>
              </a:rPr>
              <a:t>World Radio Conference (WRC) is responsible to update radio regulations and adopts resolutions and recommendations.</a:t>
            </a:r>
          </a:p>
          <a:p>
            <a:pPr marL="1028700" lvl="4" indent="-342900"/>
            <a:r>
              <a:rPr lang="en-US" dirty="0" smtClean="0">
                <a:latin typeface="Arial" pitchFamily="34" charset="0"/>
                <a:cs typeface="Arial" pitchFamily="34" charset="0"/>
              </a:rPr>
              <a:t>The spectrum allocation is determined by each region or government, but its decision would be influenced and based on the global spectrum allocation defined by WRC.</a:t>
            </a:r>
          </a:p>
          <a:p>
            <a:pPr marL="685800" lvl="3" indent="-342900"/>
            <a:r>
              <a:rPr lang="en-US" dirty="0" smtClean="0">
                <a:latin typeface="Arial" pitchFamily="34" charset="0"/>
                <a:cs typeface="Arial" pitchFamily="34" charset="0"/>
              </a:rPr>
              <a:t>WRC-19 AI 1.13 will determine the spectrum needs for the terrestrial component of IMT in the frequency range between 24.25 GHz and 86 GHz, the deployment scenarios for IMT-2020 systems and the related requirements of high data traffic.</a:t>
            </a:r>
          </a:p>
          <a:p>
            <a:pPr marL="1028700" lvl="4" indent="-342900"/>
            <a:r>
              <a:rPr lang="en-US" dirty="0" smtClean="0">
                <a:latin typeface="Arial" pitchFamily="34" charset="0"/>
                <a:cs typeface="Arial" pitchFamily="34" charset="0"/>
              </a:rPr>
              <a:t>28 GHz is not identified for study item at ITU, but as for global primary mobile. </a:t>
            </a:r>
          </a:p>
          <a:p>
            <a:pPr marL="1028700" lvl="4" indent="-342900"/>
            <a:r>
              <a:rPr lang="en-US" dirty="0" smtClean="0">
                <a:latin typeface="Arial" pitchFamily="34" charset="0"/>
                <a:cs typeface="Arial" pitchFamily="34" charset="0"/>
              </a:rPr>
              <a:t>60 GHz band is not in study item, but is identified as ISM bands, </a:t>
            </a:r>
          </a:p>
          <a:p>
            <a:pPr marL="685800" lvl="3" indent="-342900"/>
            <a:r>
              <a:rPr lang="en-US" dirty="0" smtClean="0">
                <a:latin typeface="Arial" pitchFamily="34" charset="0"/>
                <a:cs typeface="Arial" pitchFamily="34" charset="0"/>
              </a:rPr>
              <a:t>WRC-19 AI 1.16 will consider </a:t>
            </a:r>
            <a:r>
              <a:rPr lang="en-GB" dirty="0" smtClean="0">
                <a:latin typeface="Arial" pitchFamily="34" charset="0"/>
                <a:cs typeface="Arial" pitchFamily="34" charset="0"/>
              </a:rPr>
              <a:t>in the demand for Wireless Access Systems including radio local area networks (WAS/RLAN) applications with multimedia capabilities</a:t>
            </a:r>
            <a:r>
              <a:rPr lang="en-US" dirty="0" smtClean="0">
                <a:latin typeface="Arial" pitchFamily="34" charset="0"/>
                <a:cs typeface="Arial" pitchFamily="34" charset="0"/>
              </a:rPr>
              <a:t> for the  spectrum between 5.350 – 5.460GHz, 5.460 – 5.470GHz for sharing with primary EESS, and 5.725 – 5.850GHz/5.825 – 5.925GHz for sharing with primary FSS.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Spectrum Allocation Discussion </a:t>
            </a:r>
            <a:endParaRPr lang="en-US" dirty="0"/>
          </a:p>
        </p:txBody>
      </p:sp>
      <p:sp>
        <p:nvSpPr>
          <p:cNvPr id="3" name="Content Placeholder 2"/>
          <p:cNvSpPr>
            <a:spLocks noGrp="1"/>
          </p:cNvSpPr>
          <p:nvPr>
            <p:ph idx="1"/>
          </p:nvPr>
        </p:nvSpPr>
        <p:spPr>
          <a:xfrm>
            <a:off x="381000" y="1676400"/>
            <a:ext cx="8458200" cy="4724400"/>
          </a:xfrm>
        </p:spPr>
        <p:txBody>
          <a:bodyPr/>
          <a:lstStyle/>
          <a:p>
            <a:pPr marL="342900" lvl="2" indent="-342900"/>
            <a:r>
              <a:rPr lang="en-US" sz="2400" b="1" dirty="0" smtClean="0">
                <a:ea typeface="+mn-ea"/>
              </a:rPr>
              <a:t>Spectrum allocation  </a:t>
            </a:r>
            <a:endParaRPr lang="en-US" sz="18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ITU-R Study Group is assigned by ITU-R RA to study the topic related to agenda items of WRC and provide the Resolutions and Recommendations to ITU-R as input to WRC-19. </a:t>
            </a:r>
          </a:p>
          <a:p>
            <a:pPr marL="685800" lvl="3"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In current ITU-R organization structure,  </a:t>
            </a:r>
          </a:p>
          <a:p>
            <a:pPr marL="1028700" lvl="4" indent="-342900"/>
            <a:r>
              <a:rPr lang="en-US" dirty="0" smtClean="0">
                <a:latin typeface="Arial" pitchFamily="34" charset="0"/>
                <a:cs typeface="Arial" pitchFamily="34" charset="0"/>
              </a:rPr>
              <a:t>WP5D is responsible for IMT systems on the licensed spectrum.  Therefore it develop the Resolutions and Recommendation for IMT-2020 on identified  spectrum by WRC.  </a:t>
            </a:r>
          </a:p>
          <a:p>
            <a:pPr marL="1028700" lvl="4" indent="-342900"/>
            <a:r>
              <a:rPr lang="en-US" dirty="0" smtClean="0">
                <a:latin typeface="Arial" pitchFamily="34" charset="0"/>
                <a:cs typeface="Arial" pitchFamily="34" charset="0"/>
              </a:rPr>
              <a:t>WP5A is responsible for all non-IMT radio telecommunication systems, which are operated on licensed exempt spectrum, such as 5.150GHz – 5.925GHz. Some portion in the unlicensed spectrum could be shared with other radio communication systems.</a:t>
            </a:r>
            <a:r>
              <a:rPr lang="en-US" sz="1800" dirty="0" smtClean="0">
                <a:latin typeface="Arial" pitchFamily="34" charset="0"/>
                <a:cs typeface="Arial" pitchFamily="34" charset="0"/>
              </a:rPr>
              <a:t>  </a:t>
            </a:r>
          </a:p>
          <a:p>
            <a:pPr marL="1485900" lvl="5" indent="-342900">
              <a:buNone/>
            </a:pPr>
            <a:endParaRPr lang="en-US" dirty="0" smtClean="0">
              <a:solidFill>
                <a:srgbClr val="FF0000"/>
              </a:solidFill>
              <a:latin typeface="Arial" pitchFamily="34" charset="0"/>
              <a:cs typeface="Arial" pitchFamily="34" charset="0"/>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5G Use Case and Requirements</a:t>
            </a:r>
            <a:endParaRPr lang="en-US" dirty="0"/>
          </a:p>
        </p:txBody>
      </p:sp>
      <p:sp>
        <p:nvSpPr>
          <p:cNvPr id="3" name="Content Placeholder 2"/>
          <p:cNvSpPr>
            <a:spLocks noGrp="1"/>
          </p:cNvSpPr>
          <p:nvPr>
            <p:ph idx="1"/>
          </p:nvPr>
        </p:nvSpPr>
        <p:spPr>
          <a:xfrm>
            <a:off x="381000" y="1447800"/>
            <a:ext cx="8458200" cy="4876800"/>
          </a:xfrm>
        </p:spPr>
        <p:txBody>
          <a:bodyPr/>
          <a:lstStyle/>
          <a:p>
            <a:pPr marL="342900" lvl="2" indent="-342900"/>
            <a:r>
              <a:rPr lang="en-US" sz="2400" b="1" dirty="0" smtClean="0">
                <a:ea typeface="+mn-ea"/>
              </a:rPr>
              <a:t>5G Use Cases   </a:t>
            </a:r>
          </a:p>
          <a:p>
            <a:pPr marL="685800" lvl="3" indent="-342900"/>
            <a:r>
              <a:rPr lang="en-US" dirty="0" smtClean="0">
                <a:latin typeface="Arial" pitchFamily="34" charset="0"/>
                <a:cs typeface="Arial" pitchFamily="34" charset="0"/>
              </a:rPr>
              <a:t>Broad access in the dense areas and everywhere</a:t>
            </a:r>
          </a:p>
          <a:p>
            <a:pPr marL="685800" lvl="3" indent="-342900"/>
            <a:r>
              <a:rPr lang="en-US" dirty="0" smtClean="0">
                <a:latin typeface="Arial" pitchFamily="34" charset="0"/>
                <a:cs typeface="Arial" pitchFamily="34" charset="0"/>
              </a:rPr>
              <a:t>Higher user mobility</a:t>
            </a:r>
          </a:p>
          <a:p>
            <a:pPr marL="685800" lvl="3" indent="-342900"/>
            <a:r>
              <a:rPr lang="en-US" dirty="0" smtClean="0">
                <a:latin typeface="Arial" pitchFamily="34" charset="0"/>
                <a:cs typeface="Arial" pitchFamily="34" charset="0"/>
              </a:rPr>
              <a:t>Massive </a:t>
            </a:r>
            <a:r>
              <a:rPr lang="en-US" dirty="0" err="1" smtClean="0">
                <a:latin typeface="Arial" pitchFamily="34" charset="0"/>
                <a:cs typeface="Arial" pitchFamily="34" charset="0"/>
              </a:rPr>
              <a:t>IoT</a:t>
            </a:r>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Extreme real-time communication</a:t>
            </a:r>
          </a:p>
          <a:p>
            <a:pPr marL="685800" lvl="3" indent="-342900"/>
            <a:r>
              <a:rPr lang="en-US" dirty="0" smtClean="0">
                <a:latin typeface="Arial" pitchFamily="34" charset="0"/>
                <a:cs typeface="Arial" pitchFamily="34" charset="0"/>
              </a:rPr>
              <a:t>Ultra-reliable communications</a:t>
            </a:r>
          </a:p>
          <a:p>
            <a:pPr marL="685800" lvl="3" indent="-342900"/>
            <a:r>
              <a:rPr lang="en-US" dirty="0" smtClean="0">
                <a:latin typeface="Arial" pitchFamily="34" charset="0"/>
                <a:cs typeface="Arial" pitchFamily="34" charset="0"/>
              </a:rPr>
              <a:t>Etc</a:t>
            </a:r>
          </a:p>
          <a:p>
            <a:pPr marL="342900" lvl="2" indent="-342900"/>
            <a:r>
              <a:rPr lang="en-US" sz="2400" b="1" dirty="0" smtClean="0">
                <a:ea typeface="+mn-ea"/>
              </a:rPr>
              <a:t>5G requirements</a:t>
            </a:r>
          </a:p>
          <a:p>
            <a:pPr marL="685800" lvl="3" indent="-342900"/>
            <a:r>
              <a:rPr lang="en-US" dirty="0" smtClean="0">
                <a:latin typeface="Arial" pitchFamily="34" charset="0"/>
                <a:cs typeface="Arial" pitchFamily="34" charset="0"/>
              </a:rPr>
              <a:t>data rate:   1 - 10Gbps</a:t>
            </a:r>
          </a:p>
          <a:p>
            <a:pPr marL="685800" lvl="3" indent="-342900"/>
            <a:r>
              <a:rPr lang="en-US" dirty="0" smtClean="0">
                <a:latin typeface="Arial" pitchFamily="34" charset="0"/>
                <a:cs typeface="Arial" pitchFamily="34" charset="0"/>
              </a:rPr>
              <a:t>Capacity:   36TB/month/user</a:t>
            </a:r>
          </a:p>
          <a:p>
            <a:pPr marL="685800" lvl="3" indent="-342900"/>
            <a:r>
              <a:rPr lang="en-US" dirty="0" smtClean="0">
                <a:latin typeface="Arial" pitchFamily="34" charset="0"/>
                <a:cs typeface="Arial" pitchFamily="34" charset="0"/>
              </a:rPr>
              <a:t>Energy efficiency:  10% of today’s consumption</a:t>
            </a:r>
          </a:p>
          <a:p>
            <a:pPr marL="685800" lvl="3" indent="-342900"/>
            <a:r>
              <a:rPr lang="en-US" dirty="0" smtClean="0">
                <a:latin typeface="Arial" pitchFamily="34" charset="0"/>
                <a:cs typeface="Arial" pitchFamily="34" charset="0"/>
              </a:rPr>
              <a:t>Latency :  ~ 1ms</a:t>
            </a:r>
          </a:p>
          <a:p>
            <a:pPr marL="685800" lvl="3" indent="-342900"/>
            <a:r>
              <a:rPr lang="en-US" dirty="0" smtClean="0">
                <a:latin typeface="Arial" pitchFamily="34" charset="0"/>
                <a:cs typeface="Arial" pitchFamily="34" charset="0"/>
              </a:rPr>
              <a:t>Reliability:  99.999% within time budget</a:t>
            </a:r>
          </a:p>
          <a:p>
            <a:pPr marL="685800" lvl="3" indent="-342900"/>
            <a:r>
              <a:rPr lang="en-US" dirty="0" smtClean="0">
                <a:latin typeface="Arial" pitchFamily="34" charset="0"/>
                <a:cs typeface="Arial" pitchFamily="34" charset="0"/>
              </a:rPr>
              <a:t>Density:  300k devices per access node </a:t>
            </a:r>
          </a:p>
          <a:p>
            <a:pPr marL="685800" lvl="3" indent="-342900"/>
            <a:r>
              <a:rPr lang="en-US" dirty="0" smtClean="0">
                <a:latin typeface="Arial" pitchFamily="34" charset="0"/>
                <a:cs typeface="Arial" pitchFamily="34" charset="0"/>
              </a:rPr>
              <a:t>etc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78762</TotalTime>
  <Words>1747</Words>
  <Application>Microsoft Office PowerPoint</Application>
  <PresentationFormat>On-screen Show (4:3)</PresentationFormat>
  <Paragraphs>242</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1_Extend Submission Template</vt:lpstr>
      <vt:lpstr>Custom Design</vt:lpstr>
      <vt:lpstr>IEEE802 as a Component of 5G</vt:lpstr>
      <vt:lpstr>Understanding of 5G </vt:lpstr>
      <vt:lpstr>Why Joining 5G </vt:lpstr>
      <vt:lpstr>ITU and ITU-R  </vt:lpstr>
      <vt:lpstr>ITU-R  </vt:lpstr>
      <vt:lpstr>ITU-R  </vt:lpstr>
      <vt:lpstr>Spectrum Allocation Discussion </vt:lpstr>
      <vt:lpstr>Spectrum Allocation Discussion </vt:lpstr>
      <vt:lpstr>5G Use Case and Requirements</vt:lpstr>
      <vt:lpstr>Approaches toward 5G </vt:lpstr>
      <vt:lpstr>Approach Analysis (1)</vt:lpstr>
      <vt:lpstr>Approach Analysis (2)</vt:lpstr>
      <vt:lpstr>Approach Analysis (3)</vt:lpstr>
      <vt:lpstr>Approach Analysis (4)</vt:lpstr>
      <vt:lpstr>Proposal of Approach (5)</vt:lpstr>
      <vt:lpstr>Conclusion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3126</cp:revision>
  <cp:lastPrinted>1998-02-10T13:28:06Z</cp:lastPrinted>
  <dcterms:created xsi:type="dcterms:W3CDTF">2009-12-02T19:05:24Z</dcterms:created>
  <dcterms:modified xsi:type="dcterms:W3CDTF">2016-05-20T17:54:27Z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