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6036" r:id="rId1"/>
  </p:sldMasterIdLst>
  <p:notesMasterIdLst>
    <p:notesMasterId r:id="rId17"/>
  </p:notesMasterIdLst>
  <p:handoutMasterIdLst>
    <p:handoutMasterId r:id="rId18"/>
  </p:handoutMasterIdLst>
  <p:sldIdLst>
    <p:sldId id="407" r:id="rId2"/>
    <p:sldId id="452" r:id="rId3"/>
    <p:sldId id="465" r:id="rId4"/>
    <p:sldId id="453" r:id="rId5"/>
    <p:sldId id="461" r:id="rId6"/>
    <p:sldId id="462" r:id="rId7"/>
    <p:sldId id="463" r:id="rId8"/>
    <p:sldId id="464" r:id="rId9"/>
    <p:sldId id="455" r:id="rId10"/>
    <p:sldId id="457" r:id="rId11"/>
    <p:sldId id="450" r:id="rId12"/>
    <p:sldId id="436" r:id="rId13"/>
    <p:sldId id="442" r:id="rId14"/>
    <p:sldId id="458" r:id="rId15"/>
    <p:sldId id="466" r:id="rId16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san M Brooks" initials="SMB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  <a:srgbClr val="2944B7"/>
    <a:srgbClr val="263FA8"/>
    <a:srgbClr val="233A9B"/>
    <a:srgbClr val="003399"/>
    <a:srgbClr val="99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89" autoAdjust="0"/>
    <p:restoredTop sz="94660"/>
  </p:normalViewPr>
  <p:slideViewPr>
    <p:cSldViewPr snapToGrid="0">
      <p:cViewPr>
        <p:scale>
          <a:sx n="85" d="100"/>
          <a:sy n="85" d="100"/>
        </p:scale>
        <p:origin x="-1896" y="-8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810" y="-90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588" y="0"/>
            <a:ext cx="3011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588" y="877411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1B07CAE-A8E3-442E-8B2D-434F2B8B2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588" y="0"/>
            <a:ext cx="3011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4863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7850"/>
            <a:ext cx="5095875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30114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588" y="8774113"/>
            <a:ext cx="3011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F2D0C16-9FDE-4D07-B3F5-2F0AAA845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569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1588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21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90A02-5633-40CB-A69B-692581DB1F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01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D4BB-EF13-4722-ACD8-DB4293F022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832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0F385-B5D1-4505-A3E8-B103A39875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441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6275" y="200025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6775" y="200025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6775" y="413385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43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66750" y="59055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31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55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9812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4114800"/>
            <a:ext cx="38481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63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037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66889" y="197555"/>
            <a:ext cx="8381999" cy="1030112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11"/>
          </p:nvPr>
        </p:nvSpPr>
        <p:spPr>
          <a:xfrm>
            <a:off x="366889" y="1644952"/>
            <a:ext cx="8381999" cy="4366381"/>
          </a:xfrm>
          <a:prstGeom prst="rect">
            <a:avLst/>
          </a:prstGeom>
          <a:ln>
            <a:noFill/>
          </a:ln>
        </p:spPr>
        <p:txBody>
          <a:bodyPr/>
          <a:lstStyle>
            <a:lvl1pPr marL="342900" indent="-342900">
              <a:spcBef>
                <a:spcPts val="1800"/>
              </a:spcBef>
              <a:buSzPct val="135000"/>
              <a:buFontTx/>
              <a:buBlip>
                <a:blip r:embed="rId3"/>
              </a:buBlip>
              <a:defRPr sz="2200" b="0" baseline="0">
                <a:solidFill>
                  <a:srgbClr val="000000"/>
                </a:solidFill>
                <a:latin typeface="Verdana"/>
                <a:cs typeface="Verdana"/>
              </a:defRPr>
            </a:lvl1pPr>
            <a:lvl2pPr marL="594360" indent="-182880">
              <a:spcBef>
                <a:spcPts val="10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2pPr>
            <a:lvl3pPr marL="8229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Lucida Grande"/>
              <a:buChar char="–"/>
              <a:defRPr sz="1800" baseline="0"/>
            </a:lvl3pPr>
            <a:lvl4pPr marL="105156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defRPr sz="1500" baseline="0"/>
            </a:lvl4pPr>
            <a:lvl5pPr marL="1234440" indent="-182880"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charset="2"/>
              <a:buChar char="§"/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2"/>
          </p:nvPr>
        </p:nvSpPr>
        <p:spPr>
          <a:xfrm>
            <a:off x="1219200" y="6246813"/>
            <a:ext cx="3124200" cy="365125"/>
          </a:xfrm>
        </p:spPr>
        <p:txBody>
          <a:bodyPr rtlCol="0"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533400" y="6246813"/>
            <a:ext cx="685800" cy="365125"/>
          </a:xfrm>
        </p:spPr>
        <p:txBody>
          <a:bodyPr rtlCol="0"/>
          <a:lstStyle>
            <a:lvl1pPr defTabSz="914400" eaLnBrk="0" fontAlgn="base" hangingPunct="0">
              <a:spcBef>
                <a:spcPct val="0"/>
              </a:spcBef>
              <a:spcAft>
                <a:spcPct val="0"/>
              </a:spcAft>
              <a:defRPr sz="1050">
                <a:solidFill>
                  <a:prstClr val="black">
                    <a:tint val="75000"/>
                  </a:prstClr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7F96D90-238F-41AD-96B8-10E57CD108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74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898F5-D832-4133-969D-948463E380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5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D8A69-FFD2-4CEF-A90F-B2845B2DF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9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469D9-F2C8-4461-BF7B-4341C4F532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07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FED3-C55E-494F-8E4C-CD22EE8BC5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F0635-40D2-4C40-B6FD-A18F6A0D0B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355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2A1A-1AF0-42E4-BFD0-E6EBD4DD65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363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05B27-2794-48DC-AC87-1D28C8363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8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37A6-19E2-42D5-9135-5A8876F20B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46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r>
              <a:rPr lang="en-US" smtClean="0"/>
              <a:t>19 December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  <a:latin typeface="Arial" charset="0"/>
                <a:ea typeface="ＭＳ Ｐゴシック" pitchFamily="-112" charset="-128"/>
              </a:defRPr>
            </a:lvl1pPr>
          </a:lstStyle>
          <a:p>
            <a:pPr>
              <a:defRPr/>
            </a:pPr>
            <a:fld id="{67947674-A5EF-4E96-974B-EEC8E2452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230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37" r:id="rId1"/>
    <p:sldLayoutId id="2147486038" r:id="rId2"/>
    <p:sldLayoutId id="2147486039" r:id="rId3"/>
    <p:sldLayoutId id="2147486040" r:id="rId4"/>
    <p:sldLayoutId id="2147486041" r:id="rId5"/>
    <p:sldLayoutId id="2147486042" r:id="rId6"/>
    <p:sldLayoutId id="2147486043" r:id="rId7"/>
    <p:sldLayoutId id="2147486044" r:id="rId8"/>
    <p:sldLayoutId id="2147486045" r:id="rId9"/>
    <p:sldLayoutId id="2147486046" r:id="rId10"/>
    <p:sldLayoutId id="2147486047" r:id="rId11"/>
    <p:sldLayoutId id="2147486048" r:id="rId12"/>
    <p:sldLayoutId id="2147486049" r:id="rId13"/>
    <p:sldLayoutId id="2147486050" r:id="rId14"/>
    <p:sldLayoutId id="2147486051" r:id="rId15"/>
    <p:sldLayoutId id="2147486052" r:id="rId16"/>
    <p:sldLayoutId id="2147486053" r:id="rId1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1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hard.Fettweis@tu-dresden.de" TargetMode="External"/><Relationship Id="rId2" Type="http://schemas.openxmlformats.org/officeDocument/2006/relationships/hyperlink" Target="mailto:ashutosh.dutta@ieee.or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 GET5G - IEEE</a:t>
            </a:r>
            <a:r>
              <a:rPr lang="en-US" sz="2000" kern="1200" dirty="0" smtClean="0">
                <a:solidFill>
                  <a:srgbClr val="0070C0"/>
                </a:solidFill>
                <a:latin typeface="Arial" pitchFamily="34" charset="0"/>
                <a:ea typeface="ＭＳ Ｐゴシック" pitchFamily="34" charset="-128"/>
                <a:cs typeface="+mn-cs"/>
              </a:rPr>
              <a:t> </a:t>
            </a:r>
            <a:r>
              <a:rPr lang="en-US" kern="1200" dirty="0">
                <a:latin typeface="Arial" pitchFamily="34" charset="0"/>
                <a:ea typeface="ＭＳ Ｐゴシック" pitchFamily="34" charset="-128"/>
                <a:cs typeface="+mn-cs"/>
              </a:rPr>
              <a:t>≥</a:t>
            </a:r>
            <a:r>
              <a:rPr lang="en-US" kern="1200" dirty="0" smtClean="0">
                <a:latin typeface="Arial" pitchFamily="34" charset="0"/>
                <a:ea typeface="ＭＳ Ｐゴシック" pitchFamily="34" charset="-128"/>
                <a:cs typeface="+mn-cs"/>
              </a:rPr>
              <a:t>5G </a:t>
            </a:r>
            <a:r>
              <a:rPr lang="en-US" dirty="0" smtClean="0"/>
              <a:t>Initiative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Planning Meeting April 21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2528" y="3962400"/>
            <a:ext cx="7292896" cy="1752600"/>
          </a:xfrm>
        </p:spPr>
        <p:txBody>
          <a:bodyPr/>
          <a:lstStyle/>
          <a:p>
            <a:r>
              <a:rPr lang="en-US" dirty="0" smtClean="0"/>
              <a:t>Contacts: Ashutosh Dutta </a:t>
            </a:r>
          </a:p>
          <a:p>
            <a:r>
              <a:rPr lang="en-US" dirty="0"/>
              <a:t>	 </a:t>
            </a:r>
            <a:r>
              <a:rPr lang="en-US" dirty="0" smtClean="0"/>
              <a:t>      </a:t>
            </a:r>
            <a:r>
              <a:rPr lang="en-US" b="0" dirty="0" smtClean="0">
                <a:hlinkClick r:id="rId2"/>
              </a:rPr>
              <a:t>ashutosh.dutta@ieee.org</a:t>
            </a:r>
            <a:endParaRPr lang="en-US" b="0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Gerhard </a:t>
            </a:r>
            <a:r>
              <a:rPr lang="en-US" dirty="0" err="1" smtClean="0"/>
              <a:t>Fettweis</a:t>
            </a:r>
            <a:endParaRPr lang="en-US" dirty="0" smtClean="0"/>
          </a:p>
          <a:p>
            <a:r>
              <a:rPr lang="en-US" dirty="0" smtClean="0"/>
              <a:t>                </a:t>
            </a:r>
            <a:r>
              <a:rPr lang="en-US" b="0" dirty="0" smtClean="0">
                <a:hlinkClick r:id="rId3"/>
              </a:rPr>
              <a:t>Gerhard.Fettweis@tu-dresden.de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17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GET5G SIGs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02820" y="763217"/>
            <a:ext cx="4040188" cy="639762"/>
          </a:xfrm>
        </p:spPr>
        <p:txBody>
          <a:bodyPr/>
          <a:lstStyle/>
          <a:p>
            <a:r>
              <a:rPr lang="en-US" dirty="0" smtClean="0"/>
              <a:t>Types of SIGs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9693" y="1557357"/>
            <a:ext cx="4435435" cy="4499057"/>
          </a:xfrm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 smtClean="0"/>
              <a:t>Millimeter </a:t>
            </a:r>
            <a:r>
              <a:rPr lang="en-US" sz="1800" dirty="0"/>
              <a:t>wave (hardware, propagation, regulation)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 smtClean="0"/>
              <a:t>End-to-End </a:t>
            </a:r>
            <a:r>
              <a:rPr lang="en-US" sz="1800" dirty="0"/>
              <a:t>security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Edge cloud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Tactile internet applications (verticals)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Resilience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ETE latency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Mobility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Network anarchy/hierarchy, </a:t>
            </a:r>
            <a:r>
              <a:rPr lang="en-US" sz="1800" dirty="0" smtClean="0"/>
              <a:t>inter-cell </a:t>
            </a:r>
            <a:r>
              <a:rPr lang="en-US" sz="1800" dirty="0"/>
              <a:t>coordination, etc.) NETWORK ARCHITECTURE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Gigabit service enablement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Sensing/Switching/Tracking</a:t>
            </a:r>
          </a:p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4668775" y="691964"/>
            <a:ext cx="4041775" cy="639762"/>
          </a:xfrm>
        </p:spPr>
        <p:txBody>
          <a:bodyPr/>
          <a:lstStyle/>
          <a:p>
            <a:r>
              <a:rPr lang="en-US" dirty="0" smtClean="0"/>
              <a:t>SIG Deliverables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550023" y="1497981"/>
            <a:ext cx="4380222" cy="395128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SIG </a:t>
            </a:r>
            <a:r>
              <a:rPr lang="en-US" sz="1600" dirty="0"/>
              <a:t>needs to look at </a:t>
            </a:r>
            <a:r>
              <a:rPr lang="en-US" sz="1600" dirty="0" smtClean="0"/>
              <a:t>the following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Pubs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Education</a:t>
            </a:r>
            <a:r>
              <a:rPr lang="en-US" sz="1400" dirty="0"/>
              <a:t>, </a:t>
            </a:r>
            <a:r>
              <a:rPr lang="en-US" sz="1400" dirty="0" smtClean="0"/>
              <a:t>Conferences</a:t>
            </a:r>
            <a:r>
              <a:rPr lang="en-US" sz="1400" dirty="0"/>
              <a:t>, 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Training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err="1" smtClean="0"/>
              <a:t>Testbeds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U</a:t>
            </a:r>
            <a:r>
              <a:rPr lang="en-US" sz="1600" dirty="0" smtClean="0"/>
              <a:t>se </a:t>
            </a:r>
            <a:r>
              <a:rPr lang="en-US" sz="1600" dirty="0"/>
              <a:t>cases by verticals as an output?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Interference </a:t>
            </a:r>
            <a:r>
              <a:rPr lang="en-US" sz="1600" dirty="0" smtClean="0"/>
              <a:t>management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KPI’s</a:t>
            </a:r>
          </a:p>
          <a:p>
            <a:pPr marL="685800" lvl="1">
              <a:buFontTx/>
              <a:buChar char="-"/>
            </a:pPr>
            <a:r>
              <a:rPr lang="en-US" sz="1200" dirty="0"/>
              <a:t>Low latency</a:t>
            </a:r>
          </a:p>
          <a:p>
            <a:pPr marL="685800" lvl="1">
              <a:buFontTx/>
              <a:buChar char="-"/>
            </a:pPr>
            <a:r>
              <a:rPr lang="en-US" sz="1200" dirty="0"/>
              <a:t>Resilience</a:t>
            </a:r>
          </a:p>
          <a:p>
            <a:pPr marL="685800" lvl="1">
              <a:buFontTx/>
              <a:buChar char="-"/>
            </a:pPr>
            <a:r>
              <a:rPr lang="en-US" sz="1200" dirty="0"/>
              <a:t>Energy </a:t>
            </a:r>
            <a:r>
              <a:rPr lang="en-US" sz="1200" dirty="0" smtClean="0"/>
              <a:t>Efficiency</a:t>
            </a:r>
          </a:p>
          <a:p>
            <a:pPr marL="285750">
              <a:buFontTx/>
              <a:buChar char="-"/>
            </a:pPr>
            <a:r>
              <a:rPr lang="en-US" sz="1600" dirty="0"/>
              <a:t>Technology Challenge</a:t>
            </a:r>
          </a:p>
          <a:p>
            <a:pPr marL="285750">
              <a:buFontTx/>
              <a:buChar char="-"/>
            </a:pPr>
            <a:r>
              <a:rPr lang="en-US" sz="1600" dirty="0"/>
              <a:t>Inclusionary – All inclusive</a:t>
            </a:r>
          </a:p>
          <a:p>
            <a:pPr marL="285750">
              <a:buFontTx/>
              <a:buChar char="-"/>
            </a:pPr>
            <a:r>
              <a:rPr lang="en-US" sz="1600" dirty="0"/>
              <a:t>Roadmaps</a:t>
            </a:r>
          </a:p>
          <a:p>
            <a:pPr marL="285750">
              <a:buFontTx/>
              <a:buChar char="-"/>
            </a:pPr>
            <a:r>
              <a:rPr lang="en-US" sz="1600" dirty="0"/>
              <a:t>Recommendations </a:t>
            </a:r>
            <a:r>
              <a:rPr lang="en-US" sz="1600" dirty="0" smtClean="0"/>
              <a:t>for standardization</a:t>
            </a:r>
            <a:endParaRPr lang="en-US" sz="1600" dirty="0"/>
          </a:p>
          <a:p>
            <a:pPr marL="285750">
              <a:buFontTx/>
              <a:buChar char="-"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7F96D90-238F-41AD-96B8-10E57CD1084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1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050471"/>
            <a:ext cx="1828800" cy="199752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accent3"/>
                </a:solidFill>
              </a:rPr>
              <a:t>Advisory Council</a:t>
            </a:r>
          </a:p>
          <a:p>
            <a:pPr algn="ctr"/>
            <a:r>
              <a:rPr lang="en-US" sz="1400" dirty="0" smtClean="0">
                <a:solidFill>
                  <a:schemeClr val="accent3"/>
                </a:solidFill>
              </a:rPr>
              <a:t>(selected by Society Presidents)</a:t>
            </a:r>
          </a:p>
          <a:p>
            <a:pPr algn="ctr"/>
            <a:r>
              <a:rPr lang="en-US" sz="1400" dirty="0" smtClean="0">
                <a:solidFill>
                  <a:schemeClr val="accent3"/>
                </a:solidFill>
              </a:rPr>
              <a:t>[Lead  appointed by </a:t>
            </a:r>
            <a:r>
              <a:rPr lang="en-US" sz="1400" dirty="0" err="1" smtClean="0">
                <a:solidFill>
                  <a:schemeClr val="accent3"/>
                </a:solidFill>
              </a:rPr>
              <a:t>ComSoc</a:t>
            </a:r>
            <a:r>
              <a:rPr lang="en-US" sz="1400" dirty="0" smtClean="0">
                <a:solidFill>
                  <a:schemeClr val="accent3"/>
                </a:solidFill>
              </a:rPr>
              <a:t> President]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0" y="2235200"/>
            <a:ext cx="2057400" cy="149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SIG’s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(Special Interest Groups)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67000" y="1055914"/>
            <a:ext cx="3657600" cy="8382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Initiative Leaders</a:t>
            </a:r>
          </a:p>
          <a:p>
            <a:pPr algn="ctr"/>
            <a:r>
              <a:rPr lang="en-US" sz="1400" dirty="0" err="1" smtClean="0"/>
              <a:t>Ashutosh</a:t>
            </a:r>
            <a:r>
              <a:rPr lang="en-US" sz="1400" dirty="0" smtClean="0"/>
              <a:t> Dutta</a:t>
            </a:r>
          </a:p>
          <a:p>
            <a:pPr algn="ctr"/>
            <a:r>
              <a:rPr lang="en-US" sz="1400" dirty="0" smtClean="0"/>
              <a:t>Gerhard </a:t>
            </a:r>
            <a:r>
              <a:rPr lang="en-US" sz="1400" dirty="0" err="1" smtClean="0"/>
              <a:t>Fettweis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3638550" y="3962400"/>
            <a:ext cx="1866900" cy="207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Deliverables:</a:t>
            </a:r>
          </a:p>
          <a:p>
            <a:pPr algn="ctr"/>
            <a:r>
              <a:rPr lang="en-US" sz="1600" dirty="0" smtClean="0"/>
              <a:t>Budget</a:t>
            </a:r>
          </a:p>
          <a:p>
            <a:pPr algn="ctr"/>
            <a:r>
              <a:rPr lang="en-US" sz="1600" dirty="0" smtClean="0"/>
              <a:t>Outputs</a:t>
            </a:r>
          </a:p>
          <a:p>
            <a:pPr algn="ctr"/>
            <a:r>
              <a:rPr lang="en-US" sz="1600" dirty="0" smtClean="0"/>
              <a:t>Membership</a:t>
            </a:r>
          </a:p>
          <a:p>
            <a:pPr algn="ctr"/>
            <a:r>
              <a:rPr lang="en-US" sz="1600" dirty="0" smtClean="0"/>
              <a:t>Reporting</a:t>
            </a:r>
          </a:p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801590" y="1021043"/>
            <a:ext cx="2209800" cy="105591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New Initiatives  </a:t>
            </a:r>
          </a:p>
          <a:p>
            <a:pPr algn="ctr"/>
            <a:r>
              <a:rPr lang="en-US" sz="1400" dirty="0" smtClean="0"/>
              <a:t>Ad Hoc Committee </a:t>
            </a:r>
          </a:p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ComSoc</a:t>
            </a:r>
            <a:r>
              <a:rPr lang="en-US" sz="1400" dirty="0" smtClean="0"/>
              <a:t> </a:t>
            </a:r>
            <a:r>
              <a:rPr lang="en-US" sz="1400" dirty="0" err="1" smtClean="0"/>
              <a:t>BoG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4" name="Oval 23"/>
          <p:cNvSpPr/>
          <p:nvPr/>
        </p:nvSpPr>
        <p:spPr>
          <a:xfrm>
            <a:off x="304800" y="4267199"/>
            <a:ext cx="2362200" cy="17526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Funding Sources</a:t>
            </a:r>
          </a:p>
          <a:p>
            <a:pPr algn="ctr"/>
            <a:r>
              <a:rPr lang="en-US" sz="1400" dirty="0" smtClean="0"/>
              <a:t>FDC </a:t>
            </a:r>
          </a:p>
          <a:p>
            <a:pPr algn="ctr"/>
            <a:r>
              <a:rPr lang="en-US" sz="1400" dirty="0" smtClean="0"/>
              <a:t>($ and all else)</a:t>
            </a:r>
          </a:p>
          <a:p>
            <a:pPr algn="ctr"/>
            <a:r>
              <a:rPr lang="en-US" sz="1400" dirty="0" smtClean="0"/>
              <a:t>TAB $</a:t>
            </a:r>
          </a:p>
          <a:p>
            <a:pPr algn="ctr"/>
            <a:r>
              <a:rPr lang="en-US" sz="1400" dirty="0" smtClean="0"/>
              <a:t>IEEE NIC $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5920839" y="3953839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AC = Inform</a:t>
            </a:r>
          </a:p>
          <a:p>
            <a:r>
              <a:rPr lang="en-US" sz="1800" dirty="0" smtClean="0"/>
              <a:t>NIAHC = Approves implementation</a:t>
            </a:r>
          </a:p>
          <a:p>
            <a:r>
              <a:rPr lang="en-US" sz="1800" dirty="0" smtClean="0"/>
              <a:t>SIG’s = Implement</a:t>
            </a:r>
          </a:p>
          <a:p>
            <a:r>
              <a:rPr lang="en-US" sz="1800" dirty="0" smtClean="0"/>
              <a:t>IL’s = Overall accountability to </a:t>
            </a:r>
            <a:r>
              <a:rPr lang="en-US" sz="1800" dirty="0" err="1" smtClean="0"/>
              <a:t>ComSoc</a:t>
            </a:r>
            <a:r>
              <a:rPr lang="en-US" sz="1800" dirty="0" smtClean="0"/>
              <a:t> </a:t>
            </a:r>
            <a:r>
              <a:rPr lang="en-US" sz="1800" dirty="0" err="1" smtClean="0"/>
              <a:t>BoG</a:t>
            </a:r>
            <a:r>
              <a:rPr lang="en-US" sz="1800" dirty="0" smtClean="0"/>
              <a:t> and IEEE</a:t>
            </a:r>
          </a:p>
          <a:p>
            <a:endParaRPr 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2209800" y="22860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IEEE GET5G Structure</a:t>
            </a:r>
            <a:endParaRPr lang="en-US" sz="2000" b="1" dirty="0"/>
          </a:p>
        </p:txBody>
      </p:sp>
      <p:sp>
        <p:nvSpPr>
          <p:cNvPr id="30" name="Rectangle 29"/>
          <p:cNvSpPr/>
          <p:nvPr/>
        </p:nvSpPr>
        <p:spPr>
          <a:xfrm>
            <a:off x="5029200" y="2235200"/>
            <a:ext cx="1295400" cy="149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5G</a:t>
            </a:r>
          </a:p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Activity Leaders</a:t>
            </a:r>
          </a:p>
        </p:txBody>
      </p:sp>
      <p:sp>
        <p:nvSpPr>
          <p:cNvPr id="2" name="Left-Right Arrow 1"/>
          <p:cNvSpPr/>
          <p:nvPr/>
        </p:nvSpPr>
        <p:spPr bwMode="auto">
          <a:xfrm>
            <a:off x="6324600" y="1549000"/>
            <a:ext cx="476990" cy="242316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13" name="Left-Right Arrow 12"/>
          <p:cNvSpPr/>
          <p:nvPr/>
        </p:nvSpPr>
        <p:spPr bwMode="auto">
          <a:xfrm>
            <a:off x="2194954" y="1459084"/>
            <a:ext cx="476990" cy="242316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3" name="Up-Down Arrow 2"/>
          <p:cNvSpPr/>
          <p:nvPr/>
        </p:nvSpPr>
        <p:spPr bwMode="auto">
          <a:xfrm>
            <a:off x="5557761" y="1861127"/>
            <a:ext cx="242316" cy="374073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16" name="Up-Down Arrow 15"/>
          <p:cNvSpPr/>
          <p:nvPr/>
        </p:nvSpPr>
        <p:spPr bwMode="auto">
          <a:xfrm>
            <a:off x="3672484" y="1861126"/>
            <a:ext cx="242316" cy="374073"/>
          </a:xfrm>
          <a:prstGeom prst="up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4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168" y="395844"/>
            <a:ext cx="8363198" cy="732312"/>
          </a:xfrm>
        </p:spPr>
        <p:txBody>
          <a:bodyPr/>
          <a:lstStyle/>
          <a:p>
            <a:r>
              <a:rPr lang="en-US" dirty="0" smtClean="0"/>
              <a:t>Implementation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631" y="1282535"/>
            <a:ext cx="8728364" cy="4326577"/>
          </a:xfrm>
        </p:spPr>
        <p:txBody>
          <a:bodyPr/>
          <a:lstStyle/>
          <a:p>
            <a:pPr lvl="0">
              <a:buClr>
                <a:srgbClr val="808080"/>
              </a:buClr>
            </a:pPr>
            <a:r>
              <a:rPr lang="en-US" sz="2000" dirty="0" smtClean="0">
                <a:solidFill>
                  <a:srgbClr val="FFC000"/>
                </a:solidFill>
              </a:rPr>
              <a:t>Formalize an Org Structure</a:t>
            </a:r>
          </a:p>
          <a:p>
            <a:pPr lvl="1">
              <a:buClr>
                <a:srgbClr val="808080"/>
              </a:buClr>
            </a:pPr>
            <a:r>
              <a:rPr lang="en-US" sz="2000" dirty="0" smtClean="0"/>
              <a:t>Advisory Committee, Steering Committee</a:t>
            </a:r>
          </a:p>
          <a:p>
            <a:pPr lvl="0">
              <a:buClr>
                <a:srgbClr val="808080"/>
              </a:buClr>
            </a:pPr>
            <a:r>
              <a:rPr lang="en-US" sz="2000" dirty="0" smtClean="0">
                <a:solidFill>
                  <a:srgbClr val="FFC000"/>
                </a:solidFill>
              </a:rPr>
              <a:t>Establish the SIGs</a:t>
            </a:r>
          </a:p>
          <a:p>
            <a:pPr lvl="1">
              <a:buClr>
                <a:srgbClr val="808080"/>
              </a:buClr>
            </a:pPr>
            <a:r>
              <a:rPr lang="en-US" sz="1800" dirty="0" smtClean="0"/>
              <a:t>List of 5G Challenges </a:t>
            </a:r>
          </a:p>
          <a:p>
            <a:pPr lvl="1">
              <a:buClr>
                <a:srgbClr val="808080"/>
              </a:buClr>
            </a:pPr>
            <a:r>
              <a:rPr lang="en-US" sz="1800" dirty="0" smtClean="0"/>
              <a:t>Generate 5G Requirements</a:t>
            </a:r>
          </a:p>
          <a:p>
            <a:pPr lvl="1">
              <a:buClr>
                <a:srgbClr val="808080"/>
              </a:buClr>
            </a:pPr>
            <a:r>
              <a:rPr lang="en-US" sz="1800" dirty="0" smtClean="0"/>
              <a:t>Define the Deliverables </a:t>
            </a:r>
            <a:r>
              <a:rPr lang="en-US" sz="1800" dirty="0" smtClean="0"/>
              <a:t>by SIGs</a:t>
            </a:r>
          </a:p>
          <a:p>
            <a:r>
              <a:rPr lang="en-US" sz="2000" dirty="0">
                <a:solidFill>
                  <a:srgbClr val="FFC000"/>
                </a:solidFill>
              </a:rPr>
              <a:t>Create a 5G Portal </a:t>
            </a:r>
            <a:endParaRPr lang="en-US" sz="2000" dirty="0"/>
          </a:p>
          <a:p>
            <a:pPr lvl="1"/>
            <a:r>
              <a:rPr lang="en-US" sz="2000" dirty="0"/>
              <a:t>curated by technically adept people Content of the portal</a:t>
            </a:r>
          </a:p>
          <a:p>
            <a:pPr lvl="1"/>
            <a:r>
              <a:rPr lang="en-US" sz="2000" dirty="0"/>
              <a:t>Provide Generic – Neutral</a:t>
            </a:r>
          </a:p>
          <a:p>
            <a:pPr lvl="1"/>
            <a:r>
              <a:rPr lang="en-US" sz="2000" dirty="0"/>
              <a:t>Provide balanced perspective of the news items</a:t>
            </a:r>
          </a:p>
          <a:p>
            <a:r>
              <a:rPr lang="en-US" sz="2000" dirty="0">
                <a:solidFill>
                  <a:srgbClr val="FFC000"/>
                </a:solidFill>
              </a:rPr>
              <a:t>Engage with 5G Startups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Potentially 5G-Startup Industry Day</a:t>
            </a:r>
          </a:p>
          <a:p>
            <a:pPr lvl="1"/>
            <a:r>
              <a:rPr lang="en-US" sz="2000" dirty="0"/>
              <a:t>Huge potential with 5G startups</a:t>
            </a:r>
          </a:p>
          <a:p>
            <a:pPr marL="0" indent="0">
              <a:buClr>
                <a:srgbClr val="808080"/>
              </a:buClr>
              <a:buNone/>
            </a:pPr>
            <a:endParaRPr lang="en-US" sz="2000" dirty="0"/>
          </a:p>
          <a:p>
            <a:endParaRPr lang="en-US" sz="22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25" y="6069283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74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007" y="1305698"/>
            <a:ext cx="1384092" cy="43814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Multiple </a:t>
            </a:r>
            <a:r>
              <a:rPr lang="en-US" sz="1600" dirty="0"/>
              <a:t>L</a:t>
            </a:r>
            <a:r>
              <a:rPr lang="en-US" sz="1600" dirty="0" smtClean="0"/>
              <a:t>ayers</a:t>
            </a:r>
          </a:p>
          <a:p>
            <a:pPr algn="ctr"/>
            <a:endParaRPr lang="en-US" sz="1600" dirty="0"/>
          </a:p>
          <a:p>
            <a:pPr algn="ctr"/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1750741" y="1321937"/>
            <a:ext cx="1295400" cy="3920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Technology  impacted by 5G in these layers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 smtClean="0"/>
              <a:t>(standards, power, etc.)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9692" y="1410629"/>
            <a:ext cx="1066800" cy="392094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Verticals affected</a:t>
            </a:r>
          </a:p>
          <a:p>
            <a:pPr algn="ctr"/>
            <a:r>
              <a:rPr lang="en-US" sz="1600" dirty="0" smtClean="0"/>
              <a:t>by 5G and at what levels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646341" y="1474337"/>
            <a:ext cx="1295400" cy="366383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Challenges in the technology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6246541" y="1321937"/>
            <a:ext cx="1219200" cy="399575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Challenges in the verticals</a:t>
            </a:r>
          </a:p>
          <a:p>
            <a:pPr algn="ctr"/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7694341" y="1344422"/>
            <a:ext cx="990600" cy="44351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Key IEEE people who can address these</a:t>
            </a:r>
            <a:endParaRPr lang="en-US" sz="16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34893" y="269464"/>
            <a:ext cx="8363198" cy="732312"/>
          </a:xfrm>
        </p:spPr>
        <p:txBody>
          <a:bodyPr/>
          <a:lstStyle/>
          <a:p>
            <a:r>
              <a:rPr lang="en-US" dirty="0" smtClean="0"/>
              <a:t>5G Eco System Approach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819" y="6091586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23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69431" cy="779813"/>
          </a:xfrm>
        </p:spPr>
        <p:txBody>
          <a:bodyPr/>
          <a:lstStyle/>
          <a:p>
            <a:r>
              <a:rPr lang="en-US" dirty="0" smtClean="0"/>
              <a:t>Next </a:t>
            </a:r>
            <a:r>
              <a:rPr lang="en-US" dirty="0" smtClean="0"/>
              <a:t>Steps and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1261584"/>
            <a:ext cx="7772400" cy="4114800"/>
          </a:xfrm>
        </p:spPr>
        <p:txBody>
          <a:bodyPr/>
          <a:lstStyle/>
          <a:p>
            <a:r>
              <a:rPr lang="en-US" sz="2400" dirty="0" smtClean="0"/>
              <a:t>Formation of SIG, Advisory Council, and  Steering Committee</a:t>
            </a:r>
          </a:p>
          <a:p>
            <a:r>
              <a:rPr lang="en-US" sz="2400" dirty="0" smtClean="0"/>
              <a:t>Solicit Suggestions for SIG Types</a:t>
            </a:r>
          </a:p>
          <a:p>
            <a:r>
              <a:rPr lang="en-US" sz="2400" dirty="0" smtClean="0"/>
              <a:t>Communicate with respective IEEE Society </a:t>
            </a:r>
            <a:r>
              <a:rPr lang="en-US" sz="2400" dirty="0" smtClean="0"/>
              <a:t>President for Advisory Council</a:t>
            </a:r>
            <a:endParaRPr lang="en-US" sz="2400" dirty="0" smtClean="0"/>
          </a:p>
          <a:p>
            <a:r>
              <a:rPr lang="en-US" sz="2400" dirty="0" smtClean="0"/>
              <a:t>Select up to two </a:t>
            </a:r>
            <a:r>
              <a:rPr lang="en-US" sz="2400" dirty="0" smtClean="0"/>
              <a:t>leaders </a:t>
            </a:r>
            <a:r>
              <a:rPr lang="en-US" sz="2400" dirty="0" smtClean="0"/>
              <a:t>(Industry and University</a:t>
            </a:r>
            <a:r>
              <a:rPr lang="en-US" sz="2400" dirty="0" smtClean="0"/>
              <a:t>) per SIG</a:t>
            </a:r>
            <a:endParaRPr lang="en-US" sz="2400" dirty="0" smtClean="0"/>
          </a:p>
          <a:p>
            <a:r>
              <a:rPr lang="en-US" sz="2400" dirty="0" smtClean="0"/>
              <a:t>Face-to-Face </a:t>
            </a:r>
            <a:r>
              <a:rPr lang="en-US" sz="2400" dirty="0" smtClean="0"/>
              <a:t>Steering Meeting </a:t>
            </a:r>
            <a:r>
              <a:rPr lang="en-US" sz="2400" dirty="0" smtClean="0"/>
              <a:t>– August </a:t>
            </a:r>
            <a:r>
              <a:rPr lang="en-US" sz="2400" dirty="0" smtClean="0"/>
              <a:t>29-30 </a:t>
            </a:r>
            <a:r>
              <a:rPr lang="en-US" sz="2400" dirty="0" smtClean="0"/>
              <a:t>in New </a:t>
            </a:r>
            <a:r>
              <a:rPr lang="en-US" sz="2400" dirty="0" smtClean="0"/>
              <a:t>Jersey</a:t>
            </a:r>
          </a:p>
          <a:p>
            <a:r>
              <a:rPr lang="en-US" sz="2400" dirty="0" smtClean="0"/>
              <a:t>Interim SIG planning meeting – June Board Series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54" y="6069283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466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69431" cy="779813"/>
          </a:xfrm>
        </p:spPr>
        <p:txBody>
          <a:bodyPr/>
          <a:lstStyle/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1261584"/>
            <a:ext cx="7772400" cy="4114800"/>
          </a:xfrm>
        </p:spPr>
        <p:txBody>
          <a:bodyPr/>
          <a:lstStyle/>
          <a:p>
            <a:r>
              <a:rPr lang="en-US" dirty="0" smtClean="0"/>
              <a:t>Solicit Feedback on 5G Initiative</a:t>
            </a:r>
          </a:p>
          <a:p>
            <a:r>
              <a:rPr lang="en-US" dirty="0" smtClean="0"/>
              <a:t>Solicit Ideas on various SIGs</a:t>
            </a:r>
          </a:p>
          <a:p>
            <a:r>
              <a:rPr lang="en-US" dirty="0" smtClean="0"/>
              <a:t>Call for Participation by all Societies</a:t>
            </a:r>
          </a:p>
          <a:p>
            <a:r>
              <a:rPr lang="en-US" dirty="0" smtClean="0"/>
              <a:t>Call for Collaboration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54" y="6069283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88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GET5G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09" y="1193036"/>
            <a:ext cx="7983187" cy="4635335"/>
          </a:xfrm>
        </p:spPr>
        <p:txBody>
          <a:bodyPr/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Key </a:t>
            </a:r>
            <a:r>
              <a:rPr lang="en-US" dirty="0" smtClean="0"/>
              <a:t>Objectives</a:t>
            </a:r>
          </a:p>
          <a:p>
            <a:r>
              <a:rPr lang="en-US" dirty="0" smtClean="0"/>
              <a:t>Key 5G Pillars</a:t>
            </a:r>
          </a:p>
          <a:p>
            <a:pPr lvl="1"/>
            <a:r>
              <a:rPr lang="en-US" dirty="0" smtClean="0"/>
              <a:t>Massive Data, Mass Sensing, Tactile Internet</a:t>
            </a:r>
          </a:p>
          <a:p>
            <a:r>
              <a:rPr lang="en-US" dirty="0" smtClean="0"/>
              <a:t>SIGs</a:t>
            </a:r>
          </a:p>
          <a:p>
            <a:r>
              <a:rPr lang="en-US" dirty="0" smtClean="0"/>
              <a:t>Key Deliverables</a:t>
            </a:r>
          </a:p>
          <a:p>
            <a:r>
              <a:rPr lang="en-US" dirty="0" smtClean="0"/>
              <a:t>Organization Chart</a:t>
            </a:r>
          </a:p>
          <a:p>
            <a:r>
              <a:rPr lang="en-US" dirty="0" smtClean="0"/>
              <a:t>Next Steps &amp; Timeline </a:t>
            </a:r>
            <a:endParaRPr lang="en-US" dirty="0" smtClean="0"/>
          </a:p>
          <a:p>
            <a:r>
              <a:rPr lang="en-US" dirty="0" smtClean="0"/>
              <a:t>Call to Action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32" y="6102738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14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750" y="208156"/>
            <a:ext cx="7772400" cy="11430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476" y="735980"/>
            <a:ext cx="8642197" cy="5386040"/>
          </a:xfrm>
        </p:spPr>
        <p:txBody>
          <a:bodyPr/>
          <a:lstStyle/>
          <a:p>
            <a:r>
              <a:rPr lang="en-US" sz="2000" dirty="0" smtClean="0"/>
              <a:t>IEEE realized that there is a need for IEEE-wide 5G Initiative</a:t>
            </a:r>
          </a:p>
          <a:p>
            <a:r>
              <a:rPr lang="en-US" sz="2000" dirty="0" smtClean="0"/>
              <a:t>Rob Fish called for Initial Planning meeting for IEEE wide 5G initiative during San Diego IEEE Board Series in February</a:t>
            </a:r>
          </a:p>
          <a:p>
            <a:pPr lvl="0">
              <a:buClr>
                <a:srgbClr val="808080"/>
              </a:buClr>
            </a:pPr>
            <a:r>
              <a:rPr lang="en-US" sz="2000" dirty="0">
                <a:solidFill>
                  <a:srgbClr val="000000"/>
                </a:solidFill>
              </a:rPr>
              <a:t>About 30 Members from different societies within IEEE attended the </a:t>
            </a:r>
            <a:r>
              <a:rPr lang="en-US" sz="2000" dirty="0" smtClean="0">
                <a:solidFill>
                  <a:srgbClr val="000000"/>
                </a:solidFill>
              </a:rPr>
              <a:t>meeting</a:t>
            </a:r>
            <a:endParaRPr lang="en-US" sz="2000" dirty="0" smtClean="0"/>
          </a:p>
          <a:p>
            <a:r>
              <a:rPr lang="en-US" sz="2000" dirty="0" smtClean="0"/>
              <a:t>Some of the past 5G initiatives including 5G Summits and SDN initiatives were highlighted</a:t>
            </a:r>
          </a:p>
          <a:p>
            <a:r>
              <a:rPr lang="en-US" sz="2000" dirty="0" smtClean="0"/>
              <a:t>It was recommended that both Ashutosh Dutta and Gerhard </a:t>
            </a:r>
            <a:r>
              <a:rPr lang="en-US" sz="2000" dirty="0" err="1" smtClean="0"/>
              <a:t>Fettweis</a:t>
            </a:r>
            <a:r>
              <a:rPr lang="en-US" sz="2000" dirty="0"/>
              <a:t> </a:t>
            </a:r>
            <a:r>
              <a:rPr lang="en-US" sz="2000" dirty="0" smtClean="0"/>
              <a:t>help lead the initiative in collaboration with other society members</a:t>
            </a:r>
          </a:p>
          <a:p>
            <a:r>
              <a:rPr lang="en-US" sz="2000" dirty="0" smtClean="0"/>
              <a:t>As an immediate follow-up, IEEE 5G report was distributed at the Mobile World Congress</a:t>
            </a:r>
          </a:p>
          <a:p>
            <a:r>
              <a:rPr lang="en-US" sz="2000" dirty="0" smtClean="0"/>
              <a:t>It was suggested to have a telecon among those who attended and wanted to contribute to the planning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3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GET5G Key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881" y="1246909"/>
            <a:ext cx="8256319" cy="484909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Unification of IEEE’s voice in the marketplace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Creation of a fully inclusive 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Coalescing around a common framework for standards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Delivering on a unique value </a:t>
            </a:r>
            <a:r>
              <a:rPr lang="en-US" sz="2400" dirty="0" smtClean="0"/>
              <a:t>proposition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Inclusive and Open to all IEEE Societies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Inclusive of all </a:t>
            </a:r>
            <a:r>
              <a:rPr lang="en-US" sz="2400" dirty="0" smtClean="0"/>
              <a:t>10 Regions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Communication Society Leads the effort in collaboration with other IEEE OUs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Drive and connect Industry, SMEs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Neutral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5G Hyperplane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638824" y="1462528"/>
            <a:ext cx="6957512" cy="4482498"/>
            <a:chOff x="638824" y="764704"/>
            <a:chExt cx="6957512" cy="5976664"/>
          </a:xfrm>
        </p:grpSpPr>
        <p:cxnSp>
          <p:nvCxnSpPr>
            <p:cNvPr id="24" name="Straight Arrow Connector 8"/>
            <p:cNvCxnSpPr>
              <a:cxnSpLocks noChangeShapeType="1"/>
            </p:cNvCxnSpPr>
            <p:nvPr/>
          </p:nvCxnSpPr>
          <p:spPr bwMode="auto">
            <a:xfrm flipH="1">
              <a:off x="1692275" y="4325938"/>
              <a:ext cx="1008063" cy="1223962"/>
            </a:xfrm>
            <a:prstGeom prst="straightConnector1">
              <a:avLst/>
            </a:prstGeom>
            <a:noFill/>
            <a:ln w="57150" algn="ctr">
              <a:solidFill>
                <a:srgbClr val="003399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Arrow Connector 11"/>
            <p:cNvCxnSpPr>
              <a:cxnSpLocks noChangeShapeType="1"/>
            </p:cNvCxnSpPr>
            <p:nvPr/>
          </p:nvCxnSpPr>
          <p:spPr bwMode="auto">
            <a:xfrm>
              <a:off x="2700338" y="4325938"/>
              <a:ext cx="2592387" cy="0"/>
            </a:xfrm>
            <a:prstGeom prst="straightConnector1">
              <a:avLst/>
            </a:prstGeom>
            <a:noFill/>
            <a:ln w="57150" algn="ctr">
              <a:solidFill>
                <a:srgbClr val="003399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Arrow Connector 14"/>
            <p:cNvCxnSpPr>
              <a:cxnSpLocks noChangeShapeType="1"/>
            </p:cNvCxnSpPr>
            <p:nvPr/>
          </p:nvCxnSpPr>
          <p:spPr bwMode="auto">
            <a:xfrm flipV="1">
              <a:off x="2700338" y="2022475"/>
              <a:ext cx="0" cy="2303463"/>
            </a:xfrm>
            <a:prstGeom prst="straightConnector1">
              <a:avLst/>
            </a:prstGeom>
            <a:noFill/>
            <a:ln w="57150" algn="ctr">
              <a:solidFill>
                <a:srgbClr val="003399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" name="TextBox 15"/>
            <p:cNvSpPr txBox="1">
              <a:spLocks noChangeArrowheads="1"/>
            </p:cNvSpPr>
            <p:nvPr/>
          </p:nvSpPr>
          <p:spPr bwMode="auto">
            <a:xfrm>
              <a:off x="5449594" y="3638053"/>
              <a:ext cx="2146742" cy="1231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 smtClean="0">
                  <a:solidFill>
                    <a:srgbClr val="FF0000"/>
                  </a:solidFill>
                </a:rPr>
                <a:t>Massive Sensing</a:t>
              </a:r>
              <a:endParaRPr lang="en-US" altLang="en-US" b="1" dirty="0">
                <a:solidFill>
                  <a:srgbClr val="FF0000"/>
                </a:solidFill>
              </a:endParaRPr>
            </a:p>
            <a:p>
              <a:pPr algn="ctr" eaLnBrk="1" hangingPunct="1"/>
              <a:r>
                <a:rPr lang="en-US" altLang="en-US" dirty="0" smtClean="0">
                  <a:solidFill>
                    <a:srgbClr val="003399"/>
                  </a:solidFill>
                </a:rPr>
                <a:t>1b/s over 10 years </a:t>
              </a:r>
            </a:p>
            <a:p>
              <a:pPr algn="ctr" eaLnBrk="1" hangingPunct="1"/>
              <a:r>
                <a:rPr lang="en-US" altLang="en-US" dirty="0" smtClean="0">
                  <a:solidFill>
                    <a:srgbClr val="003399"/>
                  </a:solidFill>
                </a:rPr>
                <a:t>off an AAA battery </a:t>
              </a:r>
              <a:endParaRPr lang="en-US" altLang="en-US" dirty="0">
                <a:solidFill>
                  <a:srgbClr val="003399"/>
                </a:solidFill>
              </a:endParaRPr>
            </a:p>
          </p:txBody>
        </p:sp>
        <p:sp>
          <p:nvSpPr>
            <p:cNvPr id="28" name="TextBox 16"/>
            <p:cNvSpPr txBox="1">
              <a:spLocks noChangeArrowheads="1"/>
            </p:cNvSpPr>
            <p:nvPr/>
          </p:nvSpPr>
          <p:spPr bwMode="auto">
            <a:xfrm>
              <a:off x="1337228" y="1190625"/>
              <a:ext cx="2742097" cy="86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dirty="0">
                  <a:solidFill>
                    <a:srgbClr val="003399"/>
                  </a:solidFill>
                </a:rPr>
                <a:t>Speed: &gt;10 </a:t>
              </a:r>
              <a:r>
                <a:rPr lang="en-US" altLang="en-US" dirty="0" smtClean="0">
                  <a:solidFill>
                    <a:srgbClr val="003399"/>
                  </a:solidFill>
                </a:rPr>
                <a:t>Gb/s </a:t>
              </a:r>
              <a:r>
                <a:rPr lang="en-US" altLang="en-US" dirty="0" smtClean="0">
                  <a:solidFill>
                    <a:srgbClr val="003399"/>
                  </a:solidFill>
                  <a:sym typeface="Wingdings" panose="05000000000000000000" pitchFamily="2" charset="2"/>
                </a:rPr>
                <a:t> Tb/s</a:t>
              </a:r>
              <a:endParaRPr lang="en-US" altLang="en-US" dirty="0">
                <a:solidFill>
                  <a:srgbClr val="003399"/>
                </a:solidFill>
              </a:endParaRPr>
            </a:p>
            <a:p>
              <a:pPr algn="ctr" eaLnBrk="1" hangingPunct="1"/>
              <a:r>
                <a:rPr lang="en-US" altLang="en-US" b="1" dirty="0" smtClean="0">
                  <a:solidFill>
                    <a:srgbClr val="FF0000"/>
                  </a:solidFill>
                </a:rPr>
                <a:t>Massive Content</a:t>
              </a:r>
              <a:endParaRPr lang="en-US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17"/>
            <p:cNvSpPr txBox="1">
              <a:spLocks noChangeArrowheads="1"/>
            </p:cNvSpPr>
            <p:nvPr/>
          </p:nvSpPr>
          <p:spPr bwMode="auto">
            <a:xfrm>
              <a:off x="638824" y="5622925"/>
              <a:ext cx="1967205" cy="861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 smtClean="0">
                  <a:solidFill>
                    <a:srgbClr val="FF0000"/>
                  </a:solidFill>
                </a:rPr>
                <a:t>Massive Control</a:t>
              </a:r>
              <a:endParaRPr lang="en-US" altLang="en-US" b="1" dirty="0">
                <a:solidFill>
                  <a:srgbClr val="FF0000"/>
                </a:solidFill>
              </a:endParaRPr>
            </a:p>
            <a:p>
              <a:pPr algn="ctr" eaLnBrk="1" hangingPunct="1"/>
              <a:r>
                <a:rPr lang="en-US" altLang="en-US" dirty="0">
                  <a:solidFill>
                    <a:srgbClr val="003399"/>
                  </a:solidFill>
                </a:rPr>
                <a:t>Response: 1 </a:t>
              </a:r>
              <a:r>
                <a:rPr lang="en-US" altLang="en-US" dirty="0" err="1">
                  <a:solidFill>
                    <a:srgbClr val="003399"/>
                  </a:solidFill>
                </a:rPr>
                <a:t>ms</a:t>
              </a:r>
              <a:endParaRPr lang="en-US" altLang="en-US" dirty="0">
                <a:solidFill>
                  <a:srgbClr val="003399"/>
                </a:solidFill>
              </a:endParaRPr>
            </a:p>
          </p:txBody>
        </p:sp>
        <p:cxnSp>
          <p:nvCxnSpPr>
            <p:cNvPr id="30" name="Straight Arrow Connector 13"/>
            <p:cNvCxnSpPr>
              <a:cxnSpLocks noChangeShapeType="1"/>
            </p:cNvCxnSpPr>
            <p:nvPr/>
          </p:nvCxnSpPr>
          <p:spPr bwMode="auto">
            <a:xfrm flipH="1">
              <a:off x="1692275" y="4938713"/>
              <a:ext cx="503238" cy="614362"/>
            </a:xfrm>
            <a:prstGeom prst="straightConnector1">
              <a:avLst/>
            </a:prstGeom>
            <a:noFill/>
            <a:ln w="57150" algn="ctr">
              <a:solidFill>
                <a:srgbClr val="003399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" name="Arc 30"/>
            <p:cNvSpPr/>
            <p:nvPr/>
          </p:nvSpPr>
          <p:spPr bwMode="auto">
            <a:xfrm flipV="1">
              <a:off x="1367830" y="764704"/>
              <a:ext cx="1187946" cy="4149025"/>
            </a:xfrm>
            <a:prstGeom prst="arc">
              <a:avLst>
                <a:gd name="adj1" fmla="val 16420736"/>
                <a:gd name="adj2" fmla="val 0"/>
              </a:avLst>
            </a:prstGeom>
            <a:noFill/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27" tIns="45714" rIns="91427" bIns="45714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Arc 31"/>
            <p:cNvSpPr/>
            <p:nvPr/>
          </p:nvSpPr>
          <p:spPr bwMode="auto">
            <a:xfrm flipH="1" flipV="1">
              <a:off x="2933911" y="1663099"/>
              <a:ext cx="3708226" cy="2413973"/>
            </a:xfrm>
            <a:prstGeom prst="arc">
              <a:avLst/>
            </a:prstGeom>
            <a:noFill/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27" tIns="45714" rIns="91427" bIns="4571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99"/>
                </a:buClr>
                <a:buSzPct val="80000"/>
                <a:buFont typeface="Webdings" pitchFamily="18" charset="2"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3" name="Arc 32"/>
            <p:cNvSpPr/>
            <p:nvPr/>
          </p:nvSpPr>
          <p:spPr bwMode="auto">
            <a:xfrm flipH="1">
              <a:off x="2051720" y="4471411"/>
              <a:ext cx="5472608" cy="2269957"/>
            </a:xfrm>
            <a:prstGeom prst="arc">
              <a:avLst>
                <a:gd name="adj1" fmla="val 16200000"/>
                <a:gd name="adj2" fmla="val 21020252"/>
              </a:avLst>
            </a:prstGeom>
            <a:noFill/>
            <a:ln w="1905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27" tIns="45714" rIns="91427" bIns="45714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1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99"/>
                </a:buClr>
                <a:buSzPct val="80000"/>
                <a:buFont typeface="Webdings" pitchFamily="18" charset="2"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Massive Content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 smtClean="0"/>
              <a:t>Applications</a:t>
            </a:r>
            <a:r>
              <a:rPr lang="de-DE" dirty="0" smtClean="0"/>
              <a:t> </a:t>
            </a:r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see</a:t>
            </a:r>
            <a:r>
              <a:rPr lang="de-DE" dirty="0" smtClean="0"/>
              <a:t> </a:t>
            </a:r>
            <a:r>
              <a:rPr lang="de-DE" dirty="0" err="1" smtClean="0"/>
              <a:t>today</a:t>
            </a:r>
            <a:r>
              <a:rPr lang="de-DE" dirty="0" smtClean="0"/>
              <a:t>:</a:t>
            </a:r>
          </a:p>
          <a:p>
            <a:r>
              <a:rPr lang="de-DE" dirty="0" smtClean="0"/>
              <a:t>4K </a:t>
            </a:r>
            <a:r>
              <a:rPr lang="de-DE" dirty="0" err="1" smtClean="0"/>
              <a:t>video</a:t>
            </a:r>
            <a:r>
              <a:rPr lang="de-DE" dirty="0" smtClean="0"/>
              <a:t> </a:t>
            </a:r>
            <a:r>
              <a:rPr lang="de-DE" dirty="0" err="1" smtClean="0"/>
              <a:t>streaming</a:t>
            </a:r>
            <a:r>
              <a:rPr lang="de-DE" dirty="0" smtClean="0"/>
              <a:t> of 20Mb/s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than</a:t>
            </a:r>
            <a:r>
              <a:rPr lang="de-DE" dirty="0" smtClean="0"/>
              <a:t> 1% of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capacity</a:t>
            </a:r>
            <a:endParaRPr lang="de-DE" dirty="0" smtClean="0"/>
          </a:p>
          <a:p>
            <a:r>
              <a:rPr lang="de-DE" dirty="0" smtClean="0"/>
              <a:t>4K </a:t>
            </a:r>
            <a:r>
              <a:rPr lang="de-DE" dirty="0" err="1" smtClean="0"/>
              <a:t>video</a:t>
            </a:r>
            <a:r>
              <a:rPr lang="de-DE" dirty="0" smtClean="0"/>
              <a:t> </a:t>
            </a:r>
            <a:r>
              <a:rPr lang="de-DE" dirty="0" err="1" smtClean="0"/>
              <a:t>download</a:t>
            </a:r>
            <a:r>
              <a:rPr lang="de-DE" dirty="0" smtClean="0"/>
              <a:t> in &lt;30s</a:t>
            </a:r>
          </a:p>
          <a:p>
            <a:r>
              <a:rPr lang="de-DE" dirty="0" smtClean="0"/>
              <a:t>3D </a:t>
            </a:r>
            <a:r>
              <a:rPr lang="de-DE" dirty="0" err="1" smtClean="0"/>
              <a:t>graphics</a:t>
            </a:r>
            <a:endParaRPr lang="de-DE" dirty="0"/>
          </a:p>
          <a:p>
            <a:r>
              <a:rPr lang="de-DE" dirty="0" smtClean="0"/>
              <a:t>VR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>
                <a:sym typeface="Wingdings" panose="05000000000000000000" pitchFamily="2" charset="2"/>
              </a:rPr>
              <a:t> Think of VoIP </a:t>
            </a:r>
            <a:r>
              <a:rPr lang="de-DE" dirty="0" err="1" smtClean="0">
                <a:sym typeface="Wingdings" panose="05000000000000000000" pitchFamily="2" charset="2"/>
              </a:rPr>
              <a:t>story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421" y="6169644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77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Massive </a:t>
            </a:r>
            <a:r>
              <a:rPr lang="de-DE" dirty="0" err="1" smtClean="0"/>
              <a:t>Sensing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774700" y="1562100"/>
            <a:ext cx="2362200" cy="42291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dirty="0"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>
                <a:latin typeface="Arial" pitchFamily="28" charset="0"/>
                <a:ea typeface="ＭＳ Ｐゴシック" pitchFamily="28" charset="-128"/>
                <a:cs typeface="ＭＳ Ｐゴシック" pitchFamily="28" charset="-128"/>
              </a:rPr>
              <a:t>Monitoring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56000" y="1562100"/>
            <a:ext cx="2362200" cy="42291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dirty="0"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err="1" smtClean="0">
                <a:latin typeface="Arial" pitchFamily="28" charset="0"/>
                <a:ea typeface="ＭＳ Ｐゴシック" pitchFamily="28" charset="-128"/>
                <a:cs typeface="ＭＳ Ｐゴシック" pitchFamily="28" charset="-128"/>
              </a:rPr>
              <a:t>Switching</a:t>
            </a:r>
            <a:endParaRPr lang="de-DE" dirty="0"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574800"/>
            <a:ext cx="2362200" cy="42291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e-DE" dirty="0"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 smtClean="0">
                <a:latin typeface="Arial" pitchFamily="28" charset="0"/>
                <a:ea typeface="ＭＳ Ｐゴシック" pitchFamily="28" charset="-128"/>
                <a:cs typeface="ＭＳ Ｐゴシック" pitchFamily="28" charset="-128"/>
              </a:rPr>
              <a:t>Tracking</a:t>
            </a:r>
            <a:endParaRPr kumimoji="0" 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28" charset="0"/>
              <a:ea typeface="ＭＳ Ｐゴシック" pitchFamily="28" charset="-128"/>
              <a:cs typeface="ＭＳ Ｐゴシック" pitchFamily="28" charset="-128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Massive Control: </a:t>
            </a:r>
            <a:r>
              <a:rPr lang="de-DE" dirty="0" err="1" smtClean="0"/>
              <a:t>Tactile</a:t>
            </a:r>
            <a:r>
              <a:rPr lang="de-DE" dirty="0" smtClean="0"/>
              <a:t> Internet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1-10ms e2e </a:t>
            </a:r>
            <a:br>
              <a:rPr lang="de-DE" dirty="0" smtClean="0"/>
            </a:br>
            <a:r>
              <a:rPr lang="de-DE" dirty="0" err="1" smtClean="0"/>
              <a:t>ubiquitous</a:t>
            </a:r>
            <a:r>
              <a:rPr lang="de-DE" dirty="0" smtClean="0"/>
              <a:t> remote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infrastructure</a:t>
            </a:r>
            <a:endParaRPr lang="de-DE" dirty="0" smtClean="0"/>
          </a:p>
          <a:p>
            <a:r>
              <a:rPr lang="de-DE" dirty="0" smtClean="0"/>
              <a:t>Mission </a:t>
            </a:r>
            <a:r>
              <a:rPr lang="de-DE" dirty="0" err="1" smtClean="0"/>
              <a:t>critical</a:t>
            </a:r>
            <a:endParaRPr lang="de-DE" dirty="0" smtClean="0"/>
          </a:p>
          <a:p>
            <a:r>
              <a:rPr lang="de-DE" dirty="0" smtClean="0"/>
              <a:t>Non-</a:t>
            </a:r>
            <a:r>
              <a:rPr lang="de-DE" smtClean="0"/>
              <a:t>critical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9898F5-D832-4133-969D-948463E380F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200" y="6172200"/>
            <a:ext cx="31242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21 April,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as the “Go To” Place for 5G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1"/>
          </p:nvPr>
        </p:nvSpPr>
        <p:spPr>
          <a:xfrm>
            <a:off x="390639" y="1379061"/>
            <a:ext cx="8381999" cy="4366381"/>
          </a:xfrm>
        </p:spPr>
        <p:txBody>
          <a:bodyPr/>
          <a:lstStyle/>
          <a:p>
            <a:r>
              <a:rPr lang="en-US" dirty="0"/>
              <a:t>To build a vibrant 5G community that binds heavily with the IEEE</a:t>
            </a:r>
          </a:p>
          <a:p>
            <a:r>
              <a:rPr lang="en-US" dirty="0" smtClean="0"/>
              <a:t>To identify standardization opportunities and standardization gaps related to 5G</a:t>
            </a:r>
          </a:p>
          <a:p>
            <a:r>
              <a:rPr lang="en-US" dirty="0" smtClean="0"/>
              <a:t>To leverage IEEE’s value and platform for 5G           industry-wide consensus development</a:t>
            </a:r>
          </a:p>
          <a:p>
            <a:r>
              <a:rPr lang="en-US" dirty="0" smtClean="0"/>
              <a:t>To help with the creation of a vibrant 5G ecosystem (e.g., policy) toward 2020 and beyond</a:t>
            </a:r>
          </a:p>
          <a:p>
            <a:r>
              <a:rPr lang="en-US" dirty="0" smtClean="0"/>
              <a:t>To identify the 5G technical architecture</a:t>
            </a:r>
          </a:p>
          <a:p>
            <a:r>
              <a:rPr lang="en-US" dirty="0" smtClean="0"/>
              <a:t>To develop the future roadmap for the anticipated paradigm shifts (evolutionary and revolutionary)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7F96D90-238F-41AD-96B8-10E57CD1084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353" y="6270005"/>
            <a:ext cx="31273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901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Tagline Template</Template>
  <TotalTime>2242</TotalTime>
  <Words>758</Words>
  <Application>Microsoft Office PowerPoint</Application>
  <PresentationFormat>On-screen Show (4:3)</PresentationFormat>
  <Paragraphs>192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ieee_corporate_template_1</vt:lpstr>
      <vt:lpstr>IEEE GET5G - IEEE ≥5G Initiative  Planning Meeting April 21</vt:lpstr>
      <vt:lpstr>IEEE GET5G Agenda</vt:lpstr>
      <vt:lpstr>Background</vt:lpstr>
      <vt:lpstr>IEEE GET5G Key Objectives</vt:lpstr>
      <vt:lpstr>The 5G Hyperplane</vt:lpstr>
      <vt:lpstr>Massive Content</vt:lpstr>
      <vt:lpstr>Massive Sensing</vt:lpstr>
      <vt:lpstr>Massive Control: Tactile Internet</vt:lpstr>
      <vt:lpstr>IEEE as the “Go To” Place for 5G</vt:lpstr>
      <vt:lpstr>GET5G SIGs</vt:lpstr>
      <vt:lpstr>PowerPoint Presentation</vt:lpstr>
      <vt:lpstr>Implementation Steps</vt:lpstr>
      <vt:lpstr>5G Eco System Approach</vt:lpstr>
      <vt:lpstr>Next Steps and Timeline</vt:lpstr>
      <vt:lpstr>Call to Action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IEEE</dc:creator>
  <cp:lastModifiedBy>CDT User</cp:lastModifiedBy>
  <cp:revision>477</cp:revision>
  <cp:lastPrinted>2014-09-10T19:30:56Z</cp:lastPrinted>
  <dcterms:created xsi:type="dcterms:W3CDTF">2001-05-17T13:58:32Z</dcterms:created>
  <dcterms:modified xsi:type="dcterms:W3CDTF">2016-04-25T01:20:19Z</dcterms:modified>
</cp:coreProperties>
</file>