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2" r:id="rId2"/>
    <p:sldId id="284" r:id="rId3"/>
    <p:sldId id="267" r:id="rId4"/>
    <p:sldId id="270" r:id="rId5"/>
    <p:sldId id="303" r:id="rId6"/>
    <p:sldId id="282" r:id="rId7"/>
    <p:sldId id="295" r:id="rId8"/>
    <p:sldId id="304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61" autoAdjust="0"/>
    <p:restoredTop sz="93632" autoAdjust="0"/>
  </p:normalViewPr>
  <p:slideViewPr>
    <p:cSldViewPr>
      <p:cViewPr varScale="1">
        <p:scale>
          <a:sx n="66" d="100"/>
          <a:sy n="66" d="100"/>
        </p:scale>
        <p:origin x="60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40388" y="98425"/>
            <a:ext cx="641350" cy="2127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do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</p:spPr>
        <p:txBody>
          <a:bodyPr/>
          <a:lstStyle/>
          <a:p>
            <a:pPr lvl="4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3ED03A58-9A32-7848-BBA2-4FDB97DE774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40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01093" y="76200"/>
            <a:ext cx="19143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de-DE" sz="14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ec-16-0039-01-5GSG</a:t>
            </a:r>
            <a:endParaRPr lang="en-US" sz="1400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ngmn.org/fileadmin/ngmn/content/images/news/ngmn_news/NGMN_5G_White_Paper_V1_0.pdf" TargetMode="External"/><Relationship Id="rId4" Type="http://schemas.openxmlformats.org/officeDocument/2006/relationships/hyperlink" Target="https://mentor.ieee.org/802.11/dcn/15/11-15-0547-00-0wng-ngmn-5g-white-paper-overview.pptx" TargetMode="External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P802.1CF within the scope of 5G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Max </a:t>
            </a:r>
            <a:r>
              <a:rPr lang="en-US" dirty="0" err="1" smtClean="0"/>
              <a:t>Riegel</a:t>
            </a:r>
            <a:r>
              <a:rPr lang="en-US" dirty="0" smtClean="0"/>
              <a:t> (Nokia)</a:t>
            </a:r>
          </a:p>
          <a:p>
            <a:r>
              <a:rPr lang="en-US" dirty="0" smtClean="0"/>
              <a:t>802.1 </a:t>
            </a:r>
            <a:r>
              <a:rPr lang="en-US" dirty="0" err="1" smtClean="0"/>
              <a:t>OmniRAN</a:t>
            </a:r>
            <a:r>
              <a:rPr lang="en-US" dirty="0" smtClean="0"/>
              <a:t> TG chair</a:t>
            </a:r>
          </a:p>
          <a:p>
            <a:r>
              <a:rPr lang="en-US" dirty="0" smtClean="0"/>
              <a:t>2016-03-15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5G?</a:t>
            </a:r>
            <a:br>
              <a:rPr lang="en-US" dirty="0" smtClean="0"/>
            </a:br>
            <a:r>
              <a:rPr lang="en-US" sz="2400" dirty="0" smtClean="0"/>
              <a:t>Main source of requirements is NGMN 5G White Paper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400" dirty="0">
                <a:hlinkClick r:id="rId3"/>
              </a:rPr>
              <a:t>http://ngmn.org/fileadmin/ngmn/content/images/news/ngmn_news/NGMN_5G_White_Paper_V1_0.pdf</a:t>
            </a:r>
            <a:r>
              <a:rPr lang="en-US" sz="14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Table of Contents</a:t>
            </a:r>
          </a:p>
          <a:p>
            <a:pPr lvl="1"/>
            <a:r>
              <a:rPr lang="en-US" dirty="0" smtClean="0"/>
              <a:t>Executive Summary</a:t>
            </a:r>
          </a:p>
          <a:p>
            <a:pPr lvl="1"/>
            <a:r>
              <a:rPr lang="en-US" dirty="0" smtClean="0"/>
              <a:t>Introduction </a:t>
            </a:r>
          </a:p>
          <a:p>
            <a:pPr lvl="1"/>
            <a:r>
              <a:rPr lang="en-US" dirty="0" smtClean="0"/>
              <a:t>5G Vision</a:t>
            </a:r>
          </a:p>
          <a:p>
            <a:pPr lvl="2"/>
            <a:r>
              <a:rPr lang="en-US" dirty="0" smtClean="0"/>
              <a:t>Business Context</a:t>
            </a:r>
          </a:p>
          <a:p>
            <a:pPr lvl="2"/>
            <a:r>
              <a:rPr lang="en-US" dirty="0" smtClean="0"/>
              <a:t>Use Cases</a:t>
            </a:r>
          </a:p>
          <a:p>
            <a:pPr lvl="2"/>
            <a:r>
              <a:rPr lang="en-US" dirty="0" smtClean="0"/>
              <a:t>Business Models</a:t>
            </a:r>
          </a:p>
          <a:p>
            <a:pPr lvl="1"/>
            <a:r>
              <a:rPr lang="en-US" dirty="0" smtClean="0"/>
              <a:t>Requirements</a:t>
            </a:r>
          </a:p>
          <a:p>
            <a:pPr lvl="1"/>
            <a:r>
              <a:rPr lang="en-US" dirty="0" smtClean="0"/>
              <a:t>Technology and Architecture</a:t>
            </a:r>
          </a:p>
          <a:p>
            <a:pPr lvl="1"/>
            <a:r>
              <a:rPr lang="en-US" dirty="0" smtClean="0"/>
              <a:t>Spectrum</a:t>
            </a:r>
          </a:p>
          <a:p>
            <a:pPr lvl="1"/>
            <a:r>
              <a:rPr lang="en-US" dirty="0" smtClean="0"/>
              <a:t>IPR</a:t>
            </a:r>
          </a:p>
          <a:p>
            <a:pPr lvl="1"/>
            <a:r>
              <a:rPr lang="en-US" dirty="0" smtClean="0"/>
              <a:t>Way Forward</a:t>
            </a:r>
          </a:p>
          <a:p>
            <a:pPr lvl="1"/>
            <a:r>
              <a:rPr lang="en-US" dirty="0" smtClean="0"/>
              <a:t>Conclusions</a:t>
            </a:r>
          </a:p>
          <a:p>
            <a:pPr lvl="1"/>
            <a:r>
              <a:rPr lang="en-US" dirty="0" smtClean="0"/>
              <a:t>Annexes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Mainly spectrum and radio aspects were introduced to 802.11 </a:t>
            </a:r>
            <a:r>
              <a:rPr lang="en-US" dirty="0"/>
              <a:t>by </a:t>
            </a:r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://mentor.ieee.org/802.11/dcn/15/11-15-0547-00-0wng-ngmn-5g-white-paper-</a:t>
            </a:r>
            <a:r>
              <a:rPr lang="en-US" dirty="0" smtClean="0">
                <a:hlinkClick r:id="rId4"/>
              </a:rPr>
              <a:t>overview.pptx</a:t>
            </a:r>
            <a:endParaRPr lang="en-US" dirty="0" smtClean="0"/>
          </a:p>
          <a:p>
            <a:pPr>
              <a:lnSpc>
                <a:spcPct val="110000"/>
              </a:lnSpc>
            </a:pPr>
            <a:r>
              <a:rPr lang="en-US" dirty="0" smtClean="0"/>
              <a:t>This presentation covers networking aspects in relation to the scope of P802.1CF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3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Participation in 5G/IMT-2020</a:t>
            </a:r>
            <a:br>
              <a:rPr lang="en-US" dirty="0" smtClean="0"/>
            </a:br>
            <a:r>
              <a:rPr lang="en-US" sz="2400" dirty="0" smtClean="0"/>
              <a:t>IEEE 802 radios match 5G requirements</a:t>
            </a:r>
            <a:endParaRPr lang="en-US" sz="2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5G Technology Directions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IEEE 802 technologies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Extreme broadband</a:t>
            </a:r>
          </a:p>
          <a:p>
            <a:pPr lvl="1"/>
            <a:r>
              <a:rPr lang="en-US" dirty="0" smtClean="0"/>
              <a:t>..</a:t>
            </a:r>
          </a:p>
          <a:p>
            <a:pPr lvl="1"/>
            <a:r>
              <a:rPr lang="en-US" dirty="0" smtClean="0"/>
              <a:t>..</a:t>
            </a:r>
          </a:p>
          <a:p>
            <a:r>
              <a:rPr lang="en-US" dirty="0" smtClean="0"/>
              <a:t>M2M</a:t>
            </a:r>
          </a:p>
          <a:p>
            <a:pPr lvl="1"/>
            <a:r>
              <a:rPr lang="en-US" dirty="0" smtClean="0"/>
              <a:t>..</a:t>
            </a:r>
          </a:p>
          <a:p>
            <a:pPr lvl="1"/>
            <a:r>
              <a:rPr lang="en-US" dirty="0" smtClean="0"/>
              <a:t>..</a:t>
            </a:r>
          </a:p>
          <a:p>
            <a:r>
              <a:rPr lang="en-US" dirty="0" smtClean="0"/>
              <a:t>Critical communication</a:t>
            </a:r>
          </a:p>
          <a:p>
            <a:pPr lvl="1"/>
            <a:r>
              <a:rPr lang="en-US" dirty="0" smtClean="0"/>
              <a:t>..</a:t>
            </a:r>
          </a:p>
          <a:p>
            <a:pPr lvl="1"/>
            <a:r>
              <a:rPr lang="en-US" dirty="0" smtClean="0"/>
              <a:t>..</a:t>
            </a:r>
          </a:p>
        </p:txBody>
      </p:sp>
      <p:sp>
        <p:nvSpPr>
          <p:cNvPr id="9" name="Isosceles Triangle 8"/>
          <p:cNvSpPr/>
          <p:nvPr/>
        </p:nvSpPr>
        <p:spPr bwMode="auto">
          <a:xfrm>
            <a:off x="701570" y="2933945"/>
            <a:ext cx="3132348" cy="2700300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5G Radio</a:t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</a:b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Requirements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61610" y="2393885"/>
            <a:ext cx="2408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Extreme Broadband</a:t>
            </a:r>
          </a:p>
          <a:p>
            <a:pPr algn="ctr"/>
            <a:r>
              <a:rPr lang="en-US" dirty="0" smtClean="0">
                <a:latin typeface="+mn-lt"/>
              </a:rPr>
              <a:t>High throughput, consistent </a:t>
            </a:r>
            <a:r>
              <a:rPr lang="en-US" dirty="0" err="1" smtClean="0">
                <a:latin typeface="+mn-lt"/>
              </a:rPr>
              <a:t>QoE</a:t>
            </a:r>
            <a:endParaRPr lang="en-US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17380" y="5634245"/>
            <a:ext cx="18440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M2M</a:t>
            </a:r>
          </a:p>
          <a:p>
            <a:pPr algn="ctr"/>
            <a:r>
              <a:rPr lang="en-US" dirty="0" smtClean="0">
                <a:latin typeface="+mn-lt"/>
              </a:rPr>
              <a:t>Low cost, 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low battery consumption</a:t>
            </a:r>
            <a:endParaRPr lang="en-US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56765" y="5634245"/>
            <a:ext cx="22485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Critical communication</a:t>
            </a:r>
          </a:p>
          <a:p>
            <a:pPr algn="ctr"/>
            <a:r>
              <a:rPr lang="en-US" dirty="0" smtClean="0">
                <a:latin typeface="+mn-lt"/>
              </a:rPr>
              <a:t>Low latency, 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high reliability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9394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 about network integration of the various Radio Access Technologies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02171"/>
            <a:ext cx="8229600" cy="832174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F</a:t>
            </a:r>
            <a:r>
              <a:rPr lang="en-US" dirty="0" smtClean="0"/>
              <a:t>ully leveraging capabilities of </a:t>
            </a:r>
            <a:r>
              <a:rPr lang="en-US" dirty="0"/>
              <a:t>IEEE 802 technologies </a:t>
            </a:r>
            <a:r>
              <a:rPr lang="en-US" dirty="0" smtClean="0"/>
              <a:t>capabilities </a:t>
            </a:r>
            <a:r>
              <a:rPr lang="en-US" dirty="0"/>
              <a:t>would require that IEEE 802 provides an appropriate network interface to the 5G </a:t>
            </a:r>
            <a:r>
              <a:rPr lang="en-US" dirty="0" smtClean="0"/>
              <a:t>core.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711055"/>
            <a:ext cx="8162441" cy="40132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72700" y="1380855"/>
            <a:ext cx="38793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n-lt"/>
              </a:rPr>
              <a:t>From the NGMN Alliance 5G whitepaper:</a:t>
            </a:r>
          </a:p>
        </p:txBody>
      </p:sp>
    </p:spTree>
    <p:extLst>
      <p:ext uri="{BB962C8B-B14F-4D97-AF65-F5344CB8AC3E}">
        <p14:creationId xmlns:p14="http://schemas.microsoft.com/office/powerpoint/2010/main" val="102697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530" y="233645"/>
            <a:ext cx="8461158" cy="112124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P802.1CF: Network </a:t>
            </a:r>
            <a:r>
              <a:rPr lang="en-US" sz="2800" dirty="0"/>
              <a:t>Reference Model and Functional Description of IEEE 802 </a:t>
            </a:r>
            <a:r>
              <a:rPr lang="en-US" sz="2800"/>
              <a:t>Access </a:t>
            </a:r>
            <a:r>
              <a:rPr lang="en-US" sz="2800" smtClean="0"/>
              <a:t>Network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cxnSp>
        <p:nvCxnSpPr>
          <p:cNvPr id="87042" name="Straight Connector 12"/>
          <p:cNvCxnSpPr>
            <a:cxnSpLocks noChangeShapeType="1"/>
          </p:cNvCxnSpPr>
          <p:nvPr/>
        </p:nvCxnSpPr>
        <p:spPr bwMode="auto">
          <a:xfrm>
            <a:off x="4751388" y="3118520"/>
            <a:ext cx="4051300" cy="0"/>
          </a:xfrm>
          <a:prstGeom prst="line">
            <a:avLst/>
          </a:prstGeom>
          <a:noFill/>
          <a:ln w="6350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</p:spPr>
      </p:cxnSp>
      <p:cxnSp>
        <p:nvCxnSpPr>
          <p:cNvPr id="87043" name="Straight Connector 13"/>
          <p:cNvCxnSpPr>
            <a:cxnSpLocks noChangeShapeType="1"/>
          </p:cNvCxnSpPr>
          <p:nvPr/>
        </p:nvCxnSpPr>
        <p:spPr bwMode="auto">
          <a:xfrm>
            <a:off x="4662488" y="1968810"/>
            <a:ext cx="4049712" cy="0"/>
          </a:xfrm>
          <a:prstGeom prst="line">
            <a:avLst/>
          </a:prstGeom>
          <a:noFill/>
          <a:ln w="6350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</p:spPr>
      </p:cxnSp>
      <p:pic>
        <p:nvPicPr>
          <p:cNvPr id="87044" name="Picture 7" descr="omniran-function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1895" y="3163525"/>
            <a:ext cx="3420535" cy="2522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045" name="Content Placeholder 2"/>
          <p:cNvSpPr>
            <a:spLocks noGrp="1"/>
          </p:cNvSpPr>
          <p:nvPr>
            <p:ph idx="1"/>
          </p:nvPr>
        </p:nvSpPr>
        <p:spPr>
          <a:xfrm>
            <a:off x="457200" y="1223755"/>
            <a:ext cx="6545263" cy="5224463"/>
          </a:xfrm>
        </p:spPr>
        <p:txBody>
          <a:bodyPr>
            <a:noAutofit/>
          </a:bodyPr>
          <a:lstStyle/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US" sz="1900" dirty="0" smtClean="0"/>
              <a:t>Overview</a:t>
            </a:r>
          </a:p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US" sz="1900" dirty="0" smtClean="0"/>
              <a:t>References, </a:t>
            </a:r>
            <a:r>
              <a:rPr lang="en-US" sz="1900" dirty="0"/>
              <a:t>d</a:t>
            </a:r>
            <a:r>
              <a:rPr lang="en-US" sz="1900" dirty="0" smtClean="0"/>
              <a:t>efinitions, </a:t>
            </a:r>
            <a:r>
              <a:rPr lang="en-US" sz="1900" dirty="0"/>
              <a:t>a</a:t>
            </a:r>
            <a:r>
              <a:rPr lang="en-US" sz="1900" dirty="0" smtClean="0"/>
              <a:t>cronyms and abbreviations</a:t>
            </a:r>
            <a:endParaRPr lang="en-US" sz="1900" dirty="0"/>
          </a:p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US" sz="1900" dirty="0" smtClean="0"/>
              <a:t>Conformance</a:t>
            </a:r>
          </a:p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US" sz="1900" dirty="0" smtClean="0"/>
              <a:t>Network Reference Model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Basic concepts and terminology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Overview of NRM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Basic, enhanced and comprehensive NRM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Deployment scenarios</a:t>
            </a:r>
          </a:p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US" sz="1900" dirty="0" smtClean="0"/>
              <a:t>Functional Design and Decomposition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Access Network Setup 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Network Discovery and Selection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Association and Disassociation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Authentication and Trust Establishment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Data path establishment, </a:t>
            </a:r>
            <a:br>
              <a:rPr lang="en-US" sz="1600" dirty="0" smtClean="0"/>
            </a:br>
            <a:r>
              <a:rPr lang="en-US" sz="1600" dirty="0" smtClean="0"/>
              <a:t>relocation and teardown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Authorization, </a:t>
            </a:r>
            <a:r>
              <a:rPr lang="en-US" sz="1600" dirty="0" err="1" smtClean="0"/>
              <a:t>QoS</a:t>
            </a:r>
            <a:r>
              <a:rPr lang="en-US" sz="1600" dirty="0" smtClean="0"/>
              <a:t> and policy control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Monitoring and statistics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Fault diagnostics and maintenance</a:t>
            </a:r>
          </a:p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US" sz="1900" dirty="0" smtClean="0"/>
              <a:t>SDN Abstraction	</a:t>
            </a:r>
          </a:p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US" sz="1900" dirty="0" smtClean="0"/>
              <a:t>Annex: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PICS </a:t>
            </a:r>
            <a:r>
              <a:rPr lang="en-US" sz="1600" dirty="0" err="1" smtClean="0"/>
              <a:t>proforma</a:t>
            </a:r>
            <a:endParaRPr lang="en-US" sz="1600" dirty="0" smtClean="0"/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Privacy Engineering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Applicability to non-IEEE 802 PHY layer technologies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Bibliography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endParaRPr lang="en-US" sz="1600" dirty="0" smtClean="0"/>
          </a:p>
        </p:txBody>
      </p:sp>
      <p:pic>
        <p:nvPicPr>
          <p:cNvPr id="87046" name="Picture 8" descr="150507-nrm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1976526"/>
            <a:ext cx="2204755" cy="1151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9916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 bwMode="auto">
          <a:xfrm>
            <a:off x="5967155" y="1493785"/>
            <a:ext cx="0" cy="436548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5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P802.1CF Interface option to 5G</a:t>
            </a:r>
            <a:endParaRPr lang="en-US" dirty="0"/>
          </a:p>
        </p:txBody>
      </p:sp>
      <p:sp>
        <p:nvSpPr>
          <p:cNvPr id="32" name="Rounded Rectangle 31"/>
          <p:cNvSpPr/>
          <p:nvPr/>
        </p:nvSpPr>
        <p:spPr bwMode="auto">
          <a:xfrm>
            <a:off x="838200" y="4130715"/>
            <a:ext cx="1600200" cy="1752600"/>
          </a:xfrm>
          <a:prstGeom prst="roundRect">
            <a:avLst>
              <a:gd name="adj" fmla="val 8545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endParaRPr lang="en-US" sz="1600" b="0">
              <a:latin typeface="+mn-lt"/>
              <a:cs typeface="+mn-cs"/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3276600" y="4206915"/>
            <a:ext cx="2286000" cy="1676400"/>
          </a:xfrm>
          <a:prstGeom prst="roundRect">
            <a:avLst>
              <a:gd name="adj" fmla="val 10654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endParaRPr lang="en-US" sz="1600" b="0">
              <a:latin typeface="+mn-lt"/>
              <a:cs typeface="+mn-c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00800" y="5883315"/>
            <a:ext cx="1684338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latin typeface="+mn-lt"/>
                <a:cs typeface="+mn-cs"/>
              </a:rPr>
              <a:t>Access Router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581400" y="5883315"/>
            <a:ext cx="1852613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latin typeface="+mn-lt"/>
                <a:cs typeface="+mn-cs"/>
              </a:rPr>
              <a:t>Access Network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066800" y="5894428"/>
            <a:ext cx="105727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latin typeface="+mn-lt"/>
                <a:cs typeface="+mn-cs"/>
              </a:rPr>
              <a:t>Terminal</a:t>
            </a:r>
          </a:p>
        </p:txBody>
      </p:sp>
      <p:sp>
        <p:nvSpPr>
          <p:cNvPr id="37" name="Rounded Rectangle 36"/>
          <p:cNvSpPr/>
          <p:nvPr/>
        </p:nvSpPr>
        <p:spPr bwMode="auto">
          <a:xfrm>
            <a:off x="6477000" y="4130715"/>
            <a:ext cx="1676400" cy="1752600"/>
          </a:xfrm>
          <a:prstGeom prst="roundRect">
            <a:avLst>
              <a:gd name="adj" fmla="val 12471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endParaRPr lang="en-US" sz="1600" b="0">
              <a:latin typeface="+mn-lt"/>
              <a:cs typeface="+mn-cs"/>
            </a:endParaRPr>
          </a:p>
        </p:txBody>
      </p:sp>
      <p:cxnSp>
        <p:nvCxnSpPr>
          <p:cNvPr id="38" name="Straight Connector 135"/>
          <p:cNvCxnSpPr>
            <a:cxnSpLocks noChangeShapeType="1"/>
            <a:endCxn id="73" idx="1"/>
          </p:cNvCxnSpPr>
          <p:nvPr/>
        </p:nvCxnSpPr>
        <p:spPr bwMode="auto">
          <a:xfrm>
            <a:off x="2362200" y="5426115"/>
            <a:ext cx="990600" cy="0"/>
          </a:xfrm>
          <a:prstGeom prst="line">
            <a:avLst/>
          </a:prstGeom>
          <a:noFill/>
          <a:ln w="19050" algn="ctr">
            <a:solidFill>
              <a:srgbClr val="000000"/>
            </a:solidFill>
            <a:round/>
            <a:headEnd type="none" w="sm" len="sm"/>
            <a:tailEnd type="none" w="sm" len="sm"/>
          </a:ln>
        </p:spPr>
      </p:cxnSp>
      <p:sp>
        <p:nvSpPr>
          <p:cNvPr id="39" name="Rounded Rectangle 38"/>
          <p:cNvSpPr/>
          <p:nvPr/>
        </p:nvSpPr>
        <p:spPr bwMode="auto">
          <a:xfrm>
            <a:off x="1371600" y="4816515"/>
            <a:ext cx="990600" cy="914400"/>
          </a:xfrm>
          <a:prstGeom prst="roundRect">
            <a:avLst>
              <a:gd name="adj" fmla="val 0"/>
            </a:avLst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Terminal</a:t>
            </a:r>
            <a:br>
              <a:rPr lang="en-US" sz="1600" dirty="0">
                <a:latin typeface="+mn-lt"/>
                <a:cs typeface="+mn-cs"/>
              </a:rPr>
            </a:br>
            <a:r>
              <a:rPr lang="en-US" sz="1600" dirty="0">
                <a:latin typeface="+mn-lt"/>
                <a:cs typeface="+mn-cs"/>
              </a:rPr>
              <a:t>Interface</a:t>
            </a:r>
            <a:endParaRPr lang="en-US" sz="1600" b="0" dirty="0">
              <a:latin typeface="+mn-lt"/>
              <a:cs typeface="+mn-cs"/>
            </a:endParaRPr>
          </a:p>
        </p:txBody>
      </p:sp>
      <p:grpSp>
        <p:nvGrpSpPr>
          <p:cNvPr id="40" name="Group 6"/>
          <p:cNvGrpSpPr>
            <a:grpSpLocks/>
          </p:cNvGrpSpPr>
          <p:nvPr/>
        </p:nvGrpSpPr>
        <p:grpSpPr bwMode="auto">
          <a:xfrm>
            <a:off x="2568575" y="5332453"/>
            <a:ext cx="479425" cy="461962"/>
            <a:chOff x="2729564" y="5063075"/>
            <a:chExt cx="479618" cy="461425"/>
          </a:xfrm>
        </p:grpSpPr>
        <p:sp>
          <p:nvSpPr>
            <p:cNvPr id="41" name="TextBox 137"/>
            <p:cNvSpPr txBox="1">
              <a:spLocks noChangeArrowheads="1"/>
            </p:cNvSpPr>
            <p:nvPr/>
          </p:nvSpPr>
          <p:spPr bwMode="auto">
            <a:xfrm>
              <a:off x="2729564" y="5155168"/>
              <a:ext cx="47961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>
                  <a:latin typeface="Arial" charset="0"/>
                </a:rPr>
                <a:t>R1</a:t>
              </a:r>
            </a:p>
          </p:txBody>
        </p:sp>
        <p:sp>
          <p:nvSpPr>
            <p:cNvPr id="42" name="Oval 136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sp>
        <p:nvSpPr>
          <p:cNvPr id="43" name="Rounded Rectangle 42"/>
          <p:cNvSpPr/>
          <p:nvPr/>
        </p:nvSpPr>
        <p:spPr bwMode="auto">
          <a:xfrm>
            <a:off x="3733800" y="2682915"/>
            <a:ext cx="1371600" cy="990600"/>
          </a:xfrm>
          <a:prstGeom prst="round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Coordination and Information</a:t>
            </a:r>
            <a:br>
              <a:rPr lang="en-US" sz="1600" dirty="0">
                <a:latin typeface="+mn-lt"/>
                <a:cs typeface="+mn-cs"/>
              </a:rPr>
            </a:br>
            <a:r>
              <a:rPr lang="en-US" sz="1600" dirty="0">
                <a:latin typeface="+mn-lt"/>
                <a:cs typeface="+mn-cs"/>
              </a:rPr>
              <a:t>Service</a:t>
            </a:r>
          </a:p>
        </p:txBody>
      </p:sp>
      <p:cxnSp>
        <p:nvCxnSpPr>
          <p:cNvPr id="44" name="Elbow Connector 11"/>
          <p:cNvCxnSpPr>
            <a:cxnSpLocks noChangeShapeType="1"/>
          </p:cNvCxnSpPr>
          <p:nvPr/>
        </p:nvCxnSpPr>
        <p:spPr bwMode="auto">
          <a:xfrm flipV="1">
            <a:off x="2362200" y="2606715"/>
            <a:ext cx="4114800" cy="1852613"/>
          </a:xfrm>
          <a:prstGeom prst="bentConnector3">
            <a:avLst>
              <a:gd name="adj1" fmla="val 10440"/>
            </a:avLst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45" name="Group 62"/>
          <p:cNvGrpSpPr>
            <a:grpSpLocks/>
          </p:cNvGrpSpPr>
          <p:nvPr/>
        </p:nvGrpSpPr>
        <p:grpSpPr bwMode="auto">
          <a:xfrm>
            <a:off x="5746722" y="2520092"/>
            <a:ext cx="478853" cy="456674"/>
            <a:chOff x="2722436" y="5063075"/>
            <a:chExt cx="479618" cy="455987"/>
          </a:xfrm>
        </p:grpSpPr>
        <p:sp>
          <p:nvSpPr>
            <p:cNvPr id="46" name="TextBox 63"/>
            <p:cNvSpPr txBox="1">
              <a:spLocks noChangeArrowheads="1"/>
            </p:cNvSpPr>
            <p:nvPr/>
          </p:nvSpPr>
          <p:spPr bwMode="auto">
            <a:xfrm>
              <a:off x="2722436" y="5149730"/>
              <a:ext cx="47961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dirty="0">
                  <a:latin typeface="Arial" charset="0"/>
                </a:rPr>
                <a:t>R2</a:t>
              </a:r>
            </a:p>
          </p:txBody>
        </p:sp>
        <p:sp>
          <p:nvSpPr>
            <p:cNvPr id="47" name="Oval 64"/>
            <p:cNvSpPr>
              <a:spLocks noChangeArrowheads="1"/>
            </p:cNvSpPr>
            <p:nvPr/>
          </p:nvSpPr>
          <p:spPr bwMode="auto">
            <a:xfrm>
              <a:off x="2865175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grpSp>
        <p:nvGrpSpPr>
          <p:cNvPr id="48" name="Group 65"/>
          <p:cNvGrpSpPr>
            <a:grpSpLocks/>
          </p:cNvGrpSpPr>
          <p:nvPr/>
        </p:nvGrpSpPr>
        <p:grpSpPr bwMode="auto">
          <a:xfrm>
            <a:off x="4346575" y="3740190"/>
            <a:ext cx="704850" cy="369888"/>
            <a:chOff x="2837267" y="4952817"/>
            <a:chExt cx="703828" cy="369332"/>
          </a:xfrm>
        </p:grpSpPr>
        <p:sp>
          <p:nvSpPr>
            <p:cNvPr id="49" name="TextBox 66"/>
            <p:cNvSpPr txBox="1">
              <a:spLocks noChangeArrowheads="1"/>
            </p:cNvSpPr>
            <p:nvPr/>
          </p:nvSpPr>
          <p:spPr bwMode="auto">
            <a:xfrm>
              <a:off x="2933236" y="4952817"/>
              <a:ext cx="60785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>
                  <a:latin typeface="Arial" charset="0"/>
                </a:rPr>
                <a:t>R10</a:t>
              </a:r>
            </a:p>
          </p:txBody>
        </p:sp>
        <p:sp>
          <p:nvSpPr>
            <p:cNvPr id="50" name="Oval 67"/>
            <p:cNvSpPr>
              <a:spLocks noChangeArrowheads="1"/>
            </p:cNvSpPr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cxnSp>
        <p:nvCxnSpPr>
          <p:cNvPr id="51" name="Straight Connector 70"/>
          <p:cNvCxnSpPr>
            <a:cxnSpLocks noChangeShapeType="1"/>
          </p:cNvCxnSpPr>
          <p:nvPr/>
        </p:nvCxnSpPr>
        <p:spPr bwMode="auto">
          <a:xfrm>
            <a:off x="2362200" y="4611728"/>
            <a:ext cx="99060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52" name="Group 71"/>
          <p:cNvGrpSpPr>
            <a:grpSpLocks/>
          </p:cNvGrpSpPr>
          <p:nvPr/>
        </p:nvGrpSpPr>
        <p:grpSpPr bwMode="auto">
          <a:xfrm>
            <a:off x="2582863" y="4532353"/>
            <a:ext cx="479425" cy="477837"/>
            <a:chOff x="2731663" y="5063075"/>
            <a:chExt cx="479618" cy="478678"/>
          </a:xfrm>
        </p:grpSpPr>
        <p:sp>
          <p:nvSpPr>
            <p:cNvPr id="53" name="TextBox 72"/>
            <p:cNvSpPr txBox="1">
              <a:spLocks noChangeArrowheads="1"/>
            </p:cNvSpPr>
            <p:nvPr/>
          </p:nvSpPr>
          <p:spPr bwMode="auto">
            <a:xfrm>
              <a:off x="2731663" y="5172421"/>
              <a:ext cx="47961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>
                  <a:latin typeface="Arial" charset="0"/>
                </a:rPr>
                <a:t>R8</a:t>
              </a:r>
            </a:p>
          </p:txBody>
        </p:sp>
        <p:sp>
          <p:nvSpPr>
            <p:cNvPr id="54" name="Oval 73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cxnSp>
        <p:nvCxnSpPr>
          <p:cNvPr id="55" name="Straight Connector 25"/>
          <p:cNvCxnSpPr>
            <a:cxnSpLocks noChangeShapeType="1"/>
            <a:stCxn id="43" idx="2"/>
            <a:endCxn id="56" idx="0"/>
          </p:cNvCxnSpPr>
          <p:nvPr/>
        </p:nvCxnSpPr>
        <p:spPr bwMode="auto">
          <a:xfrm>
            <a:off x="4419600" y="3673515"/>
            <a:ext cx="1588" cy="609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56" name="Rounded Rectangle 55"/>
          <p:cNvSpPr/>
          <p:nvPr/>
        </p:nvSpPr>
        <p:spPr bwMode="auto">
          <a:xfrm>
            <a:off x="3357563" y="4283115"/>
            <a:ext cx="2128837" cy="533400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AN Ctrl</a:t>
            </a:r>
          </a:p>
        </p:txBody>
      </p:sp>
      <p:sp>
        <p:nvSpPr>
          <p:cNvPr id="57" name="Rounded Rectangle 56"/>
          <p:cNvSpPr/>
          <p:nvPr/>
        </p:nvSpPr>
        <p:spPr bwMode="auto">
          <a:xfrm>
            <a:off x="1371600" y="4283115"/>
            <a:ext cx="990600" cy="533400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TE Ctrl</a:t>
            </a:r>
          </a:p>
        </p:txBody>
      </p:sp>
      <p:cxnSp>
        <p:nvCxnSpPr>
          <p:cNvPr id="58" name="Straight Connector 10"/>
          <p:cNvCxnSpPr>
            <a:cxnSpLocks noChangeShapeType="1"/>
          </p:cNvCxnSpPr>
          <p:nvPr/>
        </p:nvCxnSpPr>
        <p:spPr bwMode="auto">
          <a:xfrm flipH="1">
            <a:off x="5448300" y="3216315"/>
            <a:ext cx="1028700" cy="1114425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59" name="Rounded Rectangle 58"/>
          <p:cNvSpPr/>
          <p:nvPr/>
        </p:nvSpPr>
        <p:spPr bwMode="auto">
          <a:xfrm>
            <a:off x="6477000" y="2454315"/>
            <a:ext cx="1219200" cy="990600"/>
          </a:xfrm>
          <a:prstGeom prst="round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Subscription</a:t>
            </a:r>
          </a:p>
          <a:p>
            <a:pPr algn="ctr" eaLnBrk="0" hangingPunct="0">
              <a:defRPr/>
            </a:pPr>
            <a:r>
              <a:rPr lang="en-US" sz="1600" b="0" dirty="0">
                <a:latin typeface="+mn-lt"/>
                <a:cs typeface="+mn-cs"/>
              </a:rPr>
              <a:t>Service</a:t>
            </a:r>
          </a:p>
        </p:txBody>
      </p:sp>
      <p:sp>
        <p:nvSpPr>
          <p:cNvPr id="60" name="Rounded Rectangle 59"/>
          <p:cNvSpPr/>
          <p:nvPr/>
        </p:nvSpPr>
        <p:spPr bwMode="auto">
          <a:xfrm>
            <a:off x="6553200" y="4816515"/>
            <a:ext cx="1066800" cy="914400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Access Router</a:t>
            </a:r>
            <a:br>
              <a:rPr lang="en-US" sz="1600" dirty="0">
                <a:latin typeface="+mn-lt"/>
                <a:cs typeface="+mn-cs"/>
              </a:rPr>
            </a:br>
            <a:r>
              <a:rPr lang="en-US" sz="1600" dirty="0">
                <a:latin typeface="+mn-lt"/>
                <a:cs typeface="+mn-cs"/>
              </a:rPr>
              <a:t>Interface</a:t>
            </a:r>
            <a:endParaRPr lang="en-US" sz="1600" b="0" dirty="0">
              <a:latin typeface="+mn-lt"/>
              <a:cs typeface="+mn-cs"/>
            </a:endParaRPr>
          </a:p>
        </p:txBody>
      </p:sp>
      <p:cxnSp>
        <p:nvCxnSpPr>
          <p:cNvPr id="61" name="Straight Connector 51"/>
          <p:cNvCxnSpPr>
            <a:cxnSpLocks noChangeShapeType="1"/>
            <a:stCxn id="74" idx="3"/>
          </p:cNvCxnSpPr>
          <p:nvPr/>
        </p:nvCxnSpPr>
        <p:spPr bwMode="auto">
          <a:xfrm>
            <a:off x="5486400" y="5426115"/>
            <a:ext cx="1066800" cy="4763"/>
          </a:xfrm>
          <a:prstGeom prst="line">
            <a:avLst/>
          </a:prstGeom>
          <a:noFill/>
          <a:ln w="19050" algn="ctr">
            <a:solidFill>
              <a:srgbClr val="000000"/>
            </a:solidFill>
            <a:round/>
            <a:headEnd type="none" w="sm" len="sm"/>
            <a:tailEnd type="none" w="sm" len="sm"/>
          </a:ln>
        </p:spPr>
      </p:cxnSp>
      <p:grpSp>
        <p:nvGrpSpPr>
          <p:cNvPr id="62" name="Group 52"/>
          <p:cNvGrpSpPr>
            <a:grpSpLocks/>
          </p:cNvGrpSpPr>
          <p:nvPr/>
        </p:nvGrpSpPr>
        <p:grpSpPr bwMode="auto">
          <a:xfrm>
            <a:off x="5741988" y="5340390"/>
            <a:ext cx="479425" cy="461963"/>
            <a:chOff x="2707957" y="5063075"/>
            <a:chExt cx="479618" cy="461425"/>
          </a:xfrm>
        </p:grpSpPr>
        <p:sp>
          <p:nvSpPr>
            <p:cNvPr id="63" name="TextBox 53"/>
            <p:cNvSpPr txBox="1">
              <a:spLocks noChangeArrowheads="1"/>
            </p:cNvSpPr>
            <p:nvPr/>
          </p:nvSpPr>
          <p:spPr bwMode="auto">
            <a:xfrm>
              <a:off x="2707957" y="5155168"/>
              <a:ext cx="47961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>
                  <a:latin typeface="Arial" charset="0"/>
                </a:rPr>
                <a:t>R3</a:t>
              </a:r>
            </a:p>
          </p:txBody>
        </p:sp>
        <p:sp>
          <p:nvSpPr>
            <p:cNvPr id="64" name="Oval 54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grpSp>
        <p:nvGrpSpPr>
          <p:cNvPr id="65" name="Group 55"/>
          <p:cNvGrpSpPr>
            <a:grpSpLocks/>
          </p:cNvGrpSpPr>
          <p:nvPr/>
        </p:nvGrpSpPr>
        <p:grpSpPr bwMode="auto">
          <a:xfrm>
            <a:off x="5745471" y="3702343"/>
            <a:ext cx="480106" cy="459546"/>
            <a:chOff x="2716848" y="5063075"/>
            <a:chExt cx="479618" cy="458855"/>
          </a:xfrm>
        </p:grpSpPr>
        <p:sp>
          <p:nvSpPr>
            <p:cNvPr id="66" name="TextBox 56"/>
            <p:cNvSpPr txBox="1">
              <a:spLocks noChangeArrowheads="1"/>
            </p:cNvSpPr>
            <p:nvPr/>
          </p:nvSpPr>
          <p:spPr bwMode="auto">
            <a:xfrm>
              <a:off x="2716848" y="5152598"/>
              <a:ext cx="47961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dirty="0">
                  <a:latin typeface="Arial" charset="0"/>
                </a:rPr>
                <a:t>R4</a:t>
              </a:r>
            </a:p>
          </p:txBody>
        </p:sp>
        <p:sp>
          <p:nvSpPr>
            <p:cNvPr id="67" name="Oval 57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sp>
        <p:nvSpPr>
          <p:cNvPr id="68" name="Rounded Rectangle 67"/>
          <p:cNvSpPr/>
          <p:nvPr/>
        </p:nvSpPr>
        <p:spPr bwMode="auto">
          <a:xfrm>
            <a:off x="6553200" y="4283115"/>
            <a:ext cx="1066800" cy="533400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AR Ctrl</a:t>
            </a:r>
          </a:p>
        </p:txBody>
      </p:sp>
      <p:cxnSp>
        <p:nvCxnSpPr>
          <p:cNvPr id="69" name="Straight Connector 69"/>
          <p:cNvCxnSpPr>
            <a:cxnSpLocks noChangeShapeType="1"/>
            <a:stCxn id="59" idx="2"/>
            <a:endCxn id="68" idx="0"/>
          </p:cNvCxnSpPr>
          <p:nvPr/>
        </p:nvCxnSpPr>
        <p:spPr bwMode="auto">
          <a:xfrm>
            <a:off x="7086600" y="3444915"/>
            <a:ext cx="0" cy="8382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70" name="Group 74"/>
          <p:cNvGrpSpPr>
            <a:grpSpLocks/>
          </p:cNvGrpSpPr>
          <p:nvPr/>
        </p:nvGrpSpPr>
        <p:grpSpPr bwMode="auto">
          <a:xfrm>
            <a:off x="5742130" y="4468853"/>
            <a:ext cx="479425" cy="468312"/>
            <a:chOff x="2860357" y="5063075"/>
            <a:chExt cx="479618" cy="468622"/>
          </a:xfrm>
        </p:grpSpPr>
        <p:sp>
          <p:nvSpPr>
            <p:cNvPr id="71" name="TextBox 75"/>
            <p:cNvSpPr txBox="1">
              <a:spLocks noChangeArrowheads="1"/>
            </p:cNvSpPr>
            <p:nvPr/>
          </p:nvSpPr>
          <p:spPr bwMode="auto">
            <a:xfrm>
              <a:off x="2860357" y="5162365"/>
              <a:ext cx="47961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dirty="0">
                  <a:latin typeface="Arial" charset="0"/>
                </a:rPr>
                <a:t>R9</a:t>
              </a:r>
            </a:p>
          </p:txBody>
        </p:sp>
        <p:sp>
          <p:nvSpPr>
            <p:cNvPr id="72" name="Oval 76"/>
            <p:cNvSpPr>
              <a:spLocks noChangeArrowheads="1"/>
            </p:cNvSpPr>
            <p:nvPr/>
          </p:nvSpPr>
          <p:spPr bwMode="auto">
            <a:xfrm>
              <a:off x="30127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sp>
        <p:nvSpPr>
          <p:cNvPr id="73" name="Rounded Rectangle 72"/>
          <p:cNvSpPr/>
          <p:nvPr/>
        </p:nvSpPr>
        <p:spPr bwMode="auto">
          <a:xfrm>
            <a:off x="3352800" y="5121315"/>
            <a:ext cx="685800" cy="609600"/>
          </a:xfrm>
          <a:prstGeom prst="roundRect">
            <a:avLst>
              <a:gd name="adj" fmla="val 0"/>
            </a:avLst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NA</a:t>
            </a:r>
          </a:p>
        </p:txBody>
      </p:sp>
      <p:sp>
        <p:nvSpPr>
          <p:cNvPr id="74" name="Rounded Rectangle 73"/>
          <p:cNvSpPr/>
          <p:nvPr/>
        </p:nvSpPr>
        <p:spPr bwMode="auto">
          <a:xfrm>
            <a:off x="4527550" y="5121315"/>
            <a:ext cx="958850" cy="609600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Backhaul</a:t>
            </a:r>
          </a:p>
        </p:txBody>
      </p:sp>
      <p:cxnSp>
        <p:nvCxnSpPr>
          <p:cNvPr id="75" name="Straight Connector 79"/>
          <p:cNvCxnSpPr>
            <a:cxnSpLocks noChangeShapeType="1"/>
            <a:stCxn id="73" idx="3"/>
            <a:endCxn id="74" idx="1"/>
          </p:cNvCxnSpPr>
          <p:nvPr/>
        </p:nvCxnSpPr>
        <p:spPr bwMode="auto">
          <a:xfrm>
            <a:off x="4038600" y="5426115"/>
            <a:ext cx="488950" cy="0"/>
          </a:xfrm>
          <a:prstGeom prst="line">
            <a:avLst/>
          </a:prstGeom>
          <a:noFill/>
          <a:ln w="19050" algn="ctr">
            <a:solidFill>
              <a:srgbClr val="000000"/>
            </a:solidFill>
            <a:round/>
            <a:headEnd type="none" w="sm" len="sm"/>
            <a:tailEnd type="none" w="sm" len="sm"/>
          </a:ln>
        </p:spPr>
      </p:cxnSp>
      <p:grpSp>
        <p:nvGrpSpPr>
          <p:cNvPr id="76" name="Group 91"/>
          <p:cNvGrpSpPr>
            <a:grpSpLocks/>
          </p:cNvGrpSpPr>
          <p:nvPr/>
        </p:nvGrpSpPr>
        <p:grpSpPr bwMode="auto">
          <a:xfrm>
            <a:off x="4062413" y="5345153"/>
            <a:ext cx="479425" cy="461962"/>
            <a:chOff x="2691882" y="5063075"/>
            <a:chExt cx="479618" cy="461425"/>
          </a:xfrm>
        </p:grpSpPr>
        <p:sp>
          <p:nvSpPr>
            <p:cNvPr id="77" name="TextBox 92"/>
            <p:cNvSpPr txBox="1">
              <a:spLocks noChangeArrowheads="1"/>
            </p:cNvSpPr>
            <p:nvPr/>
          </p:nvSpPr>
          <p:spPr bwMode="auto">
            <a:xfrm>
              <a:off x="2691882" y="5155168"/>
              <a:ext cx="47961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>
                  <a:latin typeface="Arial" charset="0"/>
                </a:rPr>
                <a:t>R6</a:t>
              </a:r>
            </a:p>
          </p:txBody>
        </p:sp>
        <p:sp>
          <p:nvSpPr>
            <p:cNvPr id="78" name="Oval 93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cxnSp>
        <p:nvCxnSpPr>
          <p:cNvPr id="79" name="Straight Connector 88"/>
          <p:cNvCxnSpPr>
            <a:cxnSpLocks noChangeShapeType="1"/>
            <a:stCxn id="73" idx="0"/>
          </p:cNvCxnSpPr>
          <p:nvPr/>
        </p:nvCxnSpPr>
        <p:spPr bwMode="auto">
          <a:xfrm flipV="1">
            <a:off x="3695700" y="4814928"/>
            <a:ext cx="20638" cy="306387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80" name="Group 103"/>
          <p:cNvGrpSpPr>
            <a:grpSpLocks/>
          </p:cNvGrpSpPr>
          <p:nvPr/>
        </p:nvGrpSpPr>
        <p:grpSpPr bwMode="auto">
          <a:xfrm>
            <a:off x="3627438" y="4794290"/>
            <a:ext cx="608012" cy="368300"/>
            <a:chOff x="2837267" y="4956915"/>
            <a:chExt cx="608928" cy="369332"/>
          </a:xfrm>
        </p:grpSpPr>
        <p:sp>
          <p:nvSpPr>
            <p:cNvPr id="81" name="TextBox 104"/>
            <p:cNvSpPr txBox="1">
              <a:spLocks noChangeArrowheads="1"/>
            </p:cNvSpPr>
            <p:nvPr/>
          </p:nvSpPr>
          <p:spPr bwMode="auto">
            <a:xfrm>
              <a:off x="2966577" y="4956915"/>
              <a:ext cx="47961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>
                  <a:latin typeface="Arial" charset="0"/>
                </a:rPr>
                <a:t>R5</a:t>
              </a:r>
            </a:p>
          </p:txBody>
        </p:sp>
        <p:sp>
          <p:nvSpPr>
            <p:cNvPr id="82" name="Oval 105"/>
            <p:cNvSpPr>
              <a:spLocks noChangeArrowheads="1"/>
            </p:cNvSpPr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cxnSp>
        <p:nvCxnSpPr>
          <p:cNvPr id="83" name="Straight Connector 324"/>
          <p:cNvCxnSpPr>
            <a:cxnSpLocks noChangeShapeType="1"/>
          </p:cNvCxnSpPr>
          <p:nvPr/>
        </p:nvCxnSpPr>
        <p:spPr bwMode="auto">
          <a:xfrm flipV="1">
            <a:off x="4797425" y="4816515"/>
            <a:ext cx="0" cy="314325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84" name="Group 108"/>
          <p:cNvGrpSpPr>
            <a:grpSpLocks/>
          </p:cNvGrpSpPr>
          <p:nvPr/>
        </p:nvGrpSpPr>
        <p:grpSpPr bwMode="auto">
          <a:xfrm>
            <a:off x="4706938" y="4794290"/>
            <a:ext cx="609600" cy="368300"/>
            <a:chOff x="2837267" y="4956915"/>
            <a:chExt cx="608928" cy="369332"/>
          </a:xfrm>
        </p:grpSpPr>
        <p:sp>
          <p:nvSpPr>
            <p:cNvPr id="85" name="TextBox 109"/>
            <p:cNvSpPr txBox="1">
              <a:spLocks noChangeArrowheads="1"/>
            </p:cNvSpPr>
            <p:nvPr/>
          </p:nvSpPr>
          <p:spPr bwMode="auto">
            <a:xfrm>
              <a:off x="2966577" y="4956915"/>
              <a:ext cx="47961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>
                  <a:latin typeface="Arial" charset="0"/>
                </a:rPr>
                <a:t>R7</a:t>
              </a:r>
            </a:p>
          </p:txBody>
        </p:sp>
        <p:sp>
          <p:nvSpPr>
            <p:cNvPr id="86" name="Oval 110"/>
            <p:cNvSpPr>
              <a:spLocks noChangeArrowheads="1"/>
            </p:cNvSpPr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cxnSp>
        <p:nvCxnSpPr>
          <p:cNvPr id="87" name="Straight Connector 146"/>
          <p:cNvCxnSpPr>
            <a:cxnSpLocks noChangeShapeType="1"/>
            <a:stCxn id="56" idx="3"/>
            <a:endCxn id="68" idx="1"/>
          </p:cNvCxnSpPr>
          <p:nvPr/>
        </p:nvCxnSpPr>
        <p:spPr bwMode="auto">
          <a:xfrm>
            <a:off x="5486400" y="4549815"/>
            <a:ext cx="1066800" cy="0"/>
          </a:xfrm>
          <a:prstGeom prst="line">
            <a:avLst/>
          </a:prstGeom>
          <a:noFill/>
          <a:ln w="12700" algn="ctr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88" name="Group 159"/>
          <p:cNvGrpSpPr>
            <a:grpSpLocks/>
          </p:cNvGrpSpPr>
          <p:nvPr/>
        </p:nvGrpSpPr>
        <p:grpSpPr bwMode="auto">
          <a:xfrm>
            <a:off x="7015163" y="3735428"/>
            <a:ext cx="687387" cy="369887"/>
            <a:chOff x="2860357" y="4955683"/>
            <a:chExt cx="687986" cy="369332"/>
          </a:xfrm>
        </p:grpSpPr>
        <p:sp>
          <p:nvSpPr>
            <p:cNvPr id="89" name="TextBox 160"/>
            <p:cNvSpPr txBox="1">
              <a:spLocks noChangeArrowheads="1"/>
            </p:cNvSpPr>
            <p:nvPr/>
          </p:nvSpPr>
          <p:spPr bwMode="auto">
            <a:xfrm>
              <a:off x="2953244" y="4955683"/>
              <a:ext cx="59509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>
                  <a:latin typeface="Arial" charset="0"/>
                </a:rPr>
                <a:t>R11</a:t>
              </a:r>
            </a:p>
          </p:txBody>
        </p:sp>
        <p:sp>
          <p:nvSpPr>
            <p:cNvPr id="90" name="Oval 161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cxnSp>
        <p:nvCxnSpPr>
          <p:cNvPr id="10" name="Straight Arrow Connector 9"/>
          <p:cNvCxnSpPr/>
          <p:nvPr/>
        </p:nvCxnSpPr>
        <p:spPr bwMode="auto">
          <a:xfrm>
            <a:off x="5697125" y="1898830"/>
            <a:ext cx="54006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5">
                <a:lumMod val="60000"/>
                <a:lumOff val="40000"/>
              </a:schemeClr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771800" y="1709518"/>
            <a:ext cx="2997424" cy="369332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chemeClr val="accent4"/>
                </a:solidFill>
                <a:latin typeface="+mn-lt"/>
              </a:rPr>
              <a:t>IEEE 802 Access Network</a:t>
            </a:r>
            <a:endParaRPr lang="en-US" sz="1800" b="1" dirty="0">
              <a:solidFill>
                <a:schemeClr val="accent4"/>
              </a:solidFill>
              <a:latin typeface="+mn-lt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266533" y="1709518"/>
            <a:ext cx="2006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5G NW Functions</a:t>
            </a:r>
            <a:endParaRPr lang="en-US" sz="1800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52772" y="6167302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smtClean="0">
                <a:solidFill>
                  <a:schemeClr val="accent1"/>
                </a:solidFill>
                <a:latin typeface="+mn-lt"/>
              </a:rPr>
              <a:t>5G Radio</a:t>
            </a:r>
            <a:endParaRPr lang="en-US" sz="1800" b="1">
              <a:solidFill>
                <a:schemeClr val="accent1"/>
              </a:solidFill>
              <a:latin typeface="+mn-lt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252772" y="5617471"/>
            <a:ext cx="315803" cy="54983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92" name="Straight Connector 91"/>
          <p:cNvCxnSpPr/>
          <p:nvPr/>
        </p:nvCxnSpPr>
        <p:spPr bwMode="auto">
          <a:xfrm flipH="1">
            <a:off x="3173270" y="5608399"/>
            <a:ext cx="280424" cy="5797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IEEE 802 radio technologies require an own version of radio access network to fully unleash their capabilities.</a:t>
            </a:r>
          </a:p>
          <a:p>
            <a:r>
              <a:rPr lang="en-US" dirty="0" smtClean="0"/>
              <a:t>P802.1CF provides a generic approach for an IEEE 802 radio access network.</a:t>
            </a:r>
          </a:p>
          <a:p>
            <a:r>
              <a:rPr lang="en-US" dirty="0" smtClean="0"/>
              <a:t>NGMN has demanding expectations on the upcoming mobile networks.</a:t>
            </a:r>
          </a:p>
          <a:p>
            <a:r>
              <a:rPr lang="en-US" dirty="0" smtClean="0"/>
              <a:t>P802.1CF can fulfill NGMN expectations and requirements for the 5G radio access network.</a:t>
            </a:r>
          </a:p>
          <a:p>
            <a:pPr lvl="1"/>
            <a:r>
              <a:rPr lang="en-US" dirty="0" smtClean="0"/>
              <a:t>Except wide area high mobility, which is not in scope</a:t>
            </a:r>
          </a:p>
        </p:txBody>
      </p:sp>
    </p:spTree>
    <p:extLst>
      <p:ext uri="{BB962C8B-B14F-4D97-AF65-F5344CB8AC3E}">
        <p14:creationId xmlns:p14="http://schemas.microsoft.com/office/powerpoint/2010/main" val="312749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72"/>
          </a:xfrm>
        </p:spPr>
        <p:txBody>
          <a:bodyPr/>
          <a:lstStyle/>
          <a:p>
            <a:r>
              <a:rPr lang="en-US" smtClean="0"/>
              <a:t>Evaluation of options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178749"/>
            <a:ext cx="8390275" cy="5220581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en-US" dirty="0" smtClean="0">
                <a:solidFill>
                  <a:schemeClr val="accent1"/>
                </a:solidFill>
              </a:rPr>
              <a:t>IEEE 5G </a:t>
            </a:r>
          </a:p>
          <a:p>
            <a:pPr lvl="1">
              <a:spcBef>
                <a:spcPts val="0"/>
              </a:spcBef>
            </a:pPr>
            <a:r>
              <a:rPr lang="en-US" dirty="0" smtClean="0">
                <a:solidFill>
                  <a:schemeClr val="accent1"/>
                </a:solidFill>
              </a:rPr>
              <a:t>Benefits: </a:t>
            </a:r>
            <a:r>
              <a:rPr lang="en-US" dirty="0" smtClean="0"/>
              <a:t>complete set of RAN and Core specs</a:t>
            </a:r>
          </a:p>
          <a:p>
            <a:pPr lvl="1">
              <a:spcBef>
                <a:spcPts val="0"/>
              </a:spcBef>
            </a:pPr>
            <a:r>
              <a:rPr lang="en-US" dirty="0" smtClean="0">
                <a:solidFill>
                  <a:schemeClr val="accent1"/>
                </a:solidFill>
              </a:rPr>
              <a:t>Costs:	</a:t>
            </a:r>
            <a:r>
              <a:rPr lang="en-US" dirty="0" smtClean="0"/>
              <a:t>huge standardization efforts </a:t>
            </a: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accent1"/>
                </a:solidFill>
              </a:rPr>
              <a:t>IMT-2020 – single technology </a:t>
            </a:r>
          </a:p>
          <a:p>
            <a:pPr lvl="1">
              <a:spcBef>
                <a:spcPts val="0"/>
              </a:spcBef>
            </a:pPr>
            <a:r>
              <a:rPr lang="en-US" dirty="0" smtClean="0">
                <a:solidFill>
                  <a:schemeClr val="accent1"/>
                </a:solidFill>
              </a:rPr>
              <a:t>Benefits: </a:t>
            </a:r>
            <a:r>
              <a:rPr lang="en-US" dirty="0" smtClean="0"/>
              <a:t>single RAN profile required; no Core</a:t>
            </a:r>
          </a:p>
          <a:p>
            <a:pPr lvl="1">
              <a:spcBef>
                <a:spcPts val="0"/>
              </a:spcBef>
            </a:pPr>
            <a:r>
              <a:rPr lang="en-US" dirty="0" smtClean="0">
                <a:solidFill>
                  <a:schemeClr val="accent1"/>
                </a:solidFill>
              </a:rPr>
              <a:t>Costs:	</a:t>
            </a:r>
            <a:r>
              <a:rPr lang="en-US" dirty="0" smtClean="0"/>
              <a:t>small standardization efforts</a:t>
            </a: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accent1"/>
                </a:solidFill>
              </a:rPr>
              <a:t>IMT-2020 – set of technologies </a:t>
            </a:r>
          </a:p>
          <a:p>
            <a:pPr lvl="1">
              <a:spcBef>
                <a:spcPts val="0"/>
              </a:spcBef>
            </a:pPr>
            <a:r>
              <a:rPr lang="en-US" dirty="0" smtClean="0">
                <a:solidFill>
                  <a:schemeClr val="accent1"/>
                </a:solidFill>
              </a:rPr>
              <a:t>Benefits: </a:t>
            </a:r>
            <a:r>
              <a:rPr lang="en-US" dirty="0" smtClean="0"/>
              <a:t>multiple RAN profiles; no Core</a:t>
            </a:r>
          </a:p>
          <a:p>
            <a:pPr lvl="1">
              <a:spcBef>
                <a:spcPts val="0"/>
              </a:spcBef>
            </a:pPr>
            <a:r>
              <a:rPr lang="en-US" dirty="0" smtClean="0">
                <a:solidFill>
                  <a:schemeClr val="accent1"/>
                </a:solidFill>
              </a:rPr>
              <a:t>Costs: </a:t>
            </a:r>
            <a:r>
              <a:rPr lang="en-US" dirty="0" smtClean="0"/>
              <a:t>modest standardization efforts </a:t>
            </a: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accent1"/>
                </a:solidFill>
              </a:rPr>
              <a:t>IMT-2020 – external proposal </a:t>
            </a:r>
          </a:p>
          <a:p>
            <a:pPr lvl="1">
              <a:spcBef>
                <a:spcPts val="0"/>
              </a:spcBef>
            </a:pPr>
            <a:r>
              <a:rPr lang="en-US" dirty="0" smtClean="0">
                <a:solidFill>
                  <a:schemeClr val="accent1"/>
                </a:solidFill>
              </a:rPr>
              <a:t>Benefits: </a:t>
            </a:r>
            <a:r>
              <a:rPr lang="en-US" dirty="0" err="1" smtClean="0"/>
              <a:t>t.b.d</a:t>
            </a:r>
            <a:r>
              <a:rPr lang="en-US" dirty="0" smtClean="0"/>
              <a:t>.: no - special RAN profile; no Core</a:t>
            </a:r>
          </a:p>
          <a:p>
            <a:pPr lvl="1">
              <a:spcBef>
                <a:spcPts val="0"/>
              </a:spcBef>
            </a:pPr>
            <a:r>
              <a:rPr lang="en-US" dirty="0" smtClean="0">
                <a:solidFill>
                  <a:schemeClr val="accent1"/>
                </a:solidFill>
              </a:rPr>
              <a:t>Costs: </a:t>
            </a:r>
            <a:r>
              <a:rPr lang="en-US" dirty="0" smtClean="0"/>
              <a:t>depends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375942"/>
      </p:ext>
    </p:extLst>
  </p:cSld>
  <p:clrMapOvr>
    <a:masterClrMapping/>
  </p:clrMapOvr>
</p:sld>
</file>

<file path=ppt/theme/theme1.xml><?xml version="1.0" encoding="utf-8"?>
<a:theme xmlns:a="http://schemas.openxmlformats.org/drawingml/2006/main" name="omniran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omniran-template.potx</Template>
  <TotalTime>655</TotalTime>
  <Words>328</Words>
  <Application>Microsoft Macintosh PowerPoint</Application>
  <PresentationFormat>On-screen Show (4:3)</PresentationFormat>
  <Paragraphs>116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ＭＳ Ｐゴシック</vt:lpstr>
      <vt:lpstr>Times</vt:lpstr>
      <vt:lpstr>Times New Roman</vt:lpstr>
      <vt:lpstr>omniran-template</vt:lpstr>
      <vt:lpstr>P802.1CF within the scope of 5G </vt:lpstr>
      <vt:lpstr>What is 5G? Main source of requirements is NGMN 5G White Paper http://ngmn.org/fileadmin/ngmn/content/images/news/ngmn_news/NGMN_5G_White_Paper_V1_0.pdf </vt:lpstr>
      <vt:lpstr>Participation in 5G/IMT-2020 IEEE 802 radios match 5G requirements</vt:lpstr>
      <vt:lpstr>Assumptions about network integration of the various Radio Access Technologies</vt:lpstr>
      <vt:lpstr> P802.1CF: Network Reference Model and Functional Description of IEEE 802 Access Network </vt:lpstr>
      <vt:lpstr>P802.1CF Interface option to 5G</vt:lpstr>
      <vt:lpstr>Conclusion</vt:lpstr>
      <vt:lpstr>Evaluation of options</vt:lpstr>
    </vt:vector>
  </TitlesOfParts>
  <Company>Nokia Siemens Networks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Microsoft Office User</cp:lastModifiedBy>
  <cp:revision>70</cp:revision>
  <cp:lastPrinted>1998-02-10T13:28:06Z</cp:lastPrinted>
  <dcterms:created xsi:type="dcterms:W3CDTF">2013-03-11T14:14:17Z</dcterms:created>
  <dcterms:modified xsi:type="dcterms:W3CDTF">2016-03-15T11:29:54Z</dcterms:modified>
</cp:coreProperties>
</file>