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66" r:id="rId4"/>
    <p:sldId id="290" r:id="rId5"/>
    <p:sldId id="291" r:id="rId6"/>
    <p:sldId id="292" r:id="rId7"/>
    <p:sldId id="271" r:id="rId8"/>
    <p:sldId id="295" r:id="rId9"/>
    <p:sldId id="296" r:id="rId10"/>
    <p:sldId id="294" r:id="rId11"/>
    <p:sldId id="297" r:id="rId12"/>
    <p:sldId id="298" r:id="rId13"/>
    <p:sldId id="299" r:id="rId14"/>
    <p:sldId id="289" r:id="rId15"/>
    <p:sldId id="29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3" autoAdjust="0"/>
    <p:restoredTop sz="89943" autoAdjust="0"/>
  </p:normalViewPr>
  <p:slideViewPr>
    <p:cSldViewPr snapToGrid="0" snapToObjects="1">
      <p:cViewPr>
        <p:scale>
          <a:sx n="79" d="100"/>
          <a:sy n="79" d="100"/>
        </p:scale>
        <p:origin x="-1098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4A91A-B8B2-4F8A-87E2-1F552B5823C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3031663-BF48-4A67-8958-DBECFD4DC258}">
      <dgm:prSet/>
      <dgm:spPr/>
      <dgm:t>
        <a:bodyPr/>
        <a:lstStyle/>
        <a:p>
          <a:pPr rtl="0"/>
          <a:r>
            <a:rPr lang="en-US" b="1" dirty="0" smtClean="0"/>
            <a:t>To identify standardization opportunities and standardization gaps related to 5G</a:t>
          </a:r>
          <a:endParaRPr lang="en-US" b="1" dirty="0"/>
        </a:p>
      </dgm:t>
    </dgm:pt>
    <dgm:pt modelId="{33B26224-00E1-44D8-A56A-52A5D4E0EEB1}" type="parTrans" cxnId="{61D1CCFB-4DE6-48C6-9586-193F1D787BB1}">
      <dgm:prSet/>
      <dgm:spPr/>
      <dgm:t>
        <a:bodyPr/>
        <a:lstStyle/>
        <a:p>
          <a:endParaRPr lang="en-US"/>
        </a:p>
      </dgm:t>
    </dgm:pt>
    <dgm:pt modelId="{00114252-BB6E-4072-8E76-067F8007643A}" type="sibTrans" cxnId="{61D1CCFB-4DE6-48C6-9586-193F1D787BB1}">
      <dgm:prSet/>
      <dgm:spPr/>
      <dgm:t>
        <a:bodyPr/>
        <a:lstStyle/>
        <a:p>
          <a:endParaRPr lang="en-US"/>
        </a:p>
      </dgm:t>
    </dgm:pt>
    <dgm:pt modelId="{A12173F0-3CDB-4F2A-80F2-A5955967EE35}">
      <dgm:prSet/>
      <dgm:spPr/>
      <dgm:t>
        <a:bodyPr/>
        <a:lstStyle/>
        <a:p>
          <a:pPr rtl="0"/>
          <a:r>
            <a:rPr lang="en-US" b="1" dirty="0" smtClean="0"/>
            <a:t>To help foster the growth of 5G markets</a:t>
          </a:r>
          <a:endParaRPr lang="en-US" b="1" dirty="0"/>
        </a:p>
      </dgm:t>
    </dgm:pt>
    <dgm:pt modelId="{D6E08AC6-F950-4FB3-B3C3-695D8B5F4259}" type="parTrans" cxnId="{3A934B10-5067-4503-A055-C90F4907582F}">
      <dgm:prSet/>
      <dgm:spPr/>
      <dgm:t>
        <a:bodyPr/>
        <a:lstStyle/>
        <a:p>
          <a:endParaRPr lang="en-US"/>
        </a:p>
      </dgm:t>
    </dgm:pt>
    <dgm:pt modelId="{5FB8F502-25AF-4700-A1A0-3AC1CFE08629}" type="sibTrans" cxnId="{3A934B10-5067-4503-A055-C90F4907582F}">
      <dgm:prSet/>
      <dgm:spPr/>
      <dgm:t>
        <a:bodyPr/>
        <a:lstStyle/>
        <a:p>
          <a:endParaRPr lang="en-US"/>
        </a:p>
      </dgm:t>
    </dgm:pt>
    <dgm:pt modelId="{3DA08B56-AADA-4E8B-80F5-DF6A1B68A6ED}">
      <dgm:prSet/>
      <dgm:spPr/>
      <dgm:t>
        <a:bodyPr/>
        <a:lstStyle/>
        <a:p>
          <a:pPr rtl="0"/>
          <a:r>
            <a:rPr lang="en-US" b="1" dirty="0" smtClean="0"/>
            <a:t>To leverage IEEE’s value and platform for 5G industry-wide consensus development</a:t>
          </a:r>
          <a:endParaRPr lang="en-US" b="1" dirty="0"/>
        </a:p>
      </dgm:t>
    </dgm:pt>
    <dgm:pt modelId="{103D7DE6-D389-4AD5-B7EB-8266BB9BF3D1}" type="parTrans" cxnId="{4956057E-6732-477B-BE55-13E433807F11}">
      <dgm:prSet/>
      <dgm:spPr/>
      <dgm:t>
        <a:bodyPr/>
        <a:lstStyle/>
        <a:p>
          <a:endParaRPr lang="en-US"/>
        </a:p>
      </dgm:t>
    </dgm:pt>
    <dgm:pt modelId="{53D4E0A3-03EA-4BA1-A6AF-C2144BE9B097}" type="sibTrans" cxnId="{4956057E-6732-477B-BE55-13E433807F11}">
      <dgm:prSet/>
      <dgm:spPr/>
      <dgm:t>
        <a:bodyPr/>
        <a:lstStyle/>
        <a:p>
          <a:endParaRPr lang="en-US"/>
        </a:p>
      </dgm:t>
    </dgm:pt>
    <dgm:pt modelId="{8B4F2929-0918-448B-ACCD-A0146DB37716}">
      <dgm:prSet/>
      <dgm:spPr/>
      <dgm:t>
        <a:bodyPr/>
        <a:lstStyle/>
        <a:p>
          <a:pPr rtl="0"/>
          <a:r>
            <a:rPr lang="en-US" b="1" dirty="0" smtClean="0"/>
            <a:t>To help with the creation of a vibrant 5G ecosystem</a:t>
          </a:r>
          <a:endParaRPr lang="en-US" b="1" dirty="0"/>
        </a:p>
      </dgm:t>
    </dgm:pt>
    <dgm:pt modelId="{129326CC-3B27-4193-AC18-D6983D7E0B8A}" type="parTrans" cxnId="{73C9432B-CC57-4669-9AC2-81025197C5A5}">
      <dgm:prSet/>
      <dgm:spPr/>
      <dgm:t>
        <a:bodyPr/>
        <a:lstStyle/>
        <a:p>
          <a:endParaRPr lang="en-US"/>
        </a:p>
      </dgm:t>
    </dgm:pt>
    <dgm:pt modelId="{B9DF5C95-5FE0-4408-BA1E-64FC9A52328D}" type="sibTrans" cxnId="{73C9432B-CC57-4669-9AC2-81025197C5A5}">
      <dgm:prSet/>
      <dgm:spPr/>
      <dgm:t>
        <a:bodyPr/>
        <a:lstStyle/>
        <a:p>
          <a:endParaRPr lang="en-US"/>
        </a:p>
      </dgm:t>
    </dgm:pt>
    <dgm:pt modelId="{B0E50D07-BB32-4169-AAD3-D84D3F7AA81E}" type="pres">
      <dgm:prSet presAssocID="{1B74A91A-B8B2-4F8A-87E2-1F552B5823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9B4B21-0A3A-4621-9829-9EC5F3AE3E7B}" type="pres">
      <dgm:prSet presAssocID="{1B74A91A-B8B2-4F8A-87E2-1F552B5823C8}" presName="diamond" presStyleLbl="bgShp" presStyleIdx="0" presStyleCnt="1"/>
      <dgm:spPr/>
    </dgm:pt>
    <dgm:pt modelId="{2D7FB080-9972-4D44-8AE7-FE32B65FD170}" type="pres">
      <dgm:prSet presAssocID="{1B74A91A-B8B2-4F8A-87E2-1F552B5823C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C4233-5F68-4A46-BDAC-1F5D831A1649}" type="pres">
      <dgm:prSet presAssocID="{1B74A91A-B8B2-4F8A-87E2-1F552B5823C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75FD1-A766-4E01-B942-0540A9B5441B}" type="pres">
      <dgm:prSet presAssocID="{1B74A91A-B8B2-4F8A-87E2-1F552B5823C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4CD5F-56F4-4428-9E10-474D0C5B7B5C}" type="pres">
      <dgm:prSet presAssocID="{1B74A91A-B8B2-4F8A-87E2-1F552B5823C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34B10-5067-4503-A055-C90F4907582F}" srcId="{1B74A91A-B8B2-4F8A-87E2-1F552B5823C8}" destId="{A12173F0-3CDB-4F2A-80F2-A5955967EE35}" srcOrd="1" destOrd="0" parTransId="{D6E08AC6-F950-4FB3-B3C3-695D8B5F4259}" sibTransId="{5FB8F502-25AF-4700-A1A0-3AC1CFE08629}"/>
    <dgm:cxn modelId="{F7E7736C-0AFB-40D0-8C00-DA19583A1137}" type="presOf" srcId="{23031663-BF48-4A67-8958-DBECFD4DC258}" destId="{2D7FB080-9972-4D44-8AE7-FE32B65FD170}" srcOrd="0" destOrd="0" presId="urn:microsoft.com/office/officeart/2005/8/layout/matrix3"/>
    <dgm:cxn modelId="{8DA4B3A5-D2DD-4E88-B4C8-A4F263F7120F}" type="presOf" srcId="{3DA08B56-AADA-4E8B-80F5-DF6A1B68A6ED}" destId="{1D075FD1-A766-4E01-B942-0540A9B5441B}" srcOrd="0" destOrd="0" presId="urn:microsoft.com/office/officeart/2005/8/layout/matrix3"/>
    <dgm:cxn modelId="{73C9432B-CC57-4669-9AC2-81025197C5A5}" srcId="{1B74A91A-B8B2-4F8A-87E2-1F552B5823C8}" destId="{8B4F2929-0918-448B-ACCD-A0146DB37716}" srcOrd="3" destOrd="0" parTransId="{129326CC-3B27-4193-AC18-D6983D7E0B8A}" sibTransId="{B9DF5C95-5FE0-4408-BA1E-64FC9A52328D}"/>
    <dgm:cxn modelId="{61D1CCFB-4DE6-48C6-9586-193F1D787BB1}" srcId="{1B74A91A-B8B2-4F8A-87E2-1F552B5823C8}" destId="{23031663-BF48-4A67-8958-DBECFD4DC258}" srcOrd="0" destOrd="0" parTransId="{33B26224-00E1-44D8-A56A-52A5D4E0EEB1}" sibTransId="{00114252-BB6E-4072-8E76-067F8007643A}"/>
    <dgm:cxn modelId="{0E7FD9E4-B98B-49E4-8B17-45768531CDA4}" type="presOf" srcId="{1B74A91A-B8B2-4F8A-87E2-1F552B5823C8}" destId="{B0E50D07-BB32-4169-AAD3-D84D3F7AA81E}" srcOrd="0" destOrd="0" presId="urn:microsoft.com/office/officeart/2005/8/layout/matrix3"/>
    <dgm:cxn modelId="{BE1E22DC-8402-40C7-BA89-0D96C8F37059}" type="presOf" srcId="{8B4F2929-0918-448B-ACCD-A0146DB37716}" destId="{4EC4CD5F-56F4-4428-9E10-474D0C5B7B5C}" srcOrd="0" destOrd="0" presId="urn:microsoft.com/office/officeart/2005/8/layout/matrix3"/>
    <dgm:cxn modelId="{E2FAC527-D9C1-484E-9D16-6082DF518EF9}" type="presOf" srcId="{A12173F0-3CDB-4F2A-80F2-A5955967EE35}" destId="{8A6C4233-5F68-4A46-BDAC-1F5D831A1649}" srcOrd="0" destOrd="0" presId="urn:microsoft.com/office/officeart/2005/8/layout/matrix3"/>
    <dgm:cxn modelId="{4956057E-6732-477B-BE55-13E433807F11}" srcId="{1B74A91A-B8B2-4F8A-87E2-1F552B5823C8}" destId="{3DA08B56-AADA-4E8B-80F5-DF6A1B68A6ED}" srcOrd="2" destOrd="0" parTransId="{103D7DE6-D389-4AD5-B7EB-8266BB9BF3D1}" sibTransId="{53D4E0A3-03EA-4BA1-A6AF-C2144BE9B097}"/>
    <dgm:cxn modelId="{3E3ADF6B-241B-4594-8751-A24D48DA988A}" type="presParOf" srcId="{B0E50D07-BB32-4169-AAD3-D84D3F7AA81E}" destId="{C19B4B21-0A3A-4621-9829-9EC5F3AE3E7B}" srcOrd="0" destOrd="0" presId="urn:microsoft.com/office/officeart/2005/8/layout/matrix3"/>
    <dgm:cxn modelId="{7235FEC7-B4D5-45A0-AF1F-AEABD804AD86}" type="presParOf" srcId="{B0E50D07-BB32-4169-AAD3-D84D3F7AA81E}" destId="{2D7FB080-9972-4D44-8AE7-FE32B65FD170}" srcOrd="1" destOrd="0" presId="urn:microsoft.com/office/officeart/2005/8/layout/matrix3"/>
    <dgm:cxn modelId="{A0428AFC-79B9-4910-A792-956775E13BE5}" type="presParOf" srcId="{B0E50D07-BB32-4169-AAD3-D84D3F7AA81E}" destId="{8A6C4233-5F68-4A46-BDAC-1F5D831A1649}" srcOrd="2" destOrd="0" presId="urn:microsoft.com/office/officeart/2005/8/layout/matrix3"/>
    <dgm:cxn modelId="{2F442488-9571-40BF-8FDE-E2B0DAD9D566}" type="presParOf" srcId="{B0E50D07-BB32-4169-AAD3-D84D3F7AA81E}" destId="{1D075FD1-A766-4E01-B942-0540A9B5441B}" srcOrd="3" destOrd="0" presId="urn:microsoft.com/office/officeart/2005/8/layout/matrix3"/>
    <dgm:cxn modelId="{61B449F7-0788-4BA5-AA5F-03765448FFDD}" type="presParOf" srcId="{B0E50D07-BB32-4169-AAD3-D84D3F7AA81E}" destId="{4EC4CD5F-56F4-4428-9E10-474D0C5B7B5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B4B21-0A3A-4621-9829-9EC5F3AE3E7B}">
      <dsp:nvSpPr>
        <dsp:cNvPr id="0" name=""/>
        <dsp:cNvSpPr/>
      </dsp:nvSpPr>
      <dsp:spPr>
        <a:xfrm>
          <a:off x="1852612" y="0"/>
          <a:ext cx="4800600" cy="48006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7FB080-9972-4D44-8AE7-FE32B65FD170}">
      <dsp:nvSpPr>
        <dsp:cNvPr id="0" name=""/>
        <dsp:cNvSpPr/>
      </dsp:nvSpPr>
      <dsp:spPr>
        <a:xfrm>
          <a:off x="2308669" y="456056"/>
          <a:ext cx="1872234" cy="18722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identify standardization opportunities and standardization gaps related to 5G</a:t>
          </a:r>
          <a:endParaRPr lang="en-US" sz="1400" b="1" kern="1200" dirty="0"/>
        </a:p>
      </dsp:txBody>
      <dsp:txXfrm>
        <a:off x="2400064" y="547451"/>
        <a:ext cx="1689444" cy="1689444"/>
      </dsp:txXfrm>
    </dsp:sp>
    <dsp:sp modelId="{8A6C4233-5F68-4A46-BDAC-1F5D831A1649}">
      <dsp:nvSpPr>
        <dsp:cNvPr id="0" name=""/>
        <dsp:cNvSpPr/>
      </dsp:nvSpPr>
      <dsp:spPr>
        <a:xfrm>
          <a:off x="4324921" y="456056"/>
          <a:ext cx="1872234" cy="1872234"/>
        </a:xfrm>
        <a:prstGeom prst="roundRect">
          <a:avLst/>
        </a:prstGeom>
        <a:solidFill>
          <a:schemeClr val="accent5">
            <a:hueOff val="2815443"/>
            <a:satOff val="0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help foster the growth of 5G markets</a:t>
          </a:r>
          <a:endParaRPr lang="en-US" sz="1400" b="1" kern="1200" dirty="0"/>
        </a:p>
      </dsp:txBody>
      <dsp:txXfrm>
        <a:off x="4416316" y="547451"/>
        <a:ext cx="1689444" cy="1689444"/>
      </dsp:txXfrm>
    </dsp:sp>
    <dsp:sp modelId="{1D075FD1-A766-4E01-B942-0540A9B5441B}">
      <dsp:nvSpPr>
        <dsp:cNvPr id="0" name=""/>
        <dsp:cNvSpPr/>
      </dsp:nvSpPr>
      <dsp:spPr>
        <a:xfrm>
          <a:off x="2308669" y="2472308"/>
          <a:ext cx="1872234" cy="1872234"/>
        </a:xfrm>
        <a:prstGeom prst="roundRect">
          <a:avLst/>
        </a:prstGeom>
        <a:solidFill>
          <a:schemeClr val="accent5">
            <a:hueOff val="5630886"/>
            <a:satOff val="0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leverage IEEE’s value and platform for 5G industry-wide consensus development</a:t>
          </a:r>
          <a:endParaRPr lang="en-US" sz="1400" b="1" kern="1200" dirty="0"/>
        </a:p>
      </dsp:txBody>
      <dsp:txXfrm>
        <a:off x="2400064" y="2563703"/>
        <a:ext cx="1689444" cy="1689444"/>
      </dsp:txXfrm>
    </dsp:sp>
    <dsp:sp modelId="{4EC4CD5F-56F4-4428-9E10-474D0C5B7B5C}">
      <dsp:nvSpPr>
        <dsp:cNvPr id="0" name=""/>
        <dsp:cNvSpPr/>
      </dsp:nvSpPr>
      <dsp:spPr>
        <a:xfrm>
          <a:off x="4324921" y="2472308"/>
          <a:ext cx="1872234" cy="1872234"/>
        </a:xfrm>
        <a:prstGeom prst="roundRect">
          <a:avLst/>
        </a:prstGeom>
        <a:solidFill>
          <a:schemeClr val="accent5">
            <a:hueOff val="8446328"/>
            <a:satOff val="0"/>
            <a:lumOff val="-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To help with the creation of a vibrant 5G ecosystem</a:t>
          </a:r>
          <a:endParaRPr lang="en-US" sz="1400" b="1" kern="1200" dirty="0"/>
        </a:p>
      </dsp:txBody>
      <dsp:txXfrm>
        <a:off x="4416316" y="2563703"/>
        <a:ext cx="1689444" cy="168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66273-6887-FE4F-AE7E-D2F195A76A7C}" type="datetimeFigureOut">
              <a:rPr lang="en-US" smtClean="0"/>
              <a:pPr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36307-9EF5-EB48-8479-9C536055F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6307-9EF5-EB48-8479-9C536055F4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36307-9EF5-EB48-8479-9C536055F4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8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D0D33-E145-AE44-B845-3A6D422BA911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8329-6992-FA46-A379-1289CD59B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E791-1EBF-4EE9-930E-AB26D1F9A9F1}" type="datetime1">
              <a:rPr lang="en-US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B3C4-9766-4675-914D-518E251AF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3F5-130B-7D45-AB13-851FA997CDAC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5BB9E4D3-F80A-BB4B-8FD5-37E8CBED91A1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07DF4B-7680-694A-826F-A5CCF24D2FE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0850" y="3157538"/>
            <a:ext cx="8425039" cy="16638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IEEE Standards Association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IEEE 5G Steering Committee update March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a typeface="+mj-ea"/>
                <a:cs typeface="+mj-cs"/>
              </a:rPr>
              <a:t> 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 bwMode="auto">
          <a:xfrm>
            <a:off x="442913" y="4166253"/>
            <a:ext cx="7908925" cy="9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35000"/>
              <a:buFont typeface="Wingdings" pitchFamily="28" charset="2"/>
              <a:buNone/>
              <a:defRPr sz="2000" b="0" kern="1200" baseline="0">
                <a:solidFill>
                  <a:srgbClr val="FFFFFF"/>
                </a:solidFill>
                <a:latin typeface="Verdana"/>
                <a:ea typeface="ＭＳ Ｐゴシック" charset="0"/>
                <a:cs typeface="Verdana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Verdana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7368" y="5245768"/>
            <a:ext cx="1384482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Draft V0.1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IEEE @ the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43790"/>
            <a:ext cx="8326438" cy="4588710"/>
          </a:xfrm>
        </p:spPr>
        <p:txBody>
          <a:bodyPr/>
          <a:lstStyle/>
          <a:p>
            <a:r>
              <a:rPr lang="nl-NL" dirty="0" smtClean="0"/>
              <a:t>IEEE was present at the 2016 Mobile World Congress, with a booth and delegates from several different societies.</a:t>
            </a:r>
          </a:p>
          <a:p>
            <a:r>
              <a:rPr lang="en-US" dirty="0" smtClean="0"/>
              <a:t>At the MWC, </a:t>
            </a:r>
            <a:r>
              <a:rPr lang="en-US" dirty="0"/>
              <a:t>and in general, many experts believe that 5G is the “key” to the next industrial revolution.  And various industries will change as a result of 5G deployment, including but not limited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Medicare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Auto Industry</a:t>
            </a:r>
          </a:p>
          <a:p>
            <a:pPr lvl="1"/>
            <a:r>
              <a:rPr lang="en-US" dirty="0" smtClean="0"/>
              <a:t>Utilities</a:t>
            </a:r>
            <a:endParaRPr lang="en-US" dirty="0"/>
          </a:p>
          <a:p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491916"/>
            <a:ext cx="8758989" cy="4540584"/>
          </a:xfrm>
        </p:spPr>
        <p:txBody>
          <a:bodyPr/>
          <a:lstStyle/>
          <a:p>
            <a:r>
              <a:rPr lang="en-US" dirty="0"/>
              <a:t>Equipment vendors are/remain optimistic regarding the future of 5G even though the standards are far from being finalized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however reluctance from the Service providers / operators to commit to timelines.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IEEE-SA team perceives that 5G technology is still in an early stage of development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were some clear developments in the space that had been demonstrated by various companies at the event, </a:t>
            </a:r>
            <a:r>
              <a:rPr lang="en-US" dirty="0" smtClean="0"/>
              <a:t>however most not yet close towards commercial </a:t>
            </a:r>
            <a:r>
              <a:rPr lang="en-US" dirty="0"/>
              <a:t>deployment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nl-NL" dirty="0" smtClean="0"/>
              <a:t>IEEE @ the									</a:t>
            </a:r>
            <a:r>
              <a:rPr lang="nl-NL" sz="2000" dirty="0" smtClean="0"/>
              <a:t>cont.</a:t>
            </a:r>
            <a:endParaRPr lang="nl-NL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4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autonomous vehicle technology, “low-latency” has been the major challenge.  The general perception is that is not possible </a:t>
            </a:r>
            <a:r>
              <a:rPr lang="en-US" dirty="0" smtClean="0"/>
              <a:t>(at </a:t>
            </a:r>
            <a:r>
              <a:rPr lang="en-US" dirty="0"/>
              <a:t>least </a:t>
            </a:r>
            <a:r>
              <a:rPr lang="en-US" dirty="0" smtClean="0"/>
              <a:t>not for the short term) </a:t>
            </a:r>
            <a:r>
              <a:rPr lang="en-US" dirty="0"/>
              <a:t>to have </a:t>
            </a:r>
            <a:r>
              <a:rPr lang="en-US" dirty="0" smtClean="0"/>
              <a:t>autonomous vehicles to be connected </a:t>
            </a:r>
            <a:r>
              <a:rPr lang="en-US" dirty="0"/>
              <a:t>with the operators network at all times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Car-2-car </a:t>
            </a:r>
            <a:r>
              <a:rPr lang="en-US" dirty="0"/>
              <a:t>communication </a:t>
            </a:r>
            <a:r>
              <a:rPr lang="en-US" dirty="0" smtClean="0"/>
              <a:t>is, nevertheless, making clear progress </a:t>
            </a:r>
            <a:r>
              <a:rPr lang="en-US" dirty="0"/>
              <a:t>in this space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nl-NL" dirty="0" smtClean="0"/>
              <a:t>IEEE @ the</a:t>
            </a:r>
            <a:r>
              <a:rPr lang="nl-NL" dirty="0"/>
              <a:t>									</a:t>
            </a:r>
            <a:r>
              <a:rPr lang="nl-NL" sz="2000" dirty="0"/>
              <a:t>cont.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</a:t>
            </a:r>
            <a:r>
              <a:rPr lang="en-US" dirty="0"/>
              <a:t>of IEEE at the MWC was highly successful.  Despite the location of the booth (end of hall 7), there was </a:t>
            </a:r>
            <a:r>
              <a:rPr lang="en-US" dirty="0" smtClean="0"/>
              <a:t>plenty </a:t>
            </a:r>
            <a:r>
              <a:rPr lang="en-US" dirty="0"/>
              <a:t>of interest by the visitors.  </a:t>
            </a:r>
          </a:p>
          <a:p>
            <a:r>
              <a:rPr lang="en-US" dirty="0" smtClean="0"/>
              <a:t>Frequently </a:t>
            </a:r>
            <a:r>
              <a:rPr lang="en-US" dirty="0"/>
              <a:t>raised </a:t>
            </a:r>
            <a:r>
              <a:rPr lang="en-US" dirty="0" smtClean="0"/>
              <a:t>question; “</a:t>
            </a:r>
            <a:r>
              <a:rPr lang="en-US" dirty="0"/>
              <a:t>Why is IEEE present at the MWC</a:t>
            </a:r>
            <a:r>
              <a:rPr lang="en-US" dirty="0" smtClean="0"/>
              <a:t>?”</a:t>
            </a:r>
            <a:endParaRPr lang="en-US" dirty="0"/>
          </a:p>
          <a:p>
            <a:pPr lvl="1"/>
            <a:r>
              <a:rPr lang="en-US" dirty="0"/>
              <a:t>Explaining the role IEEE is already playing in the world of mobile telecommunication today, and our ambition for the </a:t>
            </a:r>
            <a:r>
              <a:rPr lang="en-US" dirty="0" smtClean="0"/>
              <a:t>future, </a:t>
            </a:r>
            <a:r>
              <a:rPr lang="en-US" dirty="0"/>
              <a:t>came across very well</a:t>
            </a:r>
            <a:r>
              <a:rPr lang="en-US" dirty="0" smtClean="0"/>
              <a:t>.</a:t>
            </a:r>
            <a:endParaRPr lang="en-US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125" y="134938"/>
            <a:ext cx="8326438" cy="1076325"/>
          </a:xfrm>
        </p:spPr>
        <p:txBody>
          <a:bodyPr/>
          <a:lstStyle/>
          <a:p>
            <a:r>
              <a:rPr lang="nl-NL" dirty="0" smtClean="0"/>
              <a:t>IEEE @ the</a:t>
            </a:r>
            <a:r>
              <a:rPr lang="nl-NL" dirty="0"/>
              <a:t>									</a:t>
            </a:r>
            <a:r>
              <a:rPr lang="nl-NL" sz="2000" dirty="0"/>
              <a:t>cont.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61" y="285794"/>
            <a:ext cx="2481072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6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5G What’s next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430378"/>
            <a:ext cx="8326438" cy="3602121"/>
          </a:xfrm>
        </p:spPr>
        <p:txBody>
          <a:bodyPr/>
          <a:lstStyle/>
          <a:p>
            <a:r>
              <a:rPr lang="nl-NL" dirty="0" smtClean="0"/>
              <a:t>Allignment of 5G related activities within IEEE.</a:t>
            </a:r>
          </a:p>
          <a:p>
            <a:r>
              <a:rPr lang="nl-NL" dirty="0" smtClean="0"/>
              <a:t>Promote the IEEE - 5G message.</a:t>
            </a:r>
          </a:p>
          <a:p>
            <a:r>
              <a:rPr lang="nl-NL" dirty="0" smtClean="0"/>
              <a:t>Draft roadmap </a:t>
            </a:r>
            <a:r>
              <a:rPr lang="nl-NL" dirty="0"/>
              <a:t>with </a:t>
            </a:r>
            <a:r>
              <a:rPr lang="nl-NL" dirty="0" smtClean="0"/>
              <a:t>deliverables. </a:t>
            </a:r>
          </a:p>
          <a:p>
            <a:r>
              <a:rPr lang="nl-NL" dirty="0" smtClean="0"/>
              <a:t>Identify opertunities.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Thank you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985210"/>
            <a:ext cx="8326438" cy="4047289"/>
          </a:xfrm>
        </p:spPr>
        <p:txBody>
          <a:bodyPr/>
          <a:lstStyle/>
          <a:p>
            <a:r>
              <a:rPr lang="en-US" dirty="0" smtClean="0"/>
              <a:t>Patrick </a:t>
            </a:r>
            <a:r>
              <a:rPr lang="en-US" dirty="0" err="1"/>
              <a:t>Slaats</a:t>
            </a:r>
            <a:endParaRPr lang="en-US" dirty="0"/>
          </a:p>
          <a:p>
            <a:pPr marL="411162" lvl="1" indent="0">
              <a:buNone/>
            </a:pPr>
            <a:r>
              <a:rPr lang="en-US" dirty="0"/>
              <a:t>Senior Manager, Strategic Programs</a:t>
            </a:r>
          </a:p>
          <a:p>
            <a:pPr marL="411162" lvl="1" indent="0">
              <a:buNone/>
            </a:pPr>
            <a:r>
              <a:rPr lang="en-US" dirty="0"/>
              <a:t>IEEE Standards Association</a:t>
            </a:r>
          </a:p>
          <a:p>
            <a:pPr marL="411162" lvl="1" indent="0">
              <a:buNone/>
            </a:pPr>
            <a:r>
              <a:rPr lang="en-US" dirty="0"/>
              <a:t>e-mail: slaats-patrick@ieee.org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5G Standardization: 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2249904"/>
            <a:ext cx="8229600" cy="3785135"/>
          </a:xfrm>
        </p:spPr>
        <p:txBody>
          <a:bodyPr/>
          <a:lstStyle/>
          <a:p>
            <a:r>
              <a:rPr lang="en-GB" dirty="0"/>
              <a:t>The underlying vision </a:t>
            </a:r>
            <a:r>
              <a:rPr lang="en-GB" dirty="0" smtClean="0"/>
              <a:t>of IEEE-5G is to contribute to the next generation holistic communications ecosystem, and to enable new mobile services </a:t>
            </a:r>
            <a:r>
              <a:rPr lang="en-GB" dirty="0"/>
              <a:t>to the end </a:t>
            </a:r>
            <a:r>
              <a:rPr lang="en-GB" dirty="0" smtClean="0"/>
              <a:t>user, </a:t>
            </a:r>
            <a:r>
              <a:rPr lang="en-GB" dirty="0"/>
              <a:t>by leveraging </a:t>
            </a:r>
            <a:r>
              <a:rPr lang="en-GB" dirty="0" smtClean="0"/>
              <a:t>on standardisation opportunities.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1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IEEE 5G Standardization: Mission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2" y="6629400"/>
            <a:ext cx="438151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7423698-F2ED-D544-BF6B-0BA58A713172}" type="slidenum">
              <a:rPr lang="en-US" sz="800"/>
              <a:pPr/>
              <a:t>3</a:t>
            </a:fld>
            <a:endParaRPr lang="en-US" sz="1400">
              <a:latin typeface="Myriad Pro" charset="0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9300"/>
              </p:ext>
            </p:extLst>
          </p:nvPr>
        </p:nvGraphicFramePr>
        <p:xfrm>
          <a:off x="171452" y="1718982"/>
          <a:ext cx="850582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8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It’s IEEE’s objective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876926"/>
            <a:ext cx="8326438" cy="4158114"/>
          </a:xfrm>
        </p:spPr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a uniform message exposed to the rest of the mobile telecommunication community.</a:t>
            </a:r>
          </a:p>
          <a:p>
            <a:r>
              <a:rPr lang="en-US" dirty="0" smtClean="0"/>
              <a:t>Offer </a:t>
            </a:r>
            <a:r>
              <a:rPr lang="en-US" dirty="0"/>
              <a:t>an entry point towards </a:t>
            </a:r>
            <a:r>
              <a:rPr lang="en-US" dirty="0" smtClean="0"/>
              <a:t>IEEE - 5G </a:t>
            </a:r>
            <a:r>
              <a:rPr lang="en-US" dirty="0"/>
              <a:t>related initiatives, </a:t>
            </a:r>
            <a:r>
              <a:rPr lang="en-US" dirty="0" smtClean="0"/>
              <a:t>information, publications</a:t>
            </a:r>
            <a:r>
              <a:rPr lang="en-US" dirty="0"/>
              <a:t>, training, events, standards, communities, Etc.</a:t>
            </a:r>
          </a:p>
          <a:p>
            <a:r>
              <a:rPr lang="en-US" dirty="0" smtClean="0"/>
              <a:t>Provide </a:t>
            </a:r>
            <a:r>
              <a:rPr lang="en-US" dirty="0"/>
              <a:t>easy access to SDOs, NGOs, Operators, </a:t>
            </a:r>
            <a:r>
              <a:rPr lang="en-US" dirty="0" smtClean="0"/>
              <a:t>Service Providers, etc</a:t>
            </a:r>
            <a:r>
              <a:rPr lang="en-US" dirty="0"/>
              <a:t>. to engage with IEEE in 5G.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9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5G Steering </a:t>
            </a:r>
            <a:r>
              <a:rPr lang="nl-NL" dirty="0" smtClean="0"/>
              <a:t>Committee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949116"/>
            <a:ext cx="8326438" cy="4085924"/>
          </a:xfrm>
        </p:spPr>
        <p:txBody>
          <a:bodyPr/>
          <a:lstStyle/>
          <a:p>
            <a:r>
              <a:rPr lang="en-US" dirty="0"/>
              <a:t>The 5G Steering Committee is an IEEE group, </a:t>
            </a:r>
            <a:r>
              <a:rPr lang="en-US" dirty="0" smtClean="0"/>
              <a:t>aiming </a:t>
            </a:r>
            <a:r>
              <a:rPr lang="en-US" dirty="0"/>
              <a:t>to develop a unified IEEE voice on matters of standards and </a:t>
            </a:r>
            <a:r>
              <a:rPr lang="en-US" dirty="0" smtClean="0"/>
              <a:t>education, </a:t>
            </a:r>
            <a:r>
              <a:rPr lang="en-US" dirty="0"/>
              <a:t>associated with the development and deployment of 5G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far </a:t>
            </a:r>
            <a:r>
              <a:rPr lang="en-US" dirty="0"/>
              <a:t>7 </a:t>
            </a:r>
            <a:r>
              <a:rPr lang="en-US" dirty="0" smtClean="0"/>
              <a:t>IEEE communities </a:t>
            </a:r>
            <a:r>
              <a:rPr lang="en-US" dirty="0"/>
              <a:t>have signed up for participation in the 5G Steering </a:t>
            </a:r>
            <a:r>
              <a:rPr lang="en-US" dirty="0" smtClean="0"/>
              <a:t>Committee.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E39F33F5-130B-7D45-AB13-851FA997CDAC}" type="datetime1">
              <a:rPr lang="en-US" smtClean="0"/>
              <a:pPr>
                <a:defRPr/>
              </a:pPr>
              <a:t>3/14/2016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1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6"/>
          </p:nvPr>
        </p:nvSpPr>
        <p:spPr/>
        <p:txBody>
          <a:bodyPr/>
          <a:lstStyle/>
          <a:p>
            <a:pPr>
              <a:defRPr/>
            </a:pPr>
            <a:fld id="{E50B30B4-8BA1-E748-9630-47607DB342DA}" type="datetime1">
              <a:rPr lang="en-US"/>
              <a:pPr>
                <a:defRPr/>
              </a:pPr>
              <a:t>3/14/2016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3183B9-47F6-7D44-B054-A14E1BAC9B3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… hence, technologically speaking </a:t>
            </a:r>
            <a:endParaRPr lang="en-US" dirty="0">
              <a:latin typeface="Verdana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365123" y="1768642"/>
            <a:ext cx="7809911" cy="4361973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Communications Society</a:t>
            </a:r>
          </a:p>
          <a:p>
            <a:r>
              <a:rPr lang="en-US" dirty="0" smtClean="0">
                <a:latin typeface="Verdana" charset="0"/>
              </a:rPr>
              <a:t>Computer Society</a:t>
            </a:r>
          </a:p>
          <a:p>
            <a:r>
              <a:rPr lang="en-US" dirty="0" smtClean="0">
                <a:latin typeface="Verdana" charset="0"/>
              </a:rPr>
              <a:t>Signal Processing Society</a:t>
            </a:r>
          </a:p>
          <a:p>
            <a:r>
              <a:rPr lang="en-US" dirty="0" smtClean="0">
                <a:latin typeface="Verdana" charset="0"/>
              </a:rPr>
              <a:t>Information Theory Society</a:t>
            </a:r>
          </a:p>
          <a:p>
            <a:r>
              <a:rPr lang="en-US" dirty="0" smtClean="0">
                <a:latin typeface="Verdana" charset="0"/>
              </a:rPr>
              <a:t>Antennas and Propagation Society</a:t>
            </a:r>
          </a:p>
          <a:p>
            <a:r>
              <a:rPr lang="en-US" dirty="0" smtClean="0">
                <a:latin typeface="Verdana" charset="0"/>
              </a:rPr>
              <a:t>Vehicular </a:t>
            </a:r>
            <a:r>
              <a:rPr lang="en-US" dirty="0">
                <a:latin typeface="Verdana" charset="0"/>
              </a:rPr>
              <a:t>Technology Society</a:t>
            </a:r>
            <a:endParaRPr lang="en-US" dirty="0" smtClean="0">
              <a:latin typeface="Verdana" charset="0"/>
            </a:endParaRPr>
          </a:p>
          <a:p>
            <a:r>
              <a:rPr lang="en-US" dirty="0">
                <a:latin typeface="Verdana" charset="0"/>
              </a:rPr>
              <a:t>Microwave Theory and Technique Society</a:t>
            </a: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r>
              <a:rPr lang="en-US" dirty="0" smtClean="0">
                <a:latin typeface="Verdana" charset="0"/>
              </a:rPr>
              <a:t/>
            </a:r>
            <a:br>
              <a:rPr lang="en-US" dirty="0" smtClean="0">
                <a:latin typeface="Verdana" charset="0"/>
              </a:rPr>
            </a:br>
            <a:endParaRPr lang="en-US" dirty="0">
              <a:latin typeface="Verdana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17872" y="2571450"/>
            <a:ext cx="951202" cy="30777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2018 …</a:t>
            </a:r>
          </a:p>
        </p:txBody>
      </p:sp>
    </p:spTree>
    <p:extLst>
      <p:ext uri="{BB962C8B-B14F-4D97-AF65-F5344CB8AC3E}">
        <p14:creationId xmlns:p14="http://schemas.microsoft.com/office/powerpoint/2010/main" val="21344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IEEE 5G: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2" y="6629400"/>
            <a:ext cx="438151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7</a:t>
            </a:fld>
            <a:endParaRPr lang="en-US" sz="1400">
              <a:latin typeface="Myriad Pro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4311921" y="1399935"/>
            <a:ext cx="4584432" cy="1346356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5G Rapid Reaction Events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rPr>
              <a:t>Fostering Collaboration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Industry and Academia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2493232" y="2981463"/>
            <a:ext cx="5553487" cy="1346356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ＭＳ Ｐゴシック"/>
              </a:rPr>
              <a:t>IEEE </a:t>
            </a:r>
            <a:r>
              <a:rPr lang="en-US" dirty="0" smtClean="0">
                <a:solidFill>
                  <a:schemeClr val="bg1"/>
                </a:solidFill>
                <a:cs typeface="ＭＳ Ｐゴシック"/>
              </a:rPr>
              <a:t>Standards</a:t>
            </a:r>
            <a:endParaRPr lang="en-US" sz="1800" dirty="0" smtClean="0">
              <a:solidFill>
                <a:schemeClr val="bg1"/>
              </a:solidFill>
              <a:latin typeface="+mn-lt"/>
              <a:ea typeface="ＭＳ Ｐゴシック" pitchFamily="34" charset="-128"/>
              <a:cs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/>
              </a:rPr>
              <a:t>Creation of study and working groups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  <a:cs typeface="ＭＳ Ｐゴシック"/>
              </a:rPr>
              <a:t>Collaboration among IEEE Societies</a:t>
            </a:r>
          </a:p>
          <a:p>
            <a:pPr marL="285750" indent="-285750">
              <a:buFont typeface="Arial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  <a:cs typeface="ＭＳ Ｐゴシック"/>
              </a:rPr>
              <a:t>Collaboration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  <a:cs typeface="ＭＳ Ｐゴシック"/>
              </a:rPr>
              <a:t> with other SDOs/Alliances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34" charset="-128"/>
            </a:endParaRPr>
          </a:p>
        </p:txBody>
      </p:sp>
      <p:sp>
        <p:nvSpPr>
          <p:cNvPr id="9" name="Pentagon 8"/>
          <p:cNvSpPr/>
          <p:nvPr/>
        </p:nvSpPr>
        <p:spPr bwMode="auto">
          <a:xfrm>
            <a:off x="733821" y="4635748"/>
            <a:ext cx="5263999" cy="1406959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IEEE Technical Activities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rPr>
              <a:t>Conferences, Workshops, Plenaries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2000" dirty="0" smtClean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Publications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34" charset="-128"/>
              </a:rPr>
              <a:t>Education and Training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414" y="1422852"/>
            <a:ext cx="290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+mn-lt"/>
              </a:rPr>
              <a:t>Comprehensive Engagement of a Broad </a:t>
            </a:r>
            <a:r>
              <a:rPr lang="en-US" sz="2000" b="1" i="1" dirty="0">
                <a:latin typeface="+mn-lt"/>
              </a:rPr>
              <a:t>R</a:t>
            </a:r>
            <a:r>
              <a:rPr lang="en-US" sz="2000" b="1" i="1" dirty="0" smtClean="0">
                <a:latin typeface="+mn-lt"/>
              </a:rPr>
              <a:t>ange of Stakeholders</a:t>
            </a:r>
          </a:p>
        </p:txBody>
      </p:sp>
    </p:spTree>
    <p:extLst>
      <p:ext uri="{BB962C8B-B14F-4D97-AF65-F5344CB8AC3E}">
        <p14:creationId xmlns:p14="http://schemas.microsoft.com/office/powerpoint/2010/main" val="22489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IEEE </a:t>
            </a:r>
            <a:r>
              <a:rPr lang="nl-NL" dirty="0"/>
              <a:t>and 5G </a:t>
            </a:r>
            <a:r>
              <a:rPr lang="nl-NL" dirty="0" smtClean="0"/>
              <a:t>message			  </a:t>
            </a:r>
            <a:r>
              <a:rPr lang="nl-NL" sz="1800" dirty="0" smtClean="0"/>
              <a:t>(draft)</a:t>
            </a:r>
            <a:endParaRPr lang="nl-NL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5G is not just the next evolution of 4G technology; it’s a paradigm shift</a:t>
            </a:r>
            <a:r>
              <a:rPr lang="en-US" dirty="0" smtClean="0"/>
              <a:t>.</a:t>
            </a:r>
          </a:p>
          <a:p>
            <a:r>
              <a:rPr lang="en-US" dirty="0"/>
              <a:t>IEEE has a proven history of more than 125 years of providing a neutral platform for global academic and industry technologists to share and vet their ideas in a collaborative </a:t>
            </a:r>
            <a:r>
              <a:rPr lang="en-US" dirty="0" smtClean="0"/>
              <a:t>community.</a:t>
            </a:r>
          </a:p>
          <a:p>
            <a:r>
              <a:rPr lang="en-US" dirty="0"/>
              <a:t>IEEE provides a complete, end-to-end, collaborative framework today for accelerating the realization of 5G and its revolutionary use cases tomorrow.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IEEE and 5G </a:t>
            </a:r>
            <a:r>
              <a:rPr lang="en-US" dirty="0" smtClean="0"/>
              <a:t>message		</a:t>
            </a: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smtClean="0"/>
              <a:t>Draft cont</a:t>
            </a:r>
            <a:r>
              <a:rPr lang="en-US" sz="1800" dirty="0" smtClean="0"/>
              <a:t>.</a:t>
            </a:r>
            <a:endParaRPr lang="nl-NL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on the overwhelming success of technical experts worldwide leveraging IEEE to develop mobile technology standards such as IEEE 802.11 standard (“Wi-Fi®”), a standard supported by almost any mobile device in the market today, IEEE is also fully committed to providing a platform for the development of the next generation of mobile standards</a:t>
            </a:r>
            <a:r>
              <a:rPr lang="en-US" dirty="0" smtClean="0"/>
              <a:t>.</a:t>
            </a:r>
          </a:p>
          <a:p>
            <a:r>
              <a:rPr lang="en-US" dirty="0"/>
              <a:t>IEEE invites the full spectrum of technology experts to engage through the IEEE 5G Initiative. Please visit </a:t>
            </a:r>
            <a:r>
              <a:rPr lang="en-US" b="1" dirty="0"/>
              <a:t>5G.ieee.org</a:t>
            </a:r>
            <a:r>
              <a:rPr lang="en-US" dirty="0"/>
              <a:t> to learn more and engage.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1E791-1EBF-4EE9-930E-AB26D1F9A9F1}" type="datetime1">
              <a:rPr lang="en-US" smtClean="0"/>
              <a:pPr>
                <a:defRPr/>
              </a:pPr>
              <a:t>3/14/2016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C7B3C4-9766-4675-914D-518E251AFC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6496</TotalTime>
  <Words>790</Words>
  <Application>Microsoft Office PowerPoint</Application>
  <PresentationFormat>On-screen Show (4:3)</PresentationFormat>
  <Paragraphs>103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ieee_presentation_template_tagline</vt:lpstr>
      <vt:lpstr>IEEE Standards Association  IEEE 5G Steering Committee update March 2016   </vt:lpstr>
      <vt:lpstr>IEEE 5G Standardization: Vision</vt:lpstr>
      <vt:lpstr>IEEE 5G Standardization: Mission</vt:lpstr>
      <vt:lpstr>It’s IEEE’s objective to</vt:lpstr>
      <vt:lpstr>5G Steering Committee</vt:lpstr>
      <vt:lpstr>… hence, technologically speaking </vt:lpstr>
      <vt:lpstr>IEEE 5G: In Action</vt:lpstr>
      <vt:lpstr>The IEEE and 5G message     (draft)</vt:lpstr>
      <vt:lpstr>The IEEE and 5G message      Draft cont.</vt:lpstr>
      <vt:lpstr>IEEE @ the</vt:lpstr>
      <vt:lpstr>IEEE @ the         cont.</vt:lpstr>
      <vt:lpstr>IEEE @ the         cont.</vt:lpstr>
      <vt:lpstr>IEEE @ the         cont.</vt:lpstr>
      <vt:lpstr>5G What’s next</vt:lpstr>
      <vt:lpstr>Thank you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Work</cp:lastModifiedBy>
  <cp:revision>511</cp:revision>
  <cp:lastPrinted>2015-04-27T16:30:23Z</cp:lastPrinted>
  <dcterms:created xsi:type="dcterms:W3CDTF">2012-11-14T18:53:32Z</dcterms:created>
  <dcterms:modified xsi:type="dcterms:W3CDTF">2016-03-14T07:28:25Z</dcterms:modified>
</cp:coreProperties>
</file>