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78" r:id="rId2"/>
    <p:sldId id="344" r:id="rId3"/>
    <p:sldId id="351" r:id="rId4"/>
    <p:sldId id="372" r:id="rId5"/>
    <p:sldId id="363" r:id="rId6"/>
    <p:sldId id="364" r:id="rId7"/>
    <p:sldId id="365" r:id="rId8"/>
    <p:sldId id="369" r:id="rId9"/>
    <p:sldId id="370" r:id="rId10"/>
    <p:sldId id="368" r:id="rId11"/>
    <p:sldId id="349" r:id="rId12"/>
    <p:sldId id="371" r:id="rId13"/>
    <p:sldId id="352" r:id="rId14"/>
    <p:sldId id="374" r:id="rId15"/>
    <p:sldId id="354" r:id="rId16"/>
    <p:sldId id="355" r:id="rId17"/>
    <p:sldId id="373" r:id="rId18"/>
    <p:sldId id="357" r:id="rId19"/>
    <p:sldId id="358" r:id="rId20"/>
    <p:sldId id="359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0" autoAdjust="0"/>
    <p:restoredTop sz="75143" autoAdjust="0"/>
  </p:normalViewPr>
  <p:slideViewPr>
    <p:cSldViewPr>
      <p:cViewPr varScale="1">
        <p:scale>
          <a:sx n="52" d="100"/>
          <a:sy n="52" d="100"/>
        </p:scale>
        <p:origin x="22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78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802 EC-27r2</a:t>
            </a:r>
            <a:endParaRPr 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March 2016 Plenary</a:t>
            </a:r>
            <a:endParaRPr 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F71A4CD-0D87-4A45-B658-1EB64FE0DB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21370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802 EC-27r2</a:t>
            </a: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r>
              <a:rPr lang="en-US" smtClean="0"/>
              <a:t>IEEE 802 March 2016 Plenary</a:t>
            </a: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085DBE2-7BE2-4311-BFEF-2C4DE6568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2531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fld id="{1C200997-BC96-452E-9D07-4FA388D50BB0}" type="slidenum">
              <a:rPr lang="en-US" altLang="en-US" sz="1200"/>
              <a:pPr/>
              <a:t>1</a:t>
            </a:fld>
            <a:endParaRPr lang="en-US" altLang="en-US" sz="12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2016 Plenary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802 EC-27r2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771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2016 Plenary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802 EC-27r2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570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802 EC-27r2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2016 Plenary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175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802 EC-27r2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2016 Plenary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C085DBE2-7BE2-4311-BFEF-2C4DE65685A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71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 The Final Tutorial Schedule will be posted at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14 days in advance of the Plenary Session.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 March 2016 Plenary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A478400-C302-40FF-A836-EC3AD3B263C9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802 EC-27r2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40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270FFEB-A996-435C-AE88-AB0EB3CE66AF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Text Box 11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Text Box 9"/>
          <p:cNvSpPr txBox="1">
            <a:spLocks noChangeArrowheads="1"/>
          </p:cNvSpPr>
          <p:nvPr userDrawn="1"/>
        </p:nvSpPr>
        <p:spPr bwMode="auto">
          <a:xfrm>
            <a:off x="-34925" y="6606382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November 2015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6" name="Text Box 8"/>
          <p:cNvSpPr txBox="1">
            <a:spLocks noChangeArrowheads="1"/>
          </p:cNvSpPr>
          <p:nvPr userDrawn="1"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7315200" y="17304"/>
            <a:ext cx="16335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 smtClean="0">
                <a:solidFill>
                  <a:schemeClr val="bg1"/>
                </a:solidFill>
              </a:rPr>
              <a:t>doc:802</a:t>
            </a:r>
            <a:r>
              <a:rPr lang="en-US" sz="1000" b="1" baseline="0" dirty="0" smtClean="0">
                <a:solidFill>
                  <a:schemeClr val="bg1"/>
                </a:solidFill>
              </a:rPr>
              <a:t> </a:t>
            </a:r>
            <a:r>
              <a:rPr lang="en-US" sz="1000" b="1" baseline="0" dirty="0" smtClean="0">
                <a:solidFill>
                  <a:schemeClr val="bg1"/>
                </a:solidFill>
              </a:rPr>
              <a:t>EC-16/0027r1</a:t>
            </a:r>
            <a:endParaRPr lang="en-US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975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93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05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12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1238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06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81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8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032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7135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just">
              <a:defRPr/>
            </a:pP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  <a:defRPr/>
            </a:pPr>
            <a:r>
              <a:rPr lang="en-US" sz="1200" dirty="0">
                <a:solidFill>
                  <a:schemeClr val="bg1"/>
                </a:solidFill>
              </a:rPr>
              <a:t>Page </a:t>
            </a:r>
            <a:fld id="{D3216283-4E45-4288-8E07-8B1A41FF8132}" type="slidenum">
              <a:rPr 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  <a:defRPr/>
              </a:pPr>
              <a:t>‹#›</a:t>
            </a:fld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644728" cy="27699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Report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0" y="6591723"/>
            <a:ext cx="914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chemeClr val="bg1"/>
                </a:solidFill>
              </a:rPr>
              <a:t>IEEE 802 </a:t>
            </a:r>
            <a:r>
              <a:rPr lang="en-US" sz="1200" dirty="0" smtClean="0">
                <a:solidFill>
                  <a:schemeClr val="bg1"/>
                </a:solidFill>
              </a:rPr>
              <a:t>March 2016 Plenary</a:t>
            </a:r>
            <a:endParaRPr lang="en-US" sz="1200" dirty="0">
              <a:solidFill>
                <a:schemeClr val="bg1"/>
              </a:solidFill>
            </a:endParaRPr>
          </a:p>
        </p:txBody>
      </p:sp>
      <p:grpSp>
        <p:nvGrpSpPr>
          <p:cNvPr id="1034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/>
            <a:lstStyle/>
            <a:p>
              <a:pPr>
                <a:defRPr/>
              </a:pPr>
              <a:r>
                <a:rPr 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6858000" y="3175"/>
            <a:ext cx="20907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 smtClean="0">
                <a:solidFill>
                  <a:schemeClr val="bg1"/>
                </a:solidFill>
              </a:rPr>
              <a:t>doc:802</a:t>
            </a:r>
            <a:r>
              <a:rPr lang="en-US" sz="1400" b="1" baseline="0" dirty="0" smtClean="0">
                <a:solidFill>
                  <a:schemeClr val="bg1"/>
                </a:solidFill>
              </a:rPr>
              <a:t> </a:t>
            </a:r>
            <a:r>
              <a:rPr lang="en-US" sz="1400" b="1" baseline="0" dirty="0" smtClean="0">
                <a:solidFill>
                  <a:schemeClr val="bg1"/>
                </a:solidFill>
              </a:rPr>
              <a:t>EC-16/0027r2</a:t>
            </a:r>
            <a:endParaRPr lang="en-US" sz="14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11-00EC-802-plenary-future-venue-contract-statu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6/ec-16-0047-00-00EC-network-report-march-2016-plenary-macau.pdf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Executive Secretary Agenda Items March-2016-Plenary</a:t>
            </a:r>
            <a:endParaRPr lang="en-US" altLang="en-US" dirty="0" smtClean="0"/>
          </a:p>
        </p:txBody>
      </p:sp>
      <p:sp>
        <p:nvSpPr>
          <p:cNvPr id="409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Jon Rosdahl</a:t>
            </a:r>
            <a:br>
              <a:rPr lang="en-US" altLang="en-US" dirty="0" smtClean="0"/>
            </a:br>
            <a:r>
              <a:rPr lang="en-US" altLang="en-US" dirty="0" smtClean="0"/>
              <a:t>IEEE 802 Executive Secretary</a:t>
            </a:r>
            <a:br>
              <a:rPr lang="en-US" altLang="en-US" dirty="0" smtClean="0"/>
            </a:br>
            <a:r>
              <a:rPr lang="en-US" altLang="en-US" dirty="0" smtClean="0"/>
              <a:t>jrosdahl@ieee.org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800" dirty="0" smtClean="0"/>
              <a:t>Alternate Food and Beverage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See Meeting Concierge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See Venetian Food Court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See IEEE 802 Pocket Guide (available at IEEE 802 Registration/Meeting Concierge Desk)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99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512175" cy="792162"/>
          </a:xfrm>
        </p:spPr>
        <p:txBody>
          <a:bodyPr/>
          <a:lstStyle/>
          <a:p>
            <a:r>
              <a:rPr lang="en-US" dirty="0"/>
              <a:t>5.142 Current and Future Venue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r>
              <a:rPr lang="en-US" dirty="0"/>
              <a:t>2016-07 – San Diego, </a:t>
            </a:r>
            <a:r>
              <a:rPr lang="en-US" dirty="0" smtClean="0"/>
              <a:t>CA</a:t>
            </a:r>
          </a:p>
          <a:p>
            <a:pPr lvl="1"/>
            <a:r>
              <a:rPr lang="en-US" dirty="0" smtClean="0"/>
              <a:t>On target for July Meeting</a:t>
            </a:r>
            <a:endParaRPr lang="en-US" dirty="0"/>
          </a:p>
          <a:p>
            <a:r>
              <a:rPr lang="en-US" dirty="0"/>
              <a:t>2016-11 – San Antonio, </a:t>
            </a:r>
            <a:r>
              <a:rPr lang="en-US" dirty="0" smtClean="0"/>
              <a:t>TX</a:t>
            </a:r>
          </a:p>
          <a:p>
            <a:pPr lvl="1"/>
            <a:r>
              <a:rPr lang="en-US" dirty="0" smtClean="0"/>
              <a:t>On target for Nov Meeting.</a:t>
            </a:r>
            <a:endParaRPr lang="en-US" dirty="0"/>
          </a:p>
          <a:p>
            <a:r>
              <a:rPr lang="en-US" dirty="0" smtClean="0"/>
              <a:t>2018 – Asia Venue</a:t>
            </a:r>
          </a:p>
          <a:p>
            <a:pPr lvl="1"/>
            <a:r>
              <a:rPr lang="en-US" dirty="0" smtClean="0"/>
              <a:t>Bob </a:t>
            </a:r>
            <a:r>
              <a:rPr lang="en-US" dirty="0" err="1" smtClean="0"/>
              <a:t>Heile</a:t>
            </a:r>
            <a:r>
              <a:rPr lang="en-US" dirty="0" smtClean="0"/>
              <a:t> is assigned </a:t>
            </a:r>
            <a:r>
              <a:rPr lang="en-US" dirty="0" smtClean="0"/>
              <a:t>as  EC </a:t>
            </a:r>
            <a:r>
              <a:rPr lang="en-US" dirty="0" err="1" smtClean="0"/>
              <a:t>Mtg</a:t>
            </a:r>
            <a:r>
              <a:rPr lang="en-US" dirty="0" smtClean="0"/>
              <a:t> Designee</a:t>
            </a:r>
          </a:p>
          <a:p>
            <a:pPr lvl="1"/>
            <a:r>
              <a:rPr lang="en-US" dirty="0" smtClean="0"/>
              <a:t>Report </a:t>
            </a:r>
            <a:r>
              <a:rPr lang="en-US" dirty="0" smtClean="0"/>
              <a:t>from Bob </a:t>
            </a:r>
          </a:p>
        </p:txBody>
      </p:sp>
    </p:spTree>
    <p:extLst>
      <p:ext uri="{BB962C8B-B14F-4D97-AF65-F5344CB8AC3E}">
        <p14:creationId xmlns:p14="http://schemas.microsoft.com/office/powerpoint/2010/main" val="109031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357187"/>
          </a:xfrm>
        </p:spPr>
        <p:txBody>
          <a:bodyPr/>
          <a:lstStyle/>
          <a:p>
            <a:r>
              <a:rPr lang="en-US" dirty="0" smtClean="0"/>
              <a:t>Network Services Contract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196975"/>
            <a:ext cx="8229600" cy="5280025"/>
          </a:xfrm>
        </p:spPr>
        <p:txBody>
          <a:bodyPr/>
          <a:lstStyle/>
          <a:p>
            <a:r>
              <a:rPr lang="en-US" dirty="0" err="1" smtClean="0"/>
              <a:t>Verilan</a:t>
            </a:r>
            <a:r>
              <a:rPr lang="en-US" dirty="0" smtClean="0"/>
              <a:t> Contract signed: April 2012</a:t>
            </a:r>
          </a:p>
          <a:p>
            <a:pPr lvl="1"/>
            <a:r>
              <a:rPr lang="en-US" dirty="0" smtClean="0"/>
              <a:t>Extended for one year </a:t>
            </a:r>
          </a:p>
          <a:p>
            <a:r>
              <a:rPr lang="en-US" dirty="0" smtClean="0"/>
              <a:t>Current Contract Expires December 2016</a:t>
            </a:r>
          </a:p>
          <a:p>
            <a:r>
              <a:rPr lang="en-US" dirty="0" smtClean="0"/>
              <a:t>Plan for Renewal – </a:t>
            </a:r>
          </a:p>
          <a:p>
            <a:r>
              <a:rPr lang="en-US" dirty="0" smtClean="0"/>
              <a:t>Discuss Plan Thursday 8-9am</a:t>
            </a:r>
          </a:p>
          <a:p>
            <a:r>
              <a:rPr lang="en-US" dirty="0" smtClean="0"/>
              <a:t>Expected Motion on Friday:</a:t>
            </a:r>
          </a:p>
          <a:p>
            <a:pPr lvl="1"/>
            <a:r>
              <a:rPr lang="en-US" dirty="0" smtClean="0"/>
              <a:t>Move to authorize the Executive Secretary to renew the Network Services Contract through </a:t>
            </a:r>
            <a:r>
              <a:rPr lang="en-US" dirty="0" err="1" smtClean="0"/>
              <a:t>xxxx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92157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9756" y="304801"/>
            <a:ext cx="8000999" cy="914400"/>
          </a:xfrm>
        </p:spPr>
        <p:txBody>
          <a:bodyPr/>
          <a:lstStyle/>
          <a:p>
            <a:r>
              <a:rPr lang="en-US" dirty="0" smtClean="0"/>
              <a:t>Friday Closing EC Plenary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1371600"/>
            <a:ext cx="7735887" cy="34290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4.03: </a:t>
            </a:r>
            <a:r>
              <a:rPr lang="en-US" sz="24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</a:t>
            </a:r>
            <a:r>
              <a:rPr lang="en-US" sz="24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Future </a:t>
            </a:r>
            <a:r>
              <a:rPr lang="en-US" sz="24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Venues </a:t>
            </a:r>
            <a:r>
              <a:rPr lang="en-US" sz="2400" dirty="0" err="1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AdHoc</a:t>
            </a:r>
            <a:r>
              <a:rPr lang="en-US" sz="24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Report </a:t>
            </a:r>
            <a:r>
              <a:rPr lang="en-US" sz="24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–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4.04: </a:t>
            </a:r>
            <a:r>
              <a:rPr lang="en-US" sz="24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MI </a:t>
            </a:r>
            <a:r>
              <a:rPr lang="en-US" sz="2400" dirty="0"/>
              <a:t>Network Services Contract Renewal </a:t>
            </a:r>
            <a:r>
              <a:rPr lang="en-US" sz="2400" dirty="0" smtClean="0"/>
              <a:t>Plan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8.044 </a:t>
            </a:r>
            <a:r>
              <a:rPr lang="en-US" sz="24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Executive Secretary Report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 smtClean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8.06 </a:t>
            </a:r>
            <a:r>
              <a:rPr lang="en-US" sz="24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II </a:t>
            </a:r>
            <a:r>
              <a:rPr lang="en-US" sz="2400" dirty="0"/>
              <a:t>Announcement of 802 EC Interim </a:t>
            </a:r>
            <a:r>
              <a:rPr lang="en-US" sz="2400" dirty="0" err="1"/>
              <a:t>Telecon</a:t>
            </a:r>
            <a:r>
              <a:rPr lang="en-US" sz="2400" dirty="0"/>
              <a:t> </a:t>
            </a:r>
            <a:endParaRPr lang="en-US" sz="240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 smtClean="0"/>
              <a:t>	(Tuesday 7 </a:t>
            </a:r>
            <a:r>
              <a:rPr lang="en-US" sz="2400" dirty="0"/>
              <a:t>June 2016, 1300-1500 </a:t>
            </a:r>
            <a:r>
              <a:rPr lang="en-US" sz="2400" dirty="0" smtClean="0"/>
              <a:t>ET)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 smtClean="0"/>
              <a:t>8.07  </a:t>
            </a:r>
            <a:r>
              <a:rPr lang="en-US" sz="2400" dirty="0"/>
              <a:t>II Call for Tutorials for </a:t>
            </a:r>
            <a:r>
              <a:rPr lang="en-US" sz="2400" dirty="0" smtClean="0"/>
              <a:t>July 2016 Plenary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dirty="0"/>
              <a:t>	</a:t>
            </a:r>
            <a:r>
              <a:rPr lang="en-US" sz="2400" dirty="0" smtClean="0"/>
              <a:t>(</a:t>
            </a:r>
            <a:r>
              <a:rPr lang="en-US" sz="2400" dirty="0"/>
              <a:t>Monday </a:t>
            </a:r>
            <a:r>
              <a:rPr lang="en-US" sz="2400" dirty="0" smtClean="0"/>
              <a:t>25, 2016– Deadline – June 10, 2016)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023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</a:t>
            </a:r>
            <a:r>
              <a:rPr lang="en-US" dirty="0" smtClean="0"/>
              <a:t>Venues </a:t>
            </a:r>
            <a:r>
              <a:rPr lang="en-US" dirty="0" err="1" smtClean="0"/>
              <a:t>Adhoc</a:t>
            </a:r>
            <a:r>
              <a:rPr lang="en-US" dirty="0" smtClean="0"/>
              <a:t> Report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0824" y="1341438"/>
            <a:ext cx="8664576" cy="5211762"/>
          </a:xfrm>
        </p:spPr>
        <p:txBody>
          <a:bodyPr/>
          <a:lstStyle/>
          <a:p>
            <a:r>
              <a:rPr lang="en-US" sz="2800" dirty="0" smtClean="0"/>
              <a:t>2018 Nov. – </a:t>
            </a:r>
            <a:r>
              <a:rPr lang="en-US" sz="2800" dirty="0" err="1" smtClean="0"/>
              <a:t>SuZhou</a:t>
            </a:r>
            <a:r>
              <a:rPr lang="en-US" sz="2800" dirty="0" smtClean="0"/>
              <a:t> – progressing</a:t>
            </a:r>
          </a:p>
          <a:p>
            <a:r>
              <a:rPr lang="en-US" sz="2800" dirty="0" smtClean="0"/>
              <a:t>2020 Nov – Assigned EC Meeting Designee</a:t>
            </a:r>
          </a:p>
          <a:p>
            <a:pPr lvl="4"/>
            <a:r>
              <a:rPr lang="en-US" sz="2400" dirty="0" smtClean="0"/>
              <a:t>Bob </a:t>
            </a:r>
            <a:r>
              <a:rPr lang="en-US" sz="2400" dirty="0" err="1" smtClean="0"/>
              <a:t>Heile</a:t>
            </a:r>
            <a:endParaRPr lang="en-US" sz="2400" dirty="0" smtClean="0"/>
          </a:p>
          <a:p>
            <a:r>
              <a:rPr lang="en-US" sz="2800" dirty="0" smtClean="0"/>
              <a:t> Website Update – 3 Year Calendar view</a:t>
            </a:r>
          </a:p>
          <a:p>
            <a:pPr lvl="1"/>
            <a:r>
              <a:rPr lang="en-US" sz="1800" dirty="0"/>
              <a:t>http://802world.org/plenary/future-plenary-sessions/</a:t>
            </a:r>
            <a:endParaRPr lang="en-US" sz="1800" dirty="0" smtClean="0"/>
          </a:p>
          <a:p>
            <a:r>
              <a:rPr lang="en-US" sz="2800" dirty="0" smtClean="0"/>
              <a:t>Future Venue Planning File: </a:t>
            </a:r>
          </a:p>
          <a:p>
            <a:pPr lvl="1"/>
            <a:r>
              <a:rPr lang="en-US" sz="1800" dirty="0" smtClean="0"/>
              <a:t>EC-12-40r11 </a:t>
            </a:r>
            <a:r>
              <a:rPr lang="en-US" sz="1800" dirty="0" smtClean="0">
                <a:hlinkClick r:id="rId3"/>
              </a:rPr>
              <a:t>posted</a:t>
            </a:r>
            <a:endParaRPr lang="en-US" sz="1800" dirty="0" smtClean="0"/>
          </a:p>
          <a:p>
            <a:r>
              <a:rPr lang="en-US" sz="2800" dirty="0" smtClean="0"/>
              <a:t>Question on Returning to Macau in future:</a:t>
            </a:r>
          </a:p>
          <a:p>
            <a:pPr lvl="1"/>
            <a:r>
              <a:rPr lang="en-US" sz="2400" dirty="0" smtClean="0"/>
              <a:t>802.3 straw poll:  </a:t>
            </a:r>
            <a:r>
              <a:rPr lang="en-US" sz="2400" dirty="0" smtClean="0"/>
              <a:t>  Y</a:t>
            </a:r>
            <a:r>
              <a:rPr lang="en-US" sz="2400" dirty="0"/>
              <a:t>: 37    N: 50    </a:t>
            </a:r>
            <a:r>
              <a:rPr lang="en-US" sz="2400" dirty="0" smtClean="0"/>
              <a:t> A</a:t>
            </a:r>
            <a:r>
              <a:rPr lang="en-US" sz="2400" dirty="0"/>
              <a:t>: 23</a:t>
            </a:r>
            <a:endParaRPr lang="en-US" sz="2400" dirty="0" smtClean="0"/>
          </a:p>
          <a:p>
            <a:pPr lvl="1"/>
            <a:r>
              <a:rPr lang="en-US" sz="2400" dirty="0" smtClean="0"/>
              <a:t>802.11 straw poll</a:t>
            </a:r>
            <a:r>
              <a:rPr lang="en-US" sz="2400" dirty="0" smtClean="0"/>
              <a:t>:  Y: 31    N: 19   NV: 19</a:t>
            </a:r>
            <a:endParaRPr lang="en-US" sz="2400" dirty="0" smtClean="0"/>
          </a:p>
          <a:p>
            <a:pPr lvl="1"/>
            <a:r>
              <a:rPr lang="en-US" sz="2400" dirty="0" smtClean="0"/>
              <a:t>802 EC straw Poll</a:t>
            </a:r>
            <a:r>
              <a:rPr lang="en-US" sz="2400" dirty="0" smtClean="0"/>
              <a:t>: Y: 5      N: 11     A: 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573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738187"/>
          </a:xfrm>
        </p:spPr>
        <p:txBody>
          <a:bodyPr/>
          <a:lstStyle/>
          <a:p>
            <a:r>
              <a:rPr lang="en-US" sz="3200" dirty="0" smtClean="0"/>
              <a:t>Future Venue Insight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257800"/>
          </a:xfrm>
        </p:spPr>
        <p:txBody>
          <a:bodyPr/>
          <a:lstStyle/>
          <a:p>
            <a:r>
              <a:rPr lang="en-US" sz="2400" dirty="0" smtClean="0"/>
              <a:t>Future 802 Plenary Sessions:</a:t>
            </a:r>
          </a:p>
          <a:p>
            <a:pPr lvl="1"/>
            <a:r>
              <a:rPr lang="en-US" sz="2400" dirty="0" smtClean="0"/>
              <a:t>July 2016    Manchester Grand Hyatt – San Diego</a:t>
            </a:r>
          </a:p>
          <a:p>
            <a:pPr lvl="1"/>
            <a:r>
              <a:rPr lang="en-US" sz="2400" dirty="0" smtClean="0"/>
              <a:t>Nov 2016    Grand </a:t>
            </a:r>
            <a:r>
              <a:rPr lang="en-US" sz="2400" dirty="0"/>
              <a:t>Hyatt</a:t>
            </a:r>
            <a:r>
              <a:rPr lang="en-US" sz="2400" dirty="0" smtClean="0"/>
              <a:t> San Antonio</a:t>
            </a:r>
          </a:p>
          <a:p>
            <a:pPr lvl="1"/>
            <a:r>
              <a:rPr lang="en-US" sz="2400" dirty="0" smtClean="0"/>
              <a:t>Mar </a:t>
            </a:r>
            <a:r>
              <a:rPr lang="en-US" sz="2400" dirty="0"/>
              <a:t>2017  </a:t>
            </a:r>
            <a:r>
              <a:rPr lang="en-US" sz="2400" dirty="0" smtClean="0"/>
              <a:t>  Hyatt </a:t>
            </a:r>
            <a:r>
              <a:rPr lang="en-US" sz="2400" dirty="0"/>
              <a:t>Regency/Fairmont – Vancouver</a:t>
            </a:r>
          </a:p>
          <a:p>
            <a:pPr lvl="1"/>
            <a:r>
              <a:rPr lang="en-US" sz="2400" dirty="0"/>
              <a:t>July 2017    </a:t>
            </a:r>
            <a:r>
              <a:rPr lang="en-US" sz="2400" dirty="0" err="1" smtClean="0"/>
              <a:t>Estrel</a:t>
            </a:r>
            <a:r>
              <a:rPr lang="en-US" sz="2400" dirty="0" smtClean="0"/>
              <a:t> </a:t>
            </a:r>
            <a:r>
              <a:rPr lang="en-US" sz="2400" dirty="0"/>
              <a:t>Hotel – Berlin</a:t>
            </a:r>
          </a:p>
          <a:p>
            <a:pPr lvl="1"/>
            <a:r>
              <a:rPr lang="en-US" sz="2400" dirty="0"/>
              <a:t>Nov 2017    </a:t>
            </a:r>
            <a:r>
              <a:rPr lang="en-US" sz="2400" dirty="0" smtClean="0"/>
              <a:t>Caribe </a:t>
            </a:r>
            <a:r>
              <a:rPr lang="en-US" sz="2400" dirty="0"/>
              <a:t>Hotel and Convention Center - Orlando</a:t>
            </a:r>
          </a:p>
          <a:p>
            <a:pPr lvl="1"/>
            <a:r>
              <a:rPr lang="en-US" sz="2400" dirty="0" smtClean="0"/>
              <a:t>Mar 2018    Hyatt </a:t>
            </a:r>
            <a:r>
              <a:rPr lang="en-US" sz="2400" dirty="0"/>
              <a:t>Regency O’Hare – Rosemont, IL</a:t>
            </a:r>
          </a:p>
          <a:p>
            <a:pPr lvl="1"/>
            <a:r>
              <a:rPr lang="en-US" sz="2400" dirty="0"/>
              <a:t>July 2018    </a:t>
            </a:r>
            <a:r>
              <a:rPr lang="en-US" sz="2400" dirty="0" smtClean="0"/>
              <a:t>Manchester </a:t>
            </a:r>
            <a:r>
              <a:rPr lang="en-US" sz="2400" dirty="0"/>
              <a:t>Grand Hyatt – San Diego</a:t>
            </a:r>
          </a:p>
          <a:p>
            <a:pPr lvl="1"/>
            <a:r>
              <a:rPr lang="en-US" sz="2400" dirty="0"/>
              <a:t>Nov 2018    </a:t>
            </a:r>
            <a:r>
              <a:rPr lang="en-US" sz="2400" dirty="0" smtClean="0"/>
              <a:t>Suzhou</a:t>
            </a:r>
            <a:r>
              <a:rPr lang="en-US" sz="2400" dirty="0"/>
              <a:t>, China -  TBC</a:t>
            </a:r>
          </a:p>
          <a:p>
            <a:pPr lvl="1"/>
            <a:r>
              <a:rPr lang="en-US" sz="2400" dirty="0" smtClean="0"/>
              <a:t>Mar </a:t>
            </a:r>
            <a:r>
              <a:rPr lang="en-US" sz="2400" dirty="0"/>
              <a:t>2019 </a:t>
            </a:r>
            <a:r>
              <a:rPr lang="en-US" sz="2400" dirty="0" smtClean="0"/>
              <a:t>   TBD </a:t>
            </a:r>
            <a:r>
              <a:rPr lang="en-US" sz="2000" dirty="0" smtClean="0"/>
              <a:t>(RFP in progress)</a:t>
            </a:r>
            <a:endParaRPr lang="en-US" sz="2000" dirty="0"/>
          </a:p>
          <a:p>
            <a:pPr lvl="1"/>
            <a:r>
              <a:rPr lang="en-US" sz="2400" dirty="0"/>
              <a:t>July </a:t>
            </a:r>
            <a:r>
              <a:rPr lang="en-US" sz="2400" dirty="0" smtClean="0"/>
              <a:t>2019    Austria </a:t>
            </a:r>
            <a:r>
              <a:rPr lang="en-US" sz="2400" dirty="0"/>
              <a:t>Congress </a:t>
            </a:r>
            <a:r>
              <a:rPr lang="en-US" sz="2400" dirty="0" smtClean="0"/>
              <a:t>Center, Vienna, Austria</a:t>
            </a:r>
            <a:endParaRPr lang="en-US" sz="2400" dirty="0"/>
          </a:p>
          <a:p>
            <a:pPr lvl="1"/>
            <a:r>
              <a:rPr lang="en-US" sz="2400" dirty="0"/>
              <a:t>Nov  2019  </a:t>
            </a:r>
            <a:r>
              <a:rPr lang="en-US" sz="2400" dirty="0" smtClean="0"/>
              <a:t> </a:t>
            </a:r>
            <a:r>
              <a:rPr lang="en-GB" sz="2400" dirty="0" smtClean="0"/>
              <a:t>Hilton </a:t>
            </a:r>
            <a:r>
              <a:rPr lang="en-GB" sz="2400" dirty="0"/>
              <a:t>Waikoloa </a:t>
            </a:r>
            <a:r>
              <a:rPr lang="en-GB" sz="2400" dirty="0" smtClean="0"/>
              <a:t>Village, Hawaii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7716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Plenary July 2016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07375" cy="438889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Save the Date: 24-29 July 2016</a:t>
            </a:r>
          </a:p>
          <a:p>
            <a:r>
              <a:rPr lang="en-US" sz="2800" dirty="0" smtClean="0"/>
              <a:t>Registration target to open May 2, 2015</a:t>
            </a:r>
          </a:p>
          <a:p>
            <a:r>
              <a:rPr lang="en-US" sz="2800" dirty="0" smtClean="0"/>
              <a:t>Hotel Information: </a:t>
            </a:r>
          </a:p>
          <a:p>
            <a:pPr lvl="1"/>
            <a:r>
              <a:rPr lang="en-US" b="1" dirty="0"/>
              <a:t>Manchester Grand Hyatt </a:t>
            </a:r>
            <a:endParaRPr lang="en-US" dirty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One </a:t>
            </a:r>
            <a:r>
              <a:rPr lang="en-US" sz="2400" dirty="0"/>
              <a:t>Market Street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San </a:t>
            </a:r>
            <a:r>
              <a:rPr lang="en-US" sz="2400" dirty="0"/>
              <a:t>Diego, CA 92101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USA</a:t>
            </a:r>
            <a:endParaRPr lang="en-US" sz="2400" dirty="0"/>
          </a:p>
          <a:p>
            <a:pPr marL="457200" lvl="1" indent="0">
              <a:buNone/>
            </a:pPr>
            <a:r>
              <a:rPr lang="en-US" sz="1800" dirty="0" smtClean="0"/>
              <a:t>Website: http</a:t>
            </a:r>
            <a:r>
              <a:rPr lang="en-US" sz="1800" dirty="0"/>
              <a:t>://manchestergrand.hyatt.com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834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305800" cy="792162"/>
          </a:xfrm>
        </p:spPr>
        <p:txBody>
          <a:bodyPr/>
          <a:lstStyle/>
          <a:p>
            <a:r>
              <a:rPr lang="en-US" sz="2800" dirty="0" smtClean="0"/>
              <a:t>F4.04 Network </a:t>
            </a:r>
            <a:r>
              <a:rPr lang="en-US" sz="2800" dirty="0"/>
              <a:t>Services Contract Renewal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1"/>
            <a:ext cx="8458200" cy="5105400"/>
          </a:xfrm>
        </p:spPr>
        <p:txBody>
          <a:bodyPr/>
          <a:lstStyle/>
          <a:p>
            <a:r>
              <a:rPr lang="en-US" sz="2400" dirty="0" err="1" smtClean="0"/>
              <a:t>Verilan</a:t>
            </a:r>
            <a:r>
              <a:rPr lang="en-US" sz="2400" dirty="0" smtClean="0"/>
              <a:t> Contract signed: April 2012</a:t>
            </a:r>
          </a:p>
          <a:p>
            <a:pPr lvl="1"/>
            <a:r>
              <a:rPr lang="en-US" sz="2000" dirty="0" smtClean="0"/>
              <a:t>Extended for one year </a:t>
            </a:r>
          </a:p>
          <a:p>
            <a:r>
              <a:rPr lang="en-US" sz="2400" dirty="0" smtClean="0"/>
              <a:t>Current Contract Expires December 2016</a:t>
            </a:r>
          </a:p>
          <a:p>
            <a:r>
              <a:rPr lang="en-US" sz="2400" dirty="0" smtClean="0"/>
              <a:t>Discussed Plan Thursday 8-9am</a:t>
            </a:r>
          </a:p>
          <a:p>
            <a:pPr lvl="1"/>
            <a:r>
              <a:rPr lang="en-US" sz="2000" dirty="0" smtClean="0"/>
              <a:t>Recommendation to extend the Network Services Contract unanimously agreed</a:t>
            </a:r>
          </a:p>
          <a:p>
            <a:pPr lvl="2"/>
            <a:r>
              <a:rPr lang="en-US" sz="1800" dirty="0" smtClean="0"/>
              <a:t>(Attendance:  .1, .3, .11, .15, EC Chair, </a:t>
            </a:r>
            <a:r>
              <a:rPr lang="en-US" sz="1800" dirty="0" err="1" smtClean="0"/>
              <a:t>ExSec</a:t>
            </a:r>
            <a:r>
              <a:rPr lang="en-US" sz="1800" dirty="0" smtClean="0"/>
              <a:t>, Treasurer)</a:t>
            </a:r>
          </a:p>
          <a:p>
            <a:r>
              <a:rPr lang="en-US" dirty="0" smtClean="0"/>
              <a:t>Motion:</a:t>
            </a:r>
          </a:p>
          <a:p>
            <a:pPr lvl="1"/>
            <a:r>
              <a:rPr lang="en-US" dirty="0" smtClean="0"/>
              <a:t>Move to authorize the Executive Secretary to renew the Network Services Contract through 2018.</a:t>
            </a:r>
          </a:p>
          <a:p>
            <a:pPr lvl="1"/>
            <a:r>
              <a:rPr lang="en-US" dirty="0" smtClean="0"/>
              <a:t>Moved Rosdahl 2</a:t>
            </a:r>
            <a:r>
              <a:rPr lang="en-US" baseline="30000" dirty="0" smtClean="0"/>
              <a:t>nd</a:t>
            </a:r>
            <a:r>
              <a:rPr lang="en-US" dirty="0" smtClean="0"/>
              <a:t>: Chaplin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84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2800" dirty="0" smtClean="0"/>
              <a:t> </a:t>
            </a:r>
            <a:r>
              <a:rPr lang="en-US" sz="2800" dirty="0" smtClean="0"/>
              <a:t>F8.044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Executive secretary report</a:t>
            </a:r>
          </a:p>
          <a:p>
            <a:r>
              <a:rPr lang="en-US" sz="2800" dirty="0" smtClean="0"/>
              <a:t>LMSC 802 – P&amp;P list of major duties: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774" y="1371600"/>
            <a:ext cx="8486426" cy="5103813"/>
          </a:xfrm>
        </p:spPr>
        <p:txBody>
          <a:bodyPr/>
          <a:lstStyle/>
          <a:p>
            <a:pPr marL="857250" lvl="1" indent="-457200">
              <a:buAutoNum type="arabicPeriod"/>
            </a:pPr>
            <a:r>
              <a:rPr lang="en-US" sz="2400" dirty="0" smtClean="0"/>
              <a:t>Oversee Venue selection –</a:t>
            </a:r>
          </a:p>
          <a:p>
            <a:pPr marL="857250" lvl="1" indent="-457200">
              <a:buFont typeface="Times New Roman" pitchFamily="16" charset="0"/>
              <a:buAutoNum type="arabicPeriod"/>
            </a:pPr>
            <a:r>
              <a:rPr lang="en-US" sz="2400" dirty="0" smtClean="0"/>
              <a:t>Present summaries of venue options.</a:t>
            </a:r>
          </a:p>
          <a:p>
            <a:pPr marL="857250" lvl="1" indent="-457200">
              <a:buAutoNum type="arabicPeriod"/>
            </a:pPr>
            <a:r>
              <a:rPr lang="en-US" sz="2400" dirty="0" smtClean="0"/>
              <a:t>Oversee activities related to facilities and </a:t>
            </a:r>
            <a:r>
              <a:rPr lang="en-US" sz="2400" dirty="0" smtClean="0"/>
              <a:t>services</a:t>
            </a:r>
          </a:p>
          <a:p>
            <a:pPr lvl="2" indent="-342900">
              <a:buFont typeface="Wingdings" panose="05000000000000000000" pitchFamily="2" charset="2"/>
              <a:buChar char="Ø"/>
            </a:pPr>
            <a:r>
              <a:rPr lang="en-US" sz="2000" dirty="0"/>
              <a:t>Network </a:t>
            </a:r>
            <a:r>
              <a:rPr lang="en-US" sz="2000" dirty="0" smtClean="0"/>
              <a:t>Services Report:: 802 EC-16/47r0 &lt;</a:t>
            </a:r>
            <a:r>
              <a:rPr lang="en-US" sz="2000" dirty="0" smtClean="0">
                <a:hlinkClick r:id="rId2"/>
              </a:rPr>
              <a:t>https</a:t>
            </a:r>
            <a:r>
              <a:rPr lang="en-US" sz="2000" dirty="0">
                <a:hlinkClick r:id="rId2"/>
              </a:rPr>
              <a:t>://</a:t>
            </a:r>
            <a:r>
              <a:rPr lang="en-US" sz="2000" dirty="0" smtClean="0">
                <a:hlinkClick r:id="rId2"/>
              </a:rPr>
              <a:t>mentor.ieee.org/802-ec/dcn/16/ec-16-0047-00-00EC-network-report-march-2016-plenary-macau.pdf</a:t>
            </a:r>
            <a:r>
              <a:rPr lang="en-US" sz="2000" dirty="0" smtClean="0"/>
              <a:t>&gt;</a:t>
            </a:r>
            <a:endParaRPr lang="en-US" sz="2000" dirty="0" smtClean="0"/>
          </a:p>
          <a:p>
            <a:pPr marL="857250" lvl="1" indent="-457200">
              <a:buAutoNum type="arabicPeriod"/>
            </a:pPr>
            <a:r>
              <a:rPr lang="en-US" sz="2400" dirty="0" smtClean="0"/>
              <a:t>Carry out Duties of Treasurer if Treasurer unavailable</a:t>
            </a:r>
          </a:p>
          <a:p>
            <a:pPr marL="457200" indent="-457200"/>
            <a:r>
              <a:rPr lang="en-US" sz="2800" dirty="0" smtClean="0"/>
              <a:t>Chairs Guideline list of major duties:</a:t>
            </a:r>
          </a:p>
          <a:p>
            <a:pPr lvl="1"/>
            <a:r>
              <a:rPr lang="en-US" sz="2400" dirty="0" smtClean="0"/>
              <a:t>1) 802 Meetings: Efficiency Improvement</a:t>
            </a:r>
          </a:p>
          <a:p>
            <a:pPr lvl="1"/>
            <a:r>
              <a:rPr lang="en-US" sz="2400" dirty="0" smtClean="0"/>
              <a:t>2) 802 Plenary Sessions: Facilities and Services</a:t>
            </a:r>
          </a:p>
          <a:p>
            <a:pPr lvl="1"/>
            <a:r>
              <a:rPr lang="en-US" sz="2400" dirty="0" smtClean="0"/>
              <a:t>3) IEEE 802 Registration Database</a:t>
            </a:r>
          </a:p>
          <a:p>
            <a:pPr lvl="1"/>
            <a:r>
              <a:rPr lang="en-US" sz="2400" dirty="0" smtClean="0"/>
              <a:t>4) Assist IEEE 802 Treasurer</a:t>
            </a:r>
          </a:p>
        </p:txBody>
      </p:sp>
    </p:spTree>
    <p:extLst>
      <p:ext uri="{BB962C8B-B14F-4D97-AF65-F5344CB8AC3E}">
        <p14:creationId xmlns:p14="http://schemas.microsoft.com/office/powerpoint/2010/main" val="15443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698" y="343693"/>
            <a:ext cx="7772400" cy="914400"/>
          </a:xfrm>
        </p:spPr>
        <p:txBody>
          <a:bodyPr/>
          <a:lstStyle/>
          <a:p>
            <a:r>
              <a:rPr lang="en-US" sz="2400" dirty="0" smtClean="0"/>
              <a:t>*F8.06 </a:t>
            </a:r>
            <a:r>
              <a:rPr lang="en-US" sz="2400" dirty="0"/>
              <a:t>– Announcement of 802 EC Interim </a:t>
            </a:r>
            <a:r>
              <a:rPr lang="en-US" sz="2400" dirty="0" err="1"/>
              <a:t>Telecon</a:t>
            </a:r>
            <a:r>
              <a:rPr lang="en-US" sz="2400" dirty="0"/>
              <a:t> </a:t>
            </a:r>
            <a:r>
              <a:rPr lang="en-US" sz="2400" dirty="0" smtClean="0"/>
              <a:t>(Tuesday 2 Feb. 2016, </a:t>
            </a:r>
            <a:r>
              <a:rPr lang="en-US" sz="2400" dirty="0"/>
              <a:t>1-3pm ET)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58093"/>
            <a:ext cx="7696200" cy="5142707"/>
          </a:xfrm>
        </p:spPr>
        <p:txBody>
          <a:bodyPr/>
          <a:lstStyle/>
          <a:p>
            <a:r>
              <a:rPr lang="en-US" dirty="0" smtClean="0"/>
              <a:t>Agenda for Interim EC meeting </a:t>
            </a:r>
          </a:p>
          <a:p>
            <a:r>
              <a:rPr lang="en-US" dirty="0" smtClean="0"/>
              <a:t>	– Tuesday 7 June 2016 1-3PM ET</a:t>
            </a:r>
          </a:p>
          <a:p>
            <a:r>
              <a:rPr lang="en-US" dirty="0" smtClean="0"/>
              <a:t>Initial Proposed Draft Agenda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Welcome/Intro/Approve Agenda 	</a:t>
            </a:r>
            <a:r>
              <a:rPr lang="en-US" sz="1800" dirty="0"/>
              <a:t> </a:t>
            </a:r>
            <a:r>
              <a:rPr lang="en-US" sz="1800" dirty="0" smtClean="0"/>
              <a:t>  - Nikolich 	5 min 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Report: EC Action Item Summary         - </a:t>
            </a:r>
            <a:r>
              <a:rPr lang="en-US" sz="1800" dirty="0" err="1" smtClean="0"/>
              <a:t>D’Ambrosia</a:t>
            </a:r>
            <a:r>
              <a:rPr lang="en-US" sz="1800" dirty="0" smtClean="0"/>
              <a:t>	10 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Report: July 2016 Plenary Status   	   - Rosdahl 	3 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Report on 2018 Future Venue options  - Rosdahl/</a:t>
            </a:r>
            <a:r>
              <a:rPr lang="en-US" sz="1800" dirty="0" err="1" smtClean="0"/>
              <a:t>Heile</a:t>
            </a:r>
            <a:r>
              <a:rPr lang="en-US" sz="1800" dirty="0" smtClean="0"/>
              <a:t>	5 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MI Network Services Contract	    - Rosdahl          5 </a:t>
            </a:r>
            <a:r>
              <a:rPr lang="en-US" sz="1800" dirty="0" smtClean="0"/>
              <a:t>min</a:t>
            </a:r>
          </a:p>
          <a:p>
            <a:pPr marL="800100" lvl="1" indent="-342900">
              <a:buAutoNum type="arabicPeriod"/>
            </a:pPr>
            <a:r>
              <a:rPr lang="en-US" sz="1800" dirty="0" smtClean="0"/>
              <a:t>DT Electronic Attendance at meetings   - </a:t>
            </a:r>
            <a:r>
              <a:rPr lang="en-US" sz="1800" dirty="0" err="1" smtClean="0"/>
              <a:t>Thaler</a:t>
            </a:r>
            <a:r>
              <a:rPr lang="en-US" sz="1800" dirty="0" smtClean="0"/>
              <a:t>            20 min</a:t>
            </a:r>
          </a:p>
          <a:p>
            <a:pPr marL="800100" lvl="1" indent="-342900">
              <a:buAutoNum type="arabicPeriod"/>
            </a:pPr>
            <a:r>
              <a:rPr lang="en-US" sz="1800" dirty="0"/>
              <a:t>5</a:t>
            </a:r>
            <a:r>
              <a:rPr lang="en-US" sz="1800" dirty="0" smtClean="0"/>
              <a:t>G SC Status Report</a:t>
            </a:r>
            <a:endParaRPr lang="en-US" sz="1800" dirty="0" smtClean="0"/>
          </a:p>
          <a:p>
            <a:pPr marL="800100" lvl="1" indent="-342900">
              <a:buAutoNum type="arabicPeriod"/>
            </a:pPr>
            <a:r>
              <a:rPr lang="en-US" sz="1800" dirty="0" smtClean="0"/>
              <a:t>Other Reports from WG Chairs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Per Chairs Guideline – Confirm during the Closing EC Plenary.</a:t>
            </a:r>
          </a:p>
        </p:txBody>
      </p:sp>
    </p:spTree>
    <p:extLst>
      <p:ext uri="{BB962C8B-B14F-4D97-AF65-F5344CB8AC3E}">
        <p14:creationId xmlns:p14="http://schemas.microsoft.com/office/powerpoint/2010/main" val="71342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 Exec Sec Agenda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588375" cy="4525962"/>
          </a:xfrm>
        </p:spPr>
        <p:txBody>
          <a:bodyPr/>
          <a:lstStyle/>
          <a:p>
            <a:r>
              <a:rPr lang="en-US" dirty="0" smtClean="0"/>
              <a:t>5.142  II  Current and Future Venue Report</a:t>
            </a:r>
          </a:p>
        </p:txBody>
      </p:sp>
    </p:spTree>
    <p:extLst>
      <p:ext uri="{BB962C8B-B14F-4D97-AF65-F5344CB8AC3E}">
        <p14:creationId xmlns:p14="http://schemas.microsoft.com/office/powerpoint/2010/main" val="350102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506" y="304800"/>
            <a:ext cx="8229600" cy="979279"/>
          </a:xfrm>
        </p:spPr>
        <p:txBody>
          <a:bodyPr/>
          <a:lstStyle/>
          <a:p>
            <a:r>
              <a:rPr lang="en-US" sz="2800" dirty="0" smtClean="0"/>
              <a:t>*F8.07 </a:t>
            </a:r>
            <a:r>
              <a:rPr lang="en-US" sz="2800" dirty="0"/>
              <a:t>– Call for Tutorials for </a:t>
            </a:r>
            <a:r>
              <a:rPr lang="en-US" sz="2800" dirty="0" smtClean="0"/>
              <a:t>July 2016 Plenary</a:t>
            </a:r>
            <a:endParaRPr lang="en-US" sz="2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67688" y="1298147"/>
            <a:ext cx="8356418" cy="4874053"/>
          </a:xfrm>
        </p:spPr>
        <p:txBody>
          <a:bodyPr/>
          <a:lstStyle/>
          <a:p>
            <a:r>
              <a:rPr lang="en-US" sz="2400" dirty="0"/>
              <a:t>Tutorials to be held Monday, </a:t>
            </a:r>
            <a:r>
              <a:rPr lang="en-US" sz="2400" dirty="0" smtClean="0"/>
              <a:t>25 July 2016</a:t>
            </a:r>
          </a:p>
          <a:p>
            <a:r>
              <a:rPr lang="en-US" sz="2400" dirty="0" smtClean="0"/>
              <a:t>Tutorial </a:t>
            </a:r>
            <a:r>
              <a:rPr lang="en-US" sz="2400" dirty="0"/>
              <a:t>Request form: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www.ieee802.org/802_tutorials/802_Tutorial_Request_Form.doc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2400" dirty="0"/>
              <a:t> </a:t>
            </a:r>
            <a:r>
              <a:rPr lang="en-US" sz="2400" dirty="0" smtClean="0"/>
              <a:t>As </a:t>
            </a:r>
            <a:r>
              <a:rPr lang="en-US" sz="2400" dirty="0"/>
              <a:t>a reminder please refer to Chair's Guidelines section 2.5 Tutorials for the logistics for participating in sponsoring/presenting a Tutorial</a:t>
            </a:r>
            <a:r>
              <a:rPr lang="en-US" sz="2400" dirty="0" smtClean="0"/>
              <a:t>.</a:t>
            </a:r>
          </a:p>
          <a:p>
            <a:endParaRPr lang="en-US" sz="1800" dirty="0"/>
          </a:p>
          <a:p>
            <a:r>
              <a:rPr lang="en-US" sz="2400" dirty="0" smtClean="0"/>
              <a:t>Note that Tutorial times end in time to allow 10 minutes for presenters to setup and depart.</a:t>
            </a:r>
          </a:p>
          <a:p>
            <a:endParaRPr lang="en-US" sz="1600" dirty="0"/>
          </a:p>
          <a:p>
            <a:r>
              <a:rPr lang="en-US" sz="2400" dirty="0"/>
              <a:t>All requests for Tutorials must be made by </a:t>
            </a:r>
            <a:r>
              <a:rPr lang="en-US" sz="2400" dirty="0" smtClean="0"/>
              <a:t>10 June 2016.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86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5.142 </a:t>
            </a:r>
            <a:r>
              <a:rPr lang="en-US" sz="2800" dirty="0" smtClean="0"/>
              <a:t>Current </a:t>
            </a:r>
            <a:r>
              <a:rPr lang="en-US" sz="2800" dirty="0"/>
              <a:t>and Future Venue </a:t>
            </a:r>
            <a:r>
              <a:rPr lang="en-US" sz="2800" dirty="0" smtClean="0"/>
              <a:t>Report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435975" cy="5135562"/>
          </a:xfrm>
        </p:spPr>
        <p:txBody>
          <a:bodyPr/>
          <a:lstStyle/>
          <a:p>
            <a:r>
              <a:rPr lang="en-US" dirty="0" smtClean="0"/>
              <a:t>Welcome to Macau!</a:t>
            </a:r>
            <a:endParaRPr lang="en-US" dirty="0"/>
          </a:p>
          <a:p>
            <a:pPr lvl="1"/>
            <a:r>
              <a:rPr lang="en-US" sz="2400" dirty="0"/>
              <a:t>Social </a:t>
            </a:r>
            <a:r>
              <a:rPr lang="en-US" sz="2400" dirty="0" smtClean="0"/>
              <a:t>will be at the Macau Tower.</a:t>
            </a:r>
            <a:endParaRPr lang="en-US" sz="2400" dirty="0"/>
          </a:p>
          <a:p>
            <a:pPr lvl="1"/>
            <a:r>
              <a:rPr lang="en-US" sz="2400" dirty="0" smtClean="0"/>
              <a:t>Information </a:t>
            </a:r>
            <a:r>
              <a:rPr lang="en-US" sz="2400" dirty="0"/>
              <a:t>on </a:t>
            </a:r>
            <a:r>
              <a:rPr lang="en-US" sz="2400" dirty="0" smtClean="0"/>
              <a:t>Macau (Macao) available near registration.</a:t>
            </a:r>
          </a:p>
          <a:p>
            <a:pPr lvl="1"/>
            <a:r>
              <a:rPr lang="en-US" sz="2400" dirty="0" smtClean="0"/>
              <a:t>Bulletin board and table with handouts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5035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 smtClean="0"/>
              <a:t>Registration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71600"/>
            <a:ext cx="8229601" cy="4670425"/>
          </a:xfrm>
        </p:spPr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Name Badge 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required for all sessions including social</a:t>
            </a:r>
            <a:r>
              <a:rPr lang="en-US" sz="2400" dirty="0" smtClean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Event Survey (Government of Macao) - requirement of government funding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Social Event Ticket </a:t>
            </a:r>
            <a:r>
              <a:rPr lang="en-US" sz="1800" dirty="0" smtClean="0"/>
              <a:t>(if requested as part of registration - sign for it)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Guest Badge for Social</a:t>
            </a:r>
            <a:r>
              <a:rPr lang="en-US" sz="2400" dirty="0" smtClean="0"/>
              <a:t> </a:t>
            </a:r>
            <a:r>
              <a:rPr lang="en-US" sz="1800" dirty="0" smtClean="0"/>
              <a:t>(if requested as part of registration)</a:t>
            </a:r>
            <a:endParaRPr lang="en-US" sz="32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3200" dirty="0" smtClean="0"/>
              <a:t>Guest Social Ticket </a:t>
            </a:r>
            <a:r>
              <a:rPr lang="en-US" sz="1800" dirty="0" smtClean="0"/>
              <a:t>(if requested as part of registration - sign for it)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6801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</a:t>
            </a:r>
            <a:r>
              <a:rPr lang="en-US" baseline="0" dirty="0" smtClean="0"/>
              <a:t> Event Tickets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341438"/>
            <a:ext cx="8435975" cy="5135562"/>
          </a:xfrm>
        </p:spPr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Attendee and Guest tickets distributed at registration desk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Attendee and Guest Tickets are distributed to attendees who indicated participation as part of registration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All available tickets are now assigned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Ticket &amp; name badge are Required to Get On the Bus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Limited seating at social; networking reception. 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Includes Chinese craft masters vendor market (cash only sales), entertainment &amp; food.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F</a:t>
            </a:r>
            <a:r>
              <a:rPr lang="en-US" sz="2400" dirty="0" smtClean="0"/>
              <a:t>ood service starts at 6:30pm </a:t>
            </a:r>
            <a:r>
              <a:rPr lang="en-US" sz="2000" dirty="0" smtClean="0"/>
              <a:t>(change from printed ticket)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9753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Event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Social Event Drink Ticket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Distributed to participants at the Macao Tower 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(1 per attendee and 1 per guest) 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Good for soda, house beer, or wine.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Social Bus Schedule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1st Bus Departs at 6:00 PM from West Lobby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1st Bus Returns at 8:30 PM from Macao Tower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Travel Time approximately 20 minutes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Look for IEEE 802 Signage in West Lobby and on Busses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</a:rPr>
              <a:t>Name Badge and Ticket Required for access to bus.</a:t>
            </a:r>
          </a:p>
        </p:txBody>
      </p:sp>
    </p:spTree>
    <p:extLst>
      <p:ext uri="{BB962C8B-B14F-4D97-AF65-F5344CB8AC3E}">
        <p14:creationId xmlns:p14="http://schemas.microsoft.com/office/powerpoint/2010/main" val="16988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800" dirty="0" smtClean="0"/>
              <a:t>Wired Cafe and Attendee Work Lounge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Location: Sicily 2405 and 2505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Hours 7:00 AM to 10:00 PM Monday-Thursday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Wednesday closes at 6:00 PM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/>
              <a:t>Friday open 7:00 AM to 1:00 PM</a:t>
            </a:r>
          </a:p>
        </p:txBody>
      </p:sp>
    </p:spTree>
    <p:extLst>
      <p:ext uri="{BB962C8B-B14F-4D97-AF65-F5344CB8AC3E}">
        <p14:creationId xmlns:p14="http://schemas.microsoft.com/office/powerpoint/2010/main" val="97502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Breakfast and Lunch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830762"/>
          </a:xfrm>
        </p:spPr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800" dirty="0"/>
              <a:t>Breakfast (Monday - Friday</a:t>
            </a:r>
            <a:r>
              <a:rPr lang="en-US" sz="2800" dirty="0" smtClean="0"/>
              <a:t>)</a:t>
            </a:r>
            <a:r>
              <a:rPr lang="en-US" sz="2400" dirty="0"/>
              <a:t> 7:00 - 9:00 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Level </a:t>
            </a:r>
            <a:r>
              <a:rPr lang="en-US" sz="2400" dirty="0"/>
              <a:t>3 Venetian Ballrooms C &amp; F </a:t>
            </a:r>
            <a:endParaRPr lang="en-US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(</a:t>
            </a:r>
            <a:r>
              <a:rPr lang="en-US" sz="2400" dirty="0"/>
              <a:t>Venetian Ballroom C only on Friday</a:t>
            </a:r>
            <a:r>
              <a:rPr lang="en-US" sz="24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 smtClean="0"/>
              <a:t>Lunch (Monday - Thursday)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MT"/>
              </a:rPr>
              <a:t>Level 3 </a:t>
            </a:r>
            <a:r>
              <a:rPr lang="en-US" sz="2400" dirty="0" smtClean="0"/>
              <a:t>Venetian Ballrooms C &amp; F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12:00 PM 802.1 and 802.3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12:30 Wireless</a:t>
            </a:r>
          </a:p>
          <a:p>
            <a:pPr lvl="2" indent="-2857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IEEE 802 Food and Beverage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For Registered Attendees Only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Name badge must be </a:t>
            </a:r>
            <a:r>
              <a:rPr lang="en-US" sz="2400" b="1" dirty="0" smtClean="0">
                <a:latin typeface="ArialMT"/>
              </a:rPr>
              <a:t>visible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Breaks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07375" cy="5059362"/>
          </a:xfrm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US" dirty="0" smtClean="0"/>
              <a:t>Monday AM Level 1 Only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dirty="0" smtClean="0"/>
              <a:t>Tuesday - Thursday Level 1 and Level 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10:00 AM Wireless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10:30 AM 802.1 and 802.3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3:00 PM 802.1 and 802.3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3:30 PM Wireless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dirty="0" smtClean="0"/>
              <a:t>Friday AM break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802.11 closing plenary L3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EC Closing in Sicily 2403-2504 L1</a:t>
            </a:r>
          </a:p>
        </p:txBody>
      </p:sp>
    </p:spTree>
    <p:extLst>
      <p:ext uri="{BB962C8B-B14F-4D97-AF65-F5344CB8AC3E}">
        <p14:creationId xmlns:p14="http://schemas.microsoft.com/office/powerpoint/2010/main" val="306795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MS PGothic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8556</TotalTime>
  <Words>764</Words>
  <Application>Microsoft Office PowerPoint</Application>
  <PresentationFormat>On-screen Show (4:3)</PresentationFormat>
  <Paragraphs>191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 Unicode MS</vt:lpstr>
      <vt:lpstr>ＭＳ Ｐゴシック</vt:lpstr>
      <vt:lpstr>Arial</vt:lpstr>
      <vt:lpstr>ArialMT</vt:lpstr>
      <vt:lpstr>Times New Roman</vt:lpstr>
      <vt:lpstr>Wingdings</vt:lpstr>
      <vt:lpstr>Title slide</vt:lpstr>
      <vt:lpstr>Executive Secretary Agenda Items March-2016-Plenary</vt:lpstr>
      <vt:lpstr>802 Exec Sec Agenda Items</vt:lpstr>
      <vt:lpstr>5.142 Current and Future Venue Report</vt:lpstr>
      <vt:lpstr>Registration Package</vt:lpstr>
      <vt:lpstr>Social Event Tickets</vt:lpstr>
      <vt:lpstr>Social Event Details</vt:lpstr>
      <vt:lpstr>Wired Cafe and Attendee Work Lounge </vt:lpstr>
      <vt:lpstr>Breakfast and Lunch information</vt:lpstr>
      <vt:lpstr>Breaks </vt:lpstr>
      <vt:lpstr>Alternate Food and Beverage Options</vt:lpstr>
      <vt:lpstr>5.142 Current and Future Venue Report</vt:lpstr>
      <vt:lpstr>Network Services Contract Status</vt:lpstr>
      <vt:lpstr>Friday Closing EC Plenary</vt:lpstr>
      <vt:lpstr>Future Venues Adhoc Report</vt:lpstr>
      <vt:lpstr>Future Venue Insight</vt:lpstr>
      <vt:lpstr>802 Plenary July 2016 </vt:lpstr>
      <vt:lpstr>F4.04 Network Services Contract Renewal Plan</vt:lpstr>
      <vt:lpstr> F8.044 Executive secretary report LMSC 802 – P&amp;P list of major duties:</vt:lpstr>
      <vt:lpstr>*F8.06 – Announcement of 802 EC Interim Telecon (Tuesday 2 Feb. 2016, 1-3pm ET)</vt:lpstr>
      <vt:lpstr>*F8.07 – Call for Tutorials for July 2016 Plenary</vt:lpstr>
    </vt:vector>
  </TitlesOfParts>
  <Company>CSR plc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>IEEE 802 November Plenary 2015</dc:subject>
  <dc:creator>Jon Rosdahl</dc:creator>
  <dc:description>Jon Rosdahl (CSR-Qualcomm)</dc:description>
  <cp:lastModifiedBy>Rosdahl, Jon</cp:lastModifiedBy>
  <cp:revision>72</cp:revision>
  <dcterms:created xsi:type="dcterms:W3CDTF">2015-11-09T04:21:45Z</dcterms:created>
  <dcterms:modified xsi:type="dcterms:W3CDTF">2016-03-18T09:54:31Z</dcterms:modified>
</cp:coreProperties>
</file>