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61" r:id="rId2"/>
    <p:sldId id="645" r:id="rId3"/>
    <p:sldId id="619" r:id="rId4"/>
    <p:sldId id="634" r:id="rId5"/>
    <p:sldId id="672" r:id="rId6"/>
    <p:sldId id="676" r:id="rId7"/>
    <p:sldId id="674" r:id="rId8"/>
    <p:sldId id="664" r:id="rId9"/>
    <p:sldId id="649" r:id="rId10"/>
    <p:sldId id="381" r:id="rId11"/>
    <p:sldId id="292" r:id="rId12"/>
    <p:sldId id="366" r:id="rId13"/>
    <p:sldId id="670" r:id="rId14"/>
    <p:sldId id="671" r:id="rId15"/>
    <p:sldId id="628" r:id="rId16"/>
    <p:sldId id="293" r:id="rId17"/>
    <p:sldId id="294" r:id="rId18"/>
    <p:sldId id="650" r:id="rId19"/>
    <p:sldId id="663" r:id="rId20"/>
    <p:sldId id="310" r:id="rId21"/>
    <p:sldId id="641" r:id="rId22"/>
    <p:sldId id="661" r:id="rId23"/>
    <p:sldId id="668" r:id="rId24"/>
    <p:sldId id="659" r:id="rId25"/>
    <p:sldId id="607" r:id="rId26"/>
    <p:sldId id="387" r:id="rId27"/>
    <p:sldId id="359" r:id="rId2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077" autoAdjust="0"/>
    <p:restoredTop sz="86275" autoAdjust="0"/>
  </p:normalViewPr>
  <p:slideViewPr>
    <p:cSldViewPr>
      <p:cViewPr>
        <p:scale>
          <a:sx n="90" d="100"/>
          <a:sy n="90" d="100"/>
        </p:scale>
        <p:origin x="-294" y="294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21326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3025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171022" cy="4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2" tIns="47825" rIns="95652" bIns="47825" numCol="1" anchor="t" anchorCtr="0" compatLnSpc="1">
            <a:prstTxWarp prst="textNoShape">
              <a:avLst/>
            </a:prstTxWarp>
          </a:bodyPr>
          <a:lstStyle>
            <a:lvl1pPr defTabSz="956802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183" y="6"/>
            <a:ext cx="3171022" cy="4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2" tIns="47825" rIns="95652" bIns="47825" numCol="1" anchor="t" anchorCtr="0" compatLnSpc="1">
            <a:prstTxWarp prst="textNoShape">
              <a:avLst/>
            </a:prstTxWarp>
          </a:bodyPr>
          <a:lstStyle>
            <a:lvl1pPr algn="r" defTabSz="956802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123111"/>
            <a:ext cx="3171022" cy="4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2" tIns="47825" rIns="95652" bIns="47825" numCol="1" anchor="b" anchorCtr="0" compatLnSpc="1">
            <a:prstTxWarp prst="textNoShape">
              <a:avLst/>
            </a:prstTxWarp>
          </a:bodyPr>
          <a:lstStyle>
            <a:lvl1pPr defTabSz="956802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183" y="9123111"/>
            <a:ext cx="3171022" cy="4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2" tIns="47825" rIns="95652" bIns="47825" numCol="1" anchor="b" anchorCtr="0" compatLnSpc="1">
            <a:prstTxWarp prst="textNoShape">
              <a:avLst/>
            </a:prstTxWarp>
          </a:bodyPr>
          <a:lstStyle>
            <a:lvl1pPr algn="r" defTabSz="956802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171022" cy="4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2" tIns="47825" rIns="95652" bIns="47825" numCol="1" anchor="t" anchorCtr="0" compatLnSpc="1">
            <a:prstTxWarp prst="textNoShape">
              <a:avLst/>
            </a:prstTxWarp>
          </a:bodyPr>
          <a:lstStyle>
            <a:lvl1pPr defTabSz="956802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183" y="6"/>
            <a:ext cx="3171022" cy="4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2" tIns="47825" rIns="95652" bIns="47825" numCol="1" anchor="t" anchorCtr="0" compatLnSpc="1">
            <a:prstTxWarp prst="textNoShape">
              <a:avLst/>
            </a:prstTxWarp>
          </a:bodyPr>
          <a:lstStyle>
            <a:lvl1pPr algn="r" defTabSz="956802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3900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816" y="4561558"/>
            <a:ext cx="5365582" cy="4315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2" tIns="47825" rIns="95652" bIns="47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123111"/>
            <a:ext cx="3171022" cy="4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2" tIns="47825" rIns="95652" bIns="47825" numCol="1" anchor="b" anchorCtr="0" compatLnSpc="1">
            <a:prstTxWarp prst="textNoShape">
              <a:avLst/>
            </a:prstTxWarp>
          </a:bodyPr>
          <a:lstStyle>
            <a:lvl1pPr defTabSz="956802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183" y="9123111"/>
            <a:ext cx="3171022" cy="4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2" tIns="47825" rIns="95652" bIns="47825" numCol="1" anchor="b" anchorCtr="0" compatLnSpc="1">
            <a:prstTxWarp prst="textNoShape">
              <a:avLst/>
            </a:prstTxWarp>
          </a:bodyPr>
          <a:lstStyle>
            <a:lvl1pPr algn="r" defTabSz="956802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304800" y="838200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0" y="3886200"/>
            <a:ext cx="45720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March 2016</a:t>
            </a:r>
            <a:br>
              <a:rPr lang="en-US" sz="4000" dirty="0" smtClean="0"/>
            </a:br>
            <a:r>
              <a:rPr lang="en-US" sz="4000" dirty="0" smtClean="0"/>
              <a:t>IEEE 802</a:t>
            </a:r>
            <a:br>
              <a:rPr lang="en-US" sz="4000" dirty="0" smtClean="0"/>
            </a:br>
            <a:r>
              <a:rPr lang="en-US" sz="4000" dirty="0" smtClean="0"/>
              <a:t>LMSC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1800" dirty="0" smtClean="0"/>
              <a:t>draft03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1B5D0C-A3CA-4015-90F1-B87437697A9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04800" y="1295400"/>
            <a:ext cx="861060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 dirty="0"/>
              <a:t>Project </a:t>
            </a:r>
            <a:r>
              <a:rPr lang="en-US" sz="2400" b="1" u="sng" dirty="0" smtClean="0"/>
              <a:t>Authorization Approvals</a:t>
            </a:r>
            <a:endParaRPr lang="en-US" sz="2400" b="1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b="1" dirty="0"/>
          </a:p>
          <a:p>
            <a:pPr lvl="0"/>
            <a:r>
              <a:rPr lang="en-US" b="1" dirty="0" smtClean="0"/>
              <a:t>New Projects: </a:t>
            </a:r>
            <a:r>
              <a:rPr lang="en-US" b="1" dirty="0"/>
              <a:t>	</a:t>
            </a:r>
            <a:r>
              <a:rPr lang="en-US" dirty="0" smtClean="0"/>
              <a:t>P802.3ca, P802.3cb, P802.15.4t, P802.15.4u, P802d, P802.1CQ</a:t>
            </a:r>
          </a:p>
          <a:p>
            <a:pPr lvl="0"/>
            <a:endParaRPr lang="en-US" b="1" dirty="0"/>
          </a:p>
          <a:p>
            <a:pPr lvl="0"/>
            <a:r>
              <a:rPr lang="en-US" b="1" dirty="0"/>
              <a:t>Modified PAR: 	</a:t>
            </a:r>
            <a:r>
              <a:rPr lang="en-US" dirty="0" smtClean="0"/>
              <a:t>P802.15.3d</a:t>
            </a:r>
          </a:p>
          <a:p>
            <a:pPr lvl="0"/>
            <a:endParaRPr lang="en-US" b="1" dirty="0"/>
          </a:p>
          <a:p>
            <a:r>
              <a:rPr lang="en-US" b="1" dirty="0"/>
              <a:t>Revisions</a:t>
            </a:r>
            <a:r>
              <a:rPr lang="en-US" b="1" dirty="0" smtClean="0"/>
              <a:t>:	</a:t>
            </a:r>
            <a:r>
              <a:rPr lang="en-US" dirty="0" smtClean="0"/>
              <a:t>none</a:t>
            </a:r>
            <a:endParaRPr lang="en-US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b="1" dirty="0"/>
              <a:t>Reaffirmations: 	</a:t>
            </a:r>
            <a:r>
              <a:rPr lang="en-US" dirty="0" smtClean="0"/>
              <a:t>none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dirty="0" smtClean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b="1" dirty="0" smtClean="0"/>
              <a:t>Corrigendum:	</a:t>
            </a:r>
            <a:r>
              <a:rPr lang="en-US" dirty="0"/>
              <a:t> </a:t>
            </a:r>
            <a:r>
              <a:rPr lang="en-US" dirty="0" smtClean="0"/>
              <a:t>P802.1BA-2011/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/>
              <a:t>1 </a:t>
            </a:r>
            <a:endParaRPr lang="en-US" dirty="0" smtClean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b="1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b="1" dirty="0"/>
              <a:t>Withdrawals: </a:t>
            </a:r>
            <a:r>
              <a:rPr lang="en-US" b="1" dirty="0" smtClean="0"/>
              <a:t>	</a:t>
            </a:r>
            <a:r>
              <a:rPr lang="en-US" dirty="0"/>
              <a:t>P</a:t>
            </a:r>
            <a:r>
              <a:rPr lang="en-US" dirty="0" smtClean="0"/>
              <a:t>802.16.3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dirty="0"/>
          </a:p>
          <a:p>
            <a:pPr lvl="0"/>
            <a:r>
              <a:rPr lang="en-US" b="1" dirty="0"/>
              <a:t>Extensions</a:t>
            </a:r>
            <a:r>
              <a:rPr lang="en-US" b="1" dirty="0" smtClean="0"/>
              <a:t>:	</a:t>
            </a:r>
            <a:r>
              <a:rPr lang="en-US" dirty="0" smtClean="0"/>
              <a:t>none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1400" dirty="0" smtClean="0"/>
          </a:p>
          <a:p>
            <a:pPr lvl="0"/>
            <a:r>
              <a:rPr lang="en-US" b="1" dirty="0" smtClean="0">
                <a:solidFill>
                  <a:srgbClr val="000000"/>
                </a:solidFill>
              </a:rPr>
              <a:t>Other:</a:t>
            </a:r>
            <a:r>
              <a:rPr lang="en-US" b="1" dirty="0">
                <a:solidFill>
                  <a:srgbClr val="000000"/>
                </a:solidFill>
              </a:rPr>
              <a:t>	</a:t>
            </a:r>
            <a:r>
              <a:rPr lang="en-US" b="1" dirty="0" smtClean="0">
                <a:solidFill>
                  <a:srgbClr val="000000"/>
                </a:solidFill>
              </a:rPr>
              <a:t>	</a:t>
            </a:r>
            <a:r>
              <a:rPr lang="en-US" dirty="0" smtClean="0">
                <a:solidFill>
                  <a:srgbClr val="000000"/>
                </a:solidFill>
              </a:rPr>
              <a:t>none</a:t>
            </a: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1400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5.03 SA Standards Board 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9393E2-A56B-4D40-AFAF-67E446266CCF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304800" y="1122363"/>
            <a:ext cx="8610600" cy="5115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 dirty="0"/>
              <a:t>Standards </a:t>
            </a:r>
            <a:r>
              <a:rPr lang="en-US" sz="2400" b="1" u="sng" dirty="0" smtClean="0"/>
              <a:t>Ratification Actions</a:t>
            </a:r>
            <a:endParaRPr lang="en-US" sz="2400" b="1" u="sng" dirty="0"/>
          </a:p>
          <a:p>
            <a:endParaRPr lang="en-US" b="1" dirty="0" smtClean="0"/>
          </a:p>
          <a:p>
            <a:pPr lvl="0"/>
            <a:r>
              <a:rPr lang="en-US" b="1" dirty="0" smtClean="0"/>
              <a:t>New Standards: </a:t>
            </a:r>
            <a:r>
              <a:rPr lang="en-US" b="1" dirty="0"/>
              <a:t>	</a:t>
            </a:r>
            <a:r>
              <a:rPr lang="en-US" dirty="0"/>
              <a:t> 802.1AS-2011/</a:t>
            </a:r>
            <a:r>
              <a:rPr lang="en-US" dirty="0" err="1"/>
              <a:t>Cor</a:t>
            </a:r>
            <a:r>
              <a:rPr lang="en-US" dirty="0"/>
              <a:t> 2/Draft </a:t>
            </a:r>
            <a:r>
              <a:rPr lang="en-US" dirty="0" smtClean="0"/>
              <a:t>3.0, 802.1Q-2014/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/>
              <a:t>1/Draft </a:t>
            </a:r>
            <a:r>
              <a:rPr lang="en-US" dirty="0" smtClean="0"/>
              <a:t>D1.1, 802.1Qbv/Draft D3.1</a:t>
            </a:r>
          </a:p>
          <a:p>
            <a:pPr lvl="0"/>
            <a:endParaRPr lang="en-US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b="1" dirty="0" smtClean="0"/>
              <a:t>Revised Standards: </a:t>
            </a:r>
            <a:r>
              <a:rPr lang="en-US" dirty="0"/>
              <a:t>802.15.4/Draft P802.15.4-Revc-D01 </a:t>
            </a:r>
            <a:endParaRPr lang="en-US" dirty="0" smtClean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b="1" dirty="0"/>
              <a:t>Reaffirmations: 	</a:t>
            </a:r>
            <a:r>
              <a:rPr lang="en-US" dirty="0" smtClean="0"/>
              <a:t>none</a:t>
            </a:r>
            <a:endParaRPr lang="en-US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b="1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b="1" dirty="0"/>
              <a:t>Corrigendum: 	</a:t>
            </a:r>
            <a:r>
              <a:rPr lang="en-US" dirty="0" smtClean="0"/>
              <a:t>none</a:t>
            </a:r>
            <a:endParaRPr lang="en-US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b="1" dirty="0"/>
          </a:p>
          <a:p>
            <a:r>
              <a:rPr lang="en-US" b="1" dirty="0"/>
              <a:t>Extensions:  	</a:t>
            </a:r>
            <a:r>
              <a:rPr lang="en-US" dirty="0" smtClean="0"/>
              <a:t>none</a:t>
            </a:r>
            <a:endParaRPr lang="en-US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b="1" dirty="0"/>
              <a:t>Withdrawals: </a:t>
            </a:r>
            <a:r>
              <a:rPr lang="en-US" dirty="0"/>
              <a:t> 	</a:t>
            </a:r>
            <a:r>
              <a:rPr lang="en-US" dirty="0" smtClean="0"/>
              <a:t>none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b="1" dirty="0" smtClean="0"/>
              <a:t>Other Notes: 	</a:t>
            </a:r>
            <a:r>
              <a:rPr lang="en-US" dirty="0" smtClean="0"/>
              <a:t>see Agenda Item 5.143 Treasurers report on Financial Reporting, 802 is 		in full compliance with the JUN2015 SASB directives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dirty="0"/>
          </a:p>
        </p:txBody>
      </p:sp>
      <p:sp>
        <p:nvSpPr>
          <p:cNvPr id="5124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5.03 SA Standards Board 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A0207-7A54-48DC-BD5F-14CCF73675DA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5.04</a:t>
            </a:r>
            <a:br>
              <a:rPr lang="en-US" sz="4000" dirty="0" smtClean="0"/>
            </a:br>
            <a:r>
              <a:rPr lang="en-US" sz="4000" dirty="0" smtClean="0"/>
              <a:t> LMSC Email Ballot Recap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82000" cy="4114800"/>
          </a:xfrm>
        </p:spPr>
        <p:txBody>
          <a:bodyPr/>
          <a:lstStyle/>
          <a:p>
            <a:pPr eaLnBrk="1" hangingPunct="1">
              <a:buFontTx/>
              <a:buNone/>
              <a:tabLst>
                <a:tab pos="1141413" algn="l"/>
              </a:tabLst>
            </a:pPr>
            <a:r>
              <a:rPr lang="en-US" sz="1600" dirty="0" smtClean="0"/>
              <a:t>	</a:t>
            </a:r>
            <a:r>
              <a:rPr lang="en-US" sz="1600" u="sng" dirty="0" smtClean="0"/>
              <a:t>open date	          topic			yes/no/abs/</a:t>
            </a:r>
            <a:r>
              <a:rPr lang="en-US" sz="1600" u="sng" dirty="0" err="1" smtClean="0"/>
              <a:t>dnv</a:t>
            </a:r>
            <a:r>
              <a:rPr lang="en-US" sz="1600" u="sng" dirty="0" smtClean="0"/>
              <a:t>*	result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 smtClean="0"/>
              <a:t>20NOV	Approve 802.3bw 100BASE-T1 </a:t>
            </a:r>
            <a:r>
              <a:rPr lang="en-US" sz="1600" dirty="0" err="1" smtClean="0"/>
              <a:t>pr</a:t>
            </a:r>
            <a:r>
              <a:rPr lang="en-US" sz="1600" dirty="0" smtClean="0"/>
              <a:t>	12/00/01/03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 smtClean="0"/>
              <a:t>19JAN	Approve 802 response to FCC NPRM	13/00/01/02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 smtClean="0"/>
              <a:t>22JAN	Approve 802 liaison to WFA		12/01/00/03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 smtClean="0"/>
              <a:t>22JAN	Approve 802 liaison to 3GPP		10/00/00/06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 smtClean="0"/>
              <a:t>25JAN	Approve establishing a 5G/IMT-2010 SC	13/00/00/03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 smtClean="0"/>
              <a:t>26JAN	Approve 802.3br to Sponsor Ballot	11/00/00/05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 smtClean="0"/>
              <a:t>28JAN	5 day 802.3 liaison to ITU-T review	no objections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1600" dirty="0" smtClean="0"/>
          </a:p>
          <a:p>
            <a:pPr marL="0" indent="0" eaLnBrk="1" hangingPunct="1">
              <a:buNone/>
              <a:tabLst>
                <a:tab pos="1141413" algn="l"/>
              </a:tabLst>
            </a:pPr>
            <a:r>
              <a:rPr lang="en-US" sz="1600" dirty="0"/>
              <a:t>*802 chair is counted as DNV unless his vote is </a:t>
            </a:r>
            <a:r>
              <a:rPr lang="en-US" sz="1600" dirty="0" smtClean="0"/>
              <a:t>required</a:t>
            </a:r>
          </a:p>
          <a:p>
            <a:pPr marL="0" indent="0" eaLnBrk="1" hangingPunct="1">
              <a:buNone/>
              <a:tabLst>
                <a:tab pos="1141413" algn="l"/>
              </a:tabLst>
            </a:pPr>
            <a:endParaRPr lang="en-US" sz="2000" dirty="0"/>
          </a:p>
          <a:p>
            <a:pPr marL="0" indent="0" eaLnBrk="1" hangingPunct="1">
              <a:buNone/>
              <a:tabLst>
                <a:tab pos="1141413" algn="l"/>
              </a:tabLst>
            </a:pPr>
            <a:r>
              <a:rPr lang="en-US" sz="1600" dirty="0" smtClean="0"/>
              <a:t>Please remember to use shorter </a:t>
            </a:r>
            <a:r>
              <a:rPr lang="en-US" sz="1600" dirty="0"/>
              <a:t>h</a:t>
            </a:r>
            <a:r>
              <a:rPr lang="en-US" sz="1600" dirty="0" smtClean="0"/>
              <a:t>eaders for EC email ballots!</a:t>
            </a:r>
            <a:endParaRPr lang="en-US" sz="1600" i="1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1600" dirty="0" smtClean="0"/>
          </a:p>
          <a:p>
            <a:pPr marL="0" indent="0" eaLnBrk="1" hangingPunct="1">
              <a:buNone/>
            </a:pPr>
            <a:endParaRPr lang="en-US" sz="1600" dirty="0" smtClean="0"/>
          </a:p>
          <a:p>
            <a:pPr eaLnBrk="1" hangingPunct="1"/>
            <a:endParaRPr lang="en-US" sz="1600" dirty="0" smtClean="0"/>
          </a:p>
          <a:p>
            <a:pPr eaLnBrk="1" hangingPunct="1"/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303161"/>
              </p:ext>
            </p:extLst>
          </p:nvPr>
        </p:nvGraphicFramePr>
        <p:xfrm>
          <a:off x="304800" y="990599"/>
          <a:ext cx="8534400" cy="4838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9053"/>
                <a:gridCol w="1448423"/>
                <a:gridCol w="3856924"/>
              </a:tblGrid>
              <a:tr h="22575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IEEE 802 Executive Committee Members</a:t>
                      </a:r>
                      <a:endParaRPr lang="en-US" sz="1100" b="1" i="0" u="none" strike="noStrike" dirty="0">
                        <a:solidFill>
                          <a:srgbClr val="55AA8F"/>
                        </a:solidFill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1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Position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Name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Affiliation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3716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Chair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Paul Nikolich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</a:rPr>
                        <a:t>Self, Intel, Huawei, </a:t>
                      </a:r>
                      <a:br>
                        <a:rPr lang="en-US" sz="1000" u="none" strike="noStrike" dirty="0" smtClean="0">
                          <a:effectLst/>
                        </a:rPr>
                      </a:br>
                      <a:r>
                        <a:rPr lang="en-US" sz="1000" u="none" strike="noStrike" dirty="0" err="1" smtClean="0">
                          <a:effectLst/>
                        </a:rPr>
                        <a:t>octoScope</a:t>
                      </a:r>
                      <a:r>
                        <a:rPr lang="en-US" sz="1000" u="none" strike="noStrike" dirty="0" smtClean="0">
                          <a:effectLst/>
                        </a:rPr>
                        <a:t>,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UNH </a:t>
                      </a:r>
                      <a:r>
                        <a:rPr lang="en-US" sz="1000" u="none" strike="noStrike" baseline="0" dirty="0" err="1" smtClean="0">
                          <a:effectLst/>
                        </a:rPr>
                        <a:t>BCoE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, YAS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First Vice Chair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Pat Thaler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Broadcom Corporation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Second Vice Chair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James P. K. Gilb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effectLst/>
                          <a:latin typeface="+mn-lt"/>
                        </a:rPr>
                        <a:t>Self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Treasurer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Clint Chaplin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</a:rPr>
                        <a:t>Self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Recording Secretary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John D'Ambrosia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 smtClean="0">
                          <a:effectLst/>
                          <a:latin typeface="+mn-lt"/>
                        </a:rPr>
                        <a:t>Futurewei</a:t>
                      </a:r>
                      <a:r>
                        <a:rPr lang="en-US" sz="1000" b="0" i="0" u="none" strike="noStrike" dirty="0" smtClean="0">
                          <a:effectLst/>
                          <a:latin typeface="+mn-lt"/>
                        </a:rPr>
                        <a:t>, a subsidiary of Huawei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Executive Secretary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Jon Rosdahl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effectLst/>
                          <a:latin typeface="+mn-lt"/>
                        </a:rPr>
                        <a:t>Qualcomm</a:t>
                      </a:r>
                      <a:r>
                        <a:rPr lang="en-US" sz="1000" b="0" i="0" u="none" strike="noStrike" baseline="0" dirty="0" smtClean="0">
                          <a:effectLst/>
                          <a:latin typeface="+mn-lt"/>
                        </a:rPr>
                        <a:t> Inc.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P802.1 High Level Interface (HILI)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effectLst/>
                          <a:latin typeface="+mn-lt"/>
                        </a:rPr>
                        <a:t>Glenn</a:t>
                      </a:r>
                      <a:r>
                        <a:rPr lang="en-US" sz="1000" b="0" i="0" u="none" strike="noStrike" baseline="0" dirty="0" smtClean="0">
                          <a:effectLst/>
                          <a:latin typeface="+mn-lt"/>
                        </a:rPr>
                        <a:t> Parsons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effectLst/>
                          <a:latin typeface="+mn-lt"/>
                        </a:rPr>
                        <a:t>Ericsson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P802.3 Ethernet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David Law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Hewlett </a:t>
                      </a:r>
                      <a:r>
                        <a:rPr lang="en-US" sz="1000" u="none" strike="noStrike" dirty="0" smtClean="0">
                          <a:effectLst/>
                        </a:rPr>
                        <a:t>Packard Enterprise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P802.11 Wireless Local Area Network (WLAN)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effectLst/>
                          <a:latin typeface="+mn-lt"/>
                        </a:rPr>
                        <a:t>Adrian</a:t>
                      </a:r>
                      <a:r>
                        <a:rPr lang="en-US" sz="1000" b="0" i="0" u="none" strike="noStrike" baseline="0" dirty="0" smtClean="0">
                          <a:effectLst/>
                          <a:latin typeface="+mn-lt"/>
                        </a:rPr>
                        <a:t> Stephens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effectLst/>
                          <a:latin typeface="+mn-lt"/>
                        </a:rPr>
                        <a:t>Intel Corporation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P802.15 Wireless Personal Area Network (WPAN)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Bob Heile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Wireless Communication Consulting, LLC., </a:t>
                      </a:r>
                      <a:r>
                        <a:rPr lang="en-US" sz="1000" u="none" strike="noStrike" dirty="0" smtClean="0">
                          <a:effectLst/>
                        </a:rPr>
                        <a:t>Wi-SUN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Alliance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P802.16 Broadband Wireless Access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Roger Marks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err="1">
                          <a:effectLst/>
                        </a:rPr>
                        <a:t>EthAirNet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smtClean="0">
                          <a:effectLst/>
                        </a:rPr>
                        <a:t>Associates,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IEEE-SA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P802.18 Radio Regulatory TAG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Mike Lynch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MJ Lynch and </a:t>
                      </a:r>
                      <a:r>
                        <a:rPr lang="en-US" sz="1000" u="none" strike="noStrike" dirty="0" smtClean="0">
                          <a:effectLst/>
                        </a:rPr>
                        <a:t>Associates LLC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P802.19 Wireless Coexistence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Steve Shellhammer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Qualcomm </a:t>
                      </a:r>
                      <a:r>
                        <a:rPr lang="en-US" sz="1000" u="none" strike="noStrike" dirty="0" smtClean="0">
                          <a:effectLst/>
                        </a:rPr>
                        <a:t>Inc.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P802.21 Media-independent Handover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Subir Das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Applied Communication Sciences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P802.22 Wireless Regional Area Networks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Apurva Mody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BAE </a:t>
                      </a:r>
                      <a:r>
                        <a:rPr lang="en-US" sz="1000" u="none" strike="noStrike" dirty="0" smtClean="0">
                          <a:effectLst/>
                        </a:rPr>
                        <a:t>Systems, White Space Alliance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P802.24 </a:t>
                      </a:r>
                      <a:r>
                        <a:rPr lang="en-US" sz="1000" u="none" strike="noStrike" dirty="0" smtClean="0">
                          <a:effectLst/>
                        </a:rPr>
                        <a:t>Vertical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Network Applications</a:t>
                      </a:r>
                      <a:r>
                        <a:rPr lang="en-US" sz="1000" u="none" strike="noStrike" dirty="0" smtClean="0">
                          <a:effectLst/>
                        </a:rPr>
                        <a:t> TAG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</a:rPr>
                        <a:t>Tim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000" u="none" strike="noStrike" dirty="0" smtClean="0">
                          <a:effectLst/>
                        </a:rPr>
                        <a:t>Godfrey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effectLst/>
                          <a:latin typeface="+mn-lt"/>
                        </a:rPr>
                        <a:t>EPRI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Member </a:t>
                      </a:r>
                      <a:r>
                        <a:rPr lang="en-US" sz="1000" u="none" strike="noStrike" dirty="0" smtClean="0">
                          <a:effectLst/>
                        </a:rPr>
                        <a:t>Emeritus</a:t>
                      </a: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Geoff Thompson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err="1">
                          <a:effectLst/>
                        </a:rPr>
                        <a:t>GraCaSI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smtClean="0">
                          <a:effectLst/>
                        </a:rPr>
                        <a:t>Advisors</a:t>
                      </a: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000" u="none" strike="noStrike" dirty="0" smtClean="0">
                        <a:effectLst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u="none" strike="noStrike" dirty="0" smtClean="0">
                        <a:effectLst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b">
                    <a:noFill/>
                  </a:tcPr>
                </a:tc>
              </a:tr>
              <a:tr h="22575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Hibernating Working Groups</a:t>
                      </a:r>
                      <a:endParaRPr lang="en-US" sz="1100" b="1" i="0" u="none" strike="noStrike" dirty="0">
                        <a:solidFill>
                          <a:srgbClr val="55AA8F"/>
                        </a:solidFill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b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P802.17 Resilient Packet Ring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John Lemon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effectLst/>
                          <a:latin typeface="+mn-lt"/>
                        </a:rPr>
                        <a:t>Broadcom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P802.20 Mobile Broadband Wireless Access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Radhakrishna Canchi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Kyocera Communications, Inc.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4177"/>
            <a:ext cx="7772400" cy="1143000"/>
          </a:xfrm>
        </p:spPr>
        <p:txBody>
          <a:bodyPr/>
          <a:lstStyle/>
          <a:p>
            <a:r>
              <a:rPr lang="en-US" dirty="0" smtClean="0"/>
              <a:t>5.05 EC Affiliation Update</a:t>
            </a:r>
          </a:p>
        </p:txBody>
      </p:sp>
    </p:spTree>
    <p:extLst>
      <p:ext uri="{BB962C8B-B14F-4D97-AF65-F5344CB8AC3E}">
        <p14:creationId xmlns:p14="http://schemas.microsoft.com/office/powerpoint/2010/main" val="363642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5.05 EC Affiliation Update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in affiliation among EC members from previous slide?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E4A3D-AB95-4B4A-84C7-234C77122C9E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8182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10F99-1F45-47EC-8886-14AE55002D51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534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5.06 Cross-802 Topics</a:t>
            </a:r>
          </a:p>
        </p:txBody>
      </p:sp>
      <p:graphicFrame>
        <p:nvGraphicFramePr>
          <p:cNvPr id="30998" name="Group 27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649745"/>
              </p:ext>
            </p:extLst>
          </p:nvPr>
        </p:nvGraphicFramePr>
        <p:xfrm>
          <a:off x="381000" y="1420368"/>
          <a:ext cx="8534400" cy="4876800"/>
        </p:xfrm>
        <a:graphic>
          <a:graphicData uri="http://schemas.openxmlformats.org/drawingml/2006/table">
            <a:tbl>
              <a:tblPr/>
              <a:tblGrid>
                <a:gridCol w="6019800"/>
                <a:gridCol w="25146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Monday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Notes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792"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18:00-19:30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open/ no tutorials this session</a:t>
                      </a:r>
                      <a:endParaRPr lang="en-US" sz="1400" b="1" baseline="0" dirty="0" smtClean="0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baseline="0" dirty="0" smtClean="0"/>
                        <a:t>Room: </a:t>
                      </a:r>
                      <a:endParaRPr lang="en-US" sz="1400" b="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1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19:30-21:30  5G/IMT-2020 Standing Committee, Parsons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Cross-802 group discussion encouraged on this topic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baseline="0" dirty="0" smtClean="0"/>
                        <a:t>Room: Florence 2202</a:t>
                      </a:r>
                      <a:endParaRPr lang="en-US" sz="1400" b="0" dirty="0" smtClean="0"/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21:30-22:30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open/no tutorials this session</a:t>
                      </a:r>
                      <a:endParaRPr lang="en-US" sz="1400" b="1" baseline="0" dirty="0" smtClean="0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baseline="0" dirty="0" smtClean="0"/>
                        <a:t>Room: 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</a:rPr>
                        <a:t>Tuesday</a:t>
                      </a:r>
                      <a:endParaRPr lang="en-US" sz="2000" dirty="0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13:30-15:30 JTC1 Standing Committee, Myles</a:t>
                      </a:r>
                      <a:endParaRPr lang="en-US" sz="1400" b="1" baseline="0" dirty="0" smtClean="0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baseline="0" dirty="0" smtClean="0"/>
                        <a:t>Room:  Sicily 2402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19:30-21:30   5G/IMT-2020 Standing Committee, Parsons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Cross-802 group discussion encouraged on this topic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Room: Florence 2202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Wednesday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9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8:00-9:00  ITU-T Standing Committee, Parsons</a:t>
                      </a:r>
                      <a:endParaRPr kumimoji="0" lang="en-US" sz="1400" b="0" i="0" u="none" strike="sng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Room: Sicily 2401B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9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19:00-21:30PM Social Reception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Macau Tower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Thursday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8:00-10:00AM open</a:t>
                      </a:r>
                      <a:endParaRPr kumimoji="0" lang="en-US" sz="2000" b="1" i="0" u="none" strike="sng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Room: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634C9-9B8D-4F3A-BA54-F468EE4672C2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5.07 Drafts to Sponsor Ballot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802.01: none.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802.03: P802.3bu Power over Data Lines (conditional).</a:t>
            </a:r>
            <a:endParaRPr lang="en-US" sz="1600" dirty="0"/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802.11: none..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802.15: P802.15.10 Layer 2 Routing (conditional)..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802.16: none..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802.17: transfer all 802.17 standards to inactive status,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802.19: none..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802.21: none.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802.22: none.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802.24: none.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1600" dirty="0" smtClean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dirty="0" smtClean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dirty="0" smtClean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E14AEC-809A-4985-B262-84775D5738F9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5.08 Drafts to </a:t>
            </a:r>
            <a:r>
              <a:rPr lang="en-US" dirty="0" err="1" smtClean="0"/>
              <a:t>RevCom</a:t>
            </a:r>
            <a:endParaRPr lang="en-US" dirty="0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802.01: </a:t>
            </a:r>
            <a:r>
              <a:rPr lang="en-US" sz="1600" dirty="0" err="1" smtClean="0"/>
              <a:t>tbd</a:t>
            </a:r>
            <a:r>
              <a:rPr lang="en-US" sz="1600" dirty="0" smtClean="0"/>
              <a:t>.</a:t>
            </a:r>
            <a:endParaRPr lang="en-US" sz="1600" dirty="0"/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802.03: P802.3bp 1000BASE-T1, P802.3bq 25/40GBASE-T, P802.3by 25Gbps Ethernet; all conditional..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802.11: none..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802.15: 802.15.3 </a:t>
            </a:r>
            <a:r>
              <a:rPr lang="en-US" sz="1600" dirty="0" err="1" smtClean="0"/>
              <a:t>REVa</a:t>
            </a:r>
            <a:r>
              <a:rPr lang="en-US" sz="1600" dirty="0" smtClean="0"/>
              <a:t>..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802.16: none..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802.19: none..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802.21: none.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802.22: none.</a:t>
            </a:r>
            <a:endParaRPr lang="en-US" sz="1600" dirty="0"/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802.24: none.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E79634C9-9B8D-4F3A-BA54-F468EE4672C2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5.09 Draft Documents to EC Ballot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+mj-lt"/>
              <a:buAutoNum type="arabicPeriod"/>
            </a:pPr>
            <a:r>
              <a:rPr lang="en-US" sz="1600" kern="0" dirty="0" smtClean="0"/>
              <a:t>802.00: </a:t>
            </a:r>
            <a:r>
              <a:rPr lang="en-US" sz="1600" kern="0" dirty="0" err="1" smtClean="0"/>
              <a:t>tbd</a:t>
            </a:r>
            <a:r>
              <a:rPr lang="en-US" sz="1600" kern="0" dirty="0" smtClean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 smtClean="0"/>
              <a:t>802.01: none.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 smtClean="0"/>
              <a:t>802.03: </a:t>
            </a:r>
            <a:r>
              <a:rPr lang="en-US" sz="1600" kern="0" dirty="0" err="1" smtClean="0"/>
              <a:t>tbd</a:t>
            </a:r>
            <a:r>
              <a:rPr lang="en-US" sz="1600" kern="0" dirty="0" smtClean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 smtClean="0"/>
              <a:t>802.11: none..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 smtClean="0"/>
              <a:t>802.15: liaison to China WGs for Sensor Networks and </a:t>
            </a:r>
            <a:r>
              <a:rPr lang="en-US" sz="1600" kern="0" dirty="0" err="1" smtClean="0"/>
              <a:t>IoT</a:t>
            </a:r>
            <a:r>
              <a:rPr lang="en-US" sz="1600" kern="0" dirty="0" smtClean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 smtClean="0"/>
              <a:t>802.16: none..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 smtClean="0"/>
              <a:t>802.18: </a:t>
            </a:r>
            <a:r>
              <a:rPr lang="en-US" sz="1600" kern="0" dirty="0" err="1" smtClean="0"/>
              <a:t>tbd</a:t>
            </a:r>
            <a:r>
              <a:rPr lang="en-US" sz="1600" kern="0" dirty="0" smtClean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 smtClean="0"/>
              <a:t>802.19: </a:t>
            </a:r>
            <a:r>
              <a:rPr lang="en-US" sz="1600" dirty="0"/>
              <a:t>liaison to 3GPP/LAA, SG formation press </a:t>
            </a:r>
            <a:r>
              <a:rPr lang="en-US" sz="1600" dirty="0" smtClean="0"/>
              <a:t>release.. 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 smtClean="0"/>
              <a:t>802.21: none.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 smtClean="0"/>
              <a:t>802.22: none.</a:t>
            </a:r>
            <a:endParaRPr lang="en-US" sz="1600" kern="0" dirty="0"/>
          </a:p>
          <a:p>
            <a:pPr>
              <a:buFont typeface="+mj-lt"/>
              <a:buAutoNum type="arabicPeriod"/>
            </a:pPr>
            <a:r>
              <a:rPr lang="en-US" sz="1600" kern="0" dirty="0" smtClean="0">
                <a:solidFill>
                  <a:schemeClr val="tx2"/>
                </a:solidFill>
              </a:rPr>
              <a:t>802.24: </a:t>
            </a:r>
            <a:r>
              <a:rPr lang="en-US" sz="1600" dirty="0" err="1" smtClean="0"/>
              <a:t>tbd</a:t>
            </a:r>
            <a:r>
              <a:rPr lang="en-US" sz="1600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US" sz="1600" kern="0" dirty="0" smtClean="0">
                <a:solidFill>
                  <a:schemeClr val="tx2"/>
                </a:solidFill>
              </a:rPr>
              <a:t>802/JTC1 SC: </a:t>
            </a:r>
            <a:r>
              <a:rPr lang="en-US" sz="1600" kern="0" dirty="0" err="1" smtClean="0">
                <a:solidFill>
                  <a:schemeClr val="tx2"/>
                </a:solidFill>
              </a:rPr>
              <a:t>tbd</a:t>
            </a:r>
            <a:r>
              <a:rPr lang="en-US" sz="1600" kern="0" dirty="0">
                <a:solidFill>
                  <a:schemeClr val="tx2"/>
                </a:solidFill>
              </a:rPr>
              <a:t>.</a:t>
            </a:r>
            <a:endParaRPr lang="en-US" sz="1600" kern="0" dirty="0" smtClean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1600" kern="0" dirty="0" smtClean="0">
                <a:solidFill>
                  <a:schemeClr val="tx2"/>
                </a:solidFill>
              </a:rPr>
              <a:t>802/ITU SC: </a:t>
            </a:r>
            <a:r>
              <a:rPr lang="en-US" sz="1600" kern="0" dirty="0" err="1" smtClean="0">
                <a:solidFill>
                  <a:schemeClr val="tx2"/>
                </a:solidFill>
              </a:rPr>
              <a:t>tbd</a:t>
            </a:r>
            <a:r>
              <a:rPr lang="en-US" sz="1600" kern="0" dirty="0">
                <a:solidFill>
                  <a:schemeClr val="tx2"/>
                </a:solidFill>
              </a:rPr>
              <a:t>.</a:t>
            </a:r>
            <a:endParaRPr lang="en-US" sz="1600" kern="0" dirty="0" smtClean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1600" kern="0" dirty="0" smtClean="0">
                <a:solidFill>
                  <a:schemeClr val="tx2"/>
                </a:solidFill>
              </a:rPr>
              <a:t>802/IETF SC: </a:t>
            </a:r>
            <a:r>
              <a:rPr lang="en-US" sz="1600" kern="0" dirty="0" err="1" smtClean="0">
                <a:solidFill>
                  <a:schemeClr val="tx2"/>
                </a:solidFill>
              </a:rPr>
              <a:t>tbd</a:t>
            </a:r>
            <a:r>
              <a:rPr lang="en-US" sz="1600" kern="0" dirty="0">
                <a:solidFill>
                  <a:schemeClr val="tx2"/>
                </a:solidFill>
              </a:rPr>
              <a:t>.</a:t>
            </a:r>
            <a:endParaRPr lang="en-US" sz="1600" kern="0" dirty="0" smtClean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1600" kern="0" dirty="0" smtClean="0">
                <a:solidFill>
                  <a:schemeClr val="tx2"/>
                </a:solidFill>
              </a:rPr>
              <a:t>802/Wireless Chairs SC: </a:t>
            </a:r>
            <a:r>
              <a:rPr lang="en-US" sz="1600" kern="0" dirty="0" err="1" smtClean="0">
                <a:solidFill>
                  <a:schemeClr val="tx2"/>
                </a:solidFill>
              </a:rPr>
              <a:t>tbd</a:t>
            </a:r>
            <a:r>
              <a:rPr lang="en-US" sz="1600" kern="0" dirty="0" smtClean="0">
                <a:solidFill>
                  <a:schemeClr val="tx2"/>
                </a:solidFill>
              </a:rPr>
              <a:t>.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1600" kern="0" dirty="0" smtClean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kern="0" dirty="0" smtClean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kern="0" dirty="0" smtClean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val="320265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A57E89-25D3-4256-9216-6E0253F958A2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STDs due for 10 yr maintenance by DEC15</a:t>
            </a: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458200" cy="41148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none</a:t>
            </a:r>
          </a:p>
          <a:p>
            <a:pPr eaLnBrk="1" hangingPunct="1"/>
            <a:endParaRPr lang="en-US" sz="1800" dirty="0" smtClean="0"/>
          </a:p>
          <a:p>
            <a:pPr eaLnBrk="1" hangingPunct="1"/>
            <a:endParaRPr lang="en-US" sz="1800" dirty="0" smtClean="0"/>
          </a:p>
          <a:p>
            <a:pPr eaLnBrk="1" hangingPunct="1">
              <a:buFontTx/>
              <a:buNone/>
            </a:pPr>
            <a:endParaRPr lang="en-US" sz="1800" dirty="0" smtClean="0"/>
          </a:p>
          <a:p>
            <a:pPr eaLnBrk="1" hangingPunct="1">
              <a:buFontTx/>
              <a:buNone/>
            </a:pPr>
            <a:r>
              <a:rPr lang="en-US" sz="1800" dirty="0" smtClean="0"/>
              <a:t> </a:t>
            </a:r>
          </a:p>
          <a:p>
            <a:pPr eaLnBrk="1" hangingPunct="1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40675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802 LMSC Executive Committee</a:t>
            </a:r>
            <a:br>
              <a:rPr lang="en-US" dirty="0" smtClean="0"/>
            </a:br>
            <a:r>
              <a:rPr lang="en-US" dirty="0" smtClean="0"/>
              <a:t>Opening </a:t>
            </a:r>
            <a:r>
              <a:rPr lang="en-US" dirty="0"/>
              <a:t>Meeting</a:t>
            </a:r>
            <a:br>
              <a:rPr lang="en-US" dirty="0"/>
            </a:br>
            <a:r>
              <a:rPr lang="en-US" dirty="0" smtClean="0"/>
              <a:t>	08:00AM-10:00AM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28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5C3D3-DD34-4FB6-9F0B-F1D195A23707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5.10 Draft PARs to </a:t>
            </a:r>
            <a:r>
              <a:rPr lang="en-US" dirty="0" err="1" smtClean="0"/>
              <a:t>NesCom</a:t>
            </a:r>
            <a:endParaRPr lang="en-US" dirty="0" smtClean="0"/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696200" cy="41148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800" dirty="0" smtClean="0"/>
              <a:t>802.1Qcr Amendment: </a:t>
            </a:r>
            <a:r>
              <a:rPr lang="en-US" sz="1800" dirty="0" err="1" smtClean="0"/>
              <a:t>Async</a:t>
            </a:r>
            <a:r>
              <a:rPr lang="en-US" sz="1800" dirty="0" smtClean="0"/>
              <a:t> Traffic Shaping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802.3bs </a:t>
            </a:r>
            <a:r>
              <a:rPr lang="en-US" sz="1800" dirty="0"/>
              <a:t>Amendment</a:t>
            </a:r>
            <a:r>
              <a:rPr lang="en-US" sz="1800" dirty="0" smtClean="0"/>
              <a:t>: 200/400Gbps PAR modification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802</a:t>
            </a:r>
            <a:r>
              <a:rPr lang="en-US" sz="1800" dirty="0"/>
              <a:t>. </a:t>
            </a:r>
            <a:r>
              <a:rPr lang="en-US" sz="1800" dirty="0" smtClean="0"/>
              <a:t>3bt Amendment: DTE Power PAR modification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802</a:t>
            </a:r>
            <a:r>
              <a:rPr lang="en-US" sz="1800" dirty="0"/>
              <a:t>. </a:t>
            </a:r>
            <a:r>
              <a:rPr lang="en-US" sz="1800" dirty="0" smtClean="0"/>
              <a:t>3cc Amendment: 25Gbps over Single-Mode Fiber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802</a:t>
            </a:r>
            <a:r>
              <a:rPr lang="en-US" sz="1800" dirty="0"/>
              <a:t>. </a:t>
            </a:r>
            <a:r>
              <a:rPr lang="en-US" sz="1800" dirty="0" smtClean="0"/>
              <a:t>3cd Amendment: 50/100/200Gbps Physical Layers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802</a:t>
            </a:r>
            <a:r>
              <a:rPr lang="en-US" sz="1800" dirty="0"/>
              <a:t>. </a:t>
            </a:r>
            <a:r>
              <a:rPr lang="en-US" sz="1800" dirty="0" smtClean="0"/>
              <a:t>15.12 Amendment: Upper Layer Interface (ULI)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802.15.4v Amendment: Usage of Regional Sub-GHz bands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802</a:t>
            </a:r>
            <a:r>
              <a:rPr lang="en-US" sz="1800" dirty="0"/>
              <a:t>. 16s </a:t>
            </a:r>
            <a:r>
              <a:rPr lang="en-US" sz="1800" dirty="0" smtClean="0"/>
              <a:t>Amendment</a:t>
            </a:r>
            <a:r>
              <a:rPr lang="en-US" sz="1800" dirty="0"/>
              <a:t>, Fixed and Mobile Wireless Access in Channel Sizes up to 1.25 </a:t>
            </a:r>
            <a:r>
              <a:rPr lang="en-US" sz="1800" dirty="0" smtClean="0"/>
              <a:t>MHz</a:t>
            </a:r>
            <a:br>
              <a:rPr lang="en-US" sz="1800" dirty="0" smtClean="0"/>
            </a:br>
            <a:endParaRPr lang="en-US" sz="1800" dirty="0" smtClean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802.16 Revision PAR under Maintenance P&amp;P,</a:t>
            </a:r>
            <a:br>
              <a:rPr lang="en-US" sz="1800" dirty="0" smtClean="0"/>
            </a:b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Withdrawal request: none</a:t>
            </a:r>
            <a:endParaRPr lang="en-US" sz="3600" dirty="0" smtClean="0"/>
          </a:p>
          <a:p>
            <a:pPr eaLnBrk="1" hangingPunct="1">
              <a:buFont typeface="+mj-lt"/>
              <a:buAutoNum type="arabicPeriod"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5.11 Pre-PAR </a:t>
            </a:r>
            <a:r>
              <a:rPr lang="en-US" dirty="0"/>
              <a:t>activity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7206550"/>
              </p:ext>
            </p:extLst>
          </p:nvPr>
        </p:nvGraphicFramePr>
        <p:xfrm>
          <a:off x="685800" y="990600"/>
          <a:ext cx="7772400" cy="505968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85800"/>
                <a:gridCol w="2895600"/>
                <a:gridCol w="4191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Group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New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Existing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dot01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None_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dot03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SG Ethernet YANG models..</a:t>
                      </a:r>
                      <a:br>
                        <a:rPr lang="en-US" sz="10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ICAID: none..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SG Single</a:t>
                      </a:r>
                      <a:r>
                        <a:rPr lang="en-US" sz="1000" baseline="0" dirty="0" smtClean="0"/>
                        <a:t> lane 50 Gb/s, 1</a:t>
                      </a:r>
                      <a:r>
                        <a:rPr lang="en-US" sz="1000" baseline="30000" dirty="0" smtClean="0"/>
                        <a:t>st</a:t>
                      </a:r>
                      <a:r>
                        <a:rPr lang="en-US" sz="1000" baseline="0" dirty="0" smtClean="0"/>
                        <a:t> ext..</a:t>
                      </a:r>
                      <a:br>
                        <a:rPr lang="en-US" sz="1000" baseline="0" dirty="0" smtClean="0"/>
                      </a:br>
                      <a:r>
                        <a:rPr lang="en-US" sz="1000" baseline="0" dirty="0" smtClean="0"/>
                        <a:t>SG Next Gen 100 Gb/s and 200 Gb/s, 1</a:t>
                      </a:r>
                      <a:r>
                        <a:rPr lang="en-US" sz="1000" baseline="30000" dirty="0" smtClean="0"/>
                        <a:t>st</a:t>
                      </a:r>
                      <a:r>
                        <a:rPr lang="en-US" sz="1000" baseline="0" dirty="0" smtClean="0"/>
                        <a:t> ext..</a:t>
                      </a:r>
                      <a:br>
                        <a:rPr lang="en-US" sz="1000" baseline="0" dirty="0" smtClean="0"/>
                      </a:br>
                      <a:r>
                        <a:rPr lang="en-US" sz="1000" baseline="0" dirty="0" smtClean="0"/>
                        <a:t>SG 25Gb/s single mode fiber, 1</a:t>
                      </a:r>
                      <a:r>
                        <a:rPr lang="en-US" sz="1000" baseline="30000" dirty="0" smtClean="0"/>
                        <a:t>st</a:t>
                      </a:r>
                      <a:r>
                        <a:rPr lang="en-US" sz="1000" baseline="0" dirty="0" smtClean="0"/>
                        <a:t> ext..</a:t>
                      </a:r>
                      <a:br>
                        <a:rPr lang="en-US" sz="1000" baseline="0" dirty="0" smtClean="0"/>
                      </a:br>
                      <a:r>
                        <a:rPr lang="en-US" sz="1000" baseline="0" dirty="0" err="1" smtClean="0"/>
                        <a:t>Icaid</a:t>
                      </a:r>
                      <a:r>
                        <a:rPr lang="en-US" sz="1000" baseline="0" dirty="0" smtClean="0"/>
                        <a:t>: Enterprise Campus and Data Center Ethernet..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dot11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Topic Interest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Group: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Range Low Power  may be transitioned to a SG this session..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Wireless Next Generation Standing Committee.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dot15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None..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SG Develop Consolidated LLC 802.15.4 MAC,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2</a:t>
                      </a:r>
                      <a:r>
                        <a:rPr lang="en-US" sz="1000" baseline="30000" dirty="0" smtClean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 ext..</a:t>
                      </a:r>
                      <a:b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Interest Groups: </a:t>
                      </a:r>
                      <a:r>
                        <a:rPr lang="en-US" sz="1000" baseline="0" dirty="0" err="1" smtClean="0">
                          <a:solidFill>
                            <a:schemeClr val="tx1"/>
                          </a:solidFill>
                        </a:rPr>
                        <a:t>TeraHertz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, High Rate Rail Communications, 6TiSch, </a:t>
                      </a:r>
                      <a:b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Recommended practice on how to use 802.15.4..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dot16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dot18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dot19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Topic Interest Group: Coexistence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in the automotive 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environment to convert into SG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dot21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dot22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dot24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/>
                        <a:t>dotECSG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None_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73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181600"/>
          </a:xfrm>
        </p:spPr>
        <p:txBody>
          <a:bodyPr/>
          <a:lstStyle/>
          <a:p>
            <a:r>
              <a:rPr lang="en-US" sz="1600" dirty="0" smtClean="0"/>
              <a:t>Open Action Items from July 2015 Plenary</a:t>
            </a:r>
            <a:endParaRPr lang="en-US" sz="1100" strike="sngStrike" dirty="0" smtClean="0"/>
          </a:p>
          <a:p>
            <a:pPr lvl="1"/>
            <a:r>
              <a:rPr lang="en-US" sz="1100" dirty="0" smtClean="0"/>
              <a:t>See Recording Secretary’s list</a:t>
            </a:r>
            <a:endParaRPr lang="en-US" sz="1100" strike="sngStrike" dirty="0" smtClean="0"/>
          </a:p>
          <a:p>
            <a:r>
              <a:rPr lang="en-US" sz="1600" dirty="0" smtClean="0"/>
              <a:t>Open Action Items from Jan 2016 Workshop</a:t>
            </a:r>
            <a:endParaRPr lang="en-US" sz="600" dirty="0" smtClean="0"/>
          </a:p>
          <a:p>
            <a:pPr lvl="1"/>
            <a:r>
              <a:rPr lang="en-US" sz="1100" dirty="0"/>
              <a:t>See Recording Secretary’s list</a:t>
            </a:r>
            <a:endParaRPr lang="en-US" sz="1100" dirty="0" smtClean="0"/>
          </a:p>
          <a:p>
            <a:r>
              <a:rPr lang="en-US" sz="1500" dirty="0" smtClean="0"/>
              <a:t>Open Action Items from Feb 2016 EC </a:t>
            </a:r>
            <a:r>
              <a:rPr lang="en-US" sz="1500" dirty="0" err="1" smtClean="0"/>
              <a:t>telecon</a:t>
            </a:r>
            <a:endParaRPr lang="en-US" sz="1500" dirty="0" smtClean="0"/>
          </a:p>
          <a:p>
            <a:pPr lvl="1"/>
            <a:r>
              <a:rPr lang="en-US" sz="1100" dirty="0"/>
              <a:t>See Recording Secretary’s </a:t>
            </a:r>
            <a:r>
              <a:rPr lang="en-US" sz="1100" dirty="0" smtClean="0"/>
              <a:t>list</a:t>
            </a:r>
          </a:p>
          <a:p>
            <a:r>
              <a:rPr lang="en-US" sz="1500" dirty="0" smtClean="0"/>
              <a:t>Open Action Items from March 2016 Plenary</a:t>
            </a:r>
          </a:p>
          <a:p>
            <a:pPr lvl="1"/>
            <a:r>
              <a:rPr lang="en-US" sz="1100" dirty="0"/>
              <a:t>See Recording Secretary’s list</a:t>
            </a:r>
            <a:endParaRPr lang="en-US" sz="1100" dirty="0" smtClean="0"/>
          </a:p>
          <a:p>
            <a:pPr marL="457200" lvl="1" indent="0"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kern="0" dirty="0" smtClean="0"/>
              <a:t>5.12 EC Action Item recap</a:t>
            </a:r>
          </a:p>
        </p:txBody>
      </p:sp>
    </p:spTree>
    <p:extLst>
      <p:ext uri="{BB962C8B-B14F-4D97-AF65-F5344CB8AC3E}">
        <p14:creationId xmlns:p14="http://schemas.microsoft.com/office/powerpoint/2010/main" val="237793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BFD41-4FBB-4B2A-B8EA-25FA07AA2DC6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5.13 802 Task Force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802 Task Force Thurs 10:30AM-12:30 (room: Milan 2101 AB)</a:t>
            </a:r>
          </a:p>
          <a:p>
            <a:pPr marL="457200" lvl="1" indent="0" eaLnBrk="1" hangingPunct="1">
              <a:buNone/>
              <a:defRPr/>
            </a:pPr>
            <a:r>
              <a:rPr lang="en-US" sz="2400" dirty="0" smtClean="0"/>
              <a:t>Tentative agenda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</a:p>
          <a:p>
            <a:pPr marL="800100" lvl="1" indent="-342900" eaLnBrk="1" hangingPunct="1">
              <a:buFont typeface="+mj-lt"/>
              <a:buAutoNum type="arabicPeriod"/>
              <a:defRPr/>
            </a:pPr>
            <a:r>
              <a:rPr lang="en-US" sz="2400" dirty="0" smtClean="0"/>
              <a:t>Open portion of meeting:</a:t>
            </a:r>
            <a:endParaRPr lang="en-US" sz="1800" dirty="0"/>
          </a:p>
          <a:p>
            <a:pPr marL="1200150" lvl="2" indent="-342900" eaLnBrk="1" hangingPunct="1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C</a:t>
            </a:r>
            <a:r>
              <a:rPr lang="en-US" sz="1800" dirty="0" smtClean="0">
                <a:solidFill>
                  <a:schemeClr val="tx2"/>
                </a:solidFill>
              </a:rPr>
              <a:t>larification of Indemnification Policy update, 10 min, </a:t>
            </a:r>
            <a:r>
              <a:rPr lang="en-US" sz="1800" dirty="0" err="1" smtClean="0">
                <a:solidFill>
                  <a:schemeClr val="tx2"/>
                </a:solidFill>
              </a:rPr>
              <a:t>Nikolich</a:t>
            </a:r>
            <a:endParaRPr lang="en-US" sz="1800" dirty="0" smtClean="0">
              <a:solidFill>
                <a:schemeClr val="tx2"/>
              </a:solidFill>
            </a:endParaRPr>
          </a:p>
          <a:p>
            <a:pPr marL="1200150" lvl="2" indent="-342900" eaLnBrk="1" hangingPunct="1">
              <a:buFont typeface="+mj-lt"/>
              <a:buAutoNum type="arabicPeriod"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IEEE SA staff update, 15 min, </a:t>
            </a:r>
            <a:r>
              <a:rPr lang="en-US" sz="1800" dirty="0" err="1" smtClean="0">
                <a:solidFill>
                  <a:schemeClr val="tx2"/>
                </a:solidFill>
              </a:rPr>
              <a:t>tbd</a:t>
            </a:r>
            <a:endParaRPr lang="en-US" sz="1800" dirty="0" smtClean="0">
              <a:solidFill>
                <a:schemeClr val="tx2"/>
              </a:solidFill>
            </a:endParaRPr>
          </a:p>
          <a:p>
            <a:pPr marL="1200150" lvl="2" indent="-342900" eaLnBrk="1" hangingPunct="1">
              <a:buFont typeface="+mj-lt"/>
              <a:buAutoNum type="arabicPeriod"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Any other business?</a:t>
            </a:r>
          </a:p>
          <a:p>
            <a:pPr marL="1200150" lvl="2" indent="-342900" eaLnBrk="1" hangingPunct="1">
              <a:buFont typeface="+mj-lt"/>
              <a:buAutoNum type="arabicPeriod"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Action item review, </a:t>
            </a:r>
            <a:r>
              <a:rPr lang="en-US" sz="1800" dirty="0">
                <a:solidFill>
                  <a:schemeClr val="tx2"/>
                </a:solidFill>
              </a:rPr>
              <a:t>5</a:t>
            </a:r>
            <a:r>
              <a:rPr lang="en-US" sz="1800" dirty="0" smtClean="0">
                <a:solidFill>
                  <a:schemeClr val="tx2"/>
                </a:solidFill>
              </a:rPr>
              <a:t> min, </a:t>
            </a:r>
            <a:r>
              <a:rPr lang="en-US" sz="1800" dirty="0" err="1" smtClean="0">
                <a:solidFill>
                  <a:schemeClr val="tx2"/>
                </a:solidFill>
              </a:rPr>
              <a:t>Nikolich</a:t>
            </a:r>
            <a:endParaRPr lang="en-US" dirty="0" smtClean="0">
              <a:solidFill>
                <a:schemeClr val="tx2"/>
              </a:solidFill>
            </a:endParaRPr>
          </a:p>
          <a:p>
            <a:pPr marL="800100" lvl="1" indent="-342900" eaLnBrk="1" hangingPunct="1"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Closed portion of meeting: </a:t>
            </a:r>
          </a:p>
          <a:p>
            <a:pPr marL="1200150" lvl="2" indent="-342900" eaLnBrk="1" hangingPunct="1">
              <a:buFont typeface="+mj-lt"/>
              <a:buAutoNum type="arabicPeriod"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Indemnification Policy discussion, 20 min, </a:t>
            </a:r>
            <a:r>
              <a:rPr lang="en-US" sz="2000" dirty="0" err="1" smtClean="0">
                <a:solidFill>
                  <a:schemeClr val="tx2"/>
                </a:solidFill>
              </a:rPr>
              <a:t>Nikolich</a:t>
            </a:r>
            <a:endParaRPr lang="en-US" dirty="0" smtClean="0"/>
          </a:p>
          <a:p>
            <a:pPr marL="800100" lvl="1" indent="-342900" eaLnBrk="1" hangingPunct="1"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Adjourn</a:t>
            </a:r>
            <a:endParaRPr lang="en-US" sz="1600" dirty="0" smtClean="0">
              <a:solidFill>
                <a:schemeClr val="tx2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  <a:p>
            <a:pPr lvl="2" eaLnBrk="1" hangingPunct="1">
              <a:defRPr/>
            </a:pPr>
            <a:endParaRPr lang="en-US" sz="2000" dirty="0" smtClean="0"/>
          </a:p>
          <a:p>
            <a:pPr lvl="2" eaLnBrk="1" hangingPunct="1"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29443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5.33 </a:t>
            </a:r>
            <a:r>
              <a:rPr lang="en-US" dirty="0"/>
              <a:t>3GPP </a:t>
            </a:r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 smtClean="0"/>
              <a:t>Steve </a:t>
            </a:r>
            <a:r>
              <a:rPr lang="en-US" sz="2400" dirty="0" err="1" smtClean="0"/>
              <a:t>Shellhammer</a:t>
            </a:r>
            <a:endParaRPr lang="en-US" sz="2400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D6E4BC-3F87-44D1-A8C2-D1EA1C4675AB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5.50 EC meetings for the week</a:t>
            </a:r>
            <a:br>
              <a:rPr lang="en-US" sz="4000" dirty="0" smtClean="0"/>
            </a:br>
            <a:r>
              <a:rPr lang="en-US" sz="1200" dirty="0" smtClean="0"/>
              <a:t>(draft01)</a:t>
            </a:r>
            <a:endParaRPr lang="en-US" sz="2400" dirty="0" smtClean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9067800" cy="5791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Sunday 19:30-21:30 (tentative)	LMSC Rules Review (Milan 2101 AB)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1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Mon 8:00-10:00		Opening Executive Committee meeting (Sicily 2403)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Mon </a:t>
            </a:r>
            <a:r>
              <a:rPr lang="en-US" sz="1400" dirty="0" smtClean="0"/>
              <a:t>15:30-16:30 (tentative)</a:t>
            </a:r>
            <a:r>
              <a:rPr lang="en-US" sz="1400" dirty="0" smtClean="0"/>
              <a:t>	</a:t>
            </a:r>
            <a:r>
              <a:rPr lang="en-US" sz="1400" dirty="0" smtClean="0"/>
              <a:t>802/IETF </a:t>
            </a:r>
            <a:r>
              <a:rPr lang="en-US" sz="1400" dirty="0"/>
              <a:t>Standing Committee (Milan 2101 </a:t>
            </a:r>
            <a:r>
              <a:rPr lang="en-US" sz="1400" dirty="0" smtClean="0"/>
              <a:t>AB)</a:t>
            </a:r>
            <a:r>
              <a:rPr lang="en-US" sz="1400" dirty="0"/>
              <a:t>		</a:t>
            </a:r>
            <a:endParaRPr lang="en-US" sz="1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Mon 18:00-22:00		no tutorials this session</a:t>
            </a:r>
            <a:br>
              <a:rPr lang="en-US" sz="1400" dirty="0" smtClean="0"/>
            </a:br>
            <a:r>
              <a:rPr lang="en-US" sz="1400" dirty="0" smtClean="0"/>
              <a:t>Mon 19:30-21:30		5G/IMT2020 Standing </a:t>
            </a:r>
            <a:r>
              <a:rPr lang="en-US" sz="1400" dirty="0" err="1" smtClean="0"/>
              <a:t>Cmte</a:t>
            </a:r>
            <a:r>
              <a:rPr lang="en-US" sz="1400" dirty="0" smtClean="0"/>
              <a:t> (Florence 2202)</a:t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Tue </a:t>
            </a:r>
            <a:r>
              <a:rPr lang="en-US" sz="1400" dirty="0" smtClean="0"/>
              <a:t>8:00am-8:30	</a:t>
            </a:r>
            <a:r>
              <a:rPr lang="en-US" sz="1400" dirty="0" smtClean="0"/>
              <a:t>	</a:t>
            </a:r>
            <a:r>
              <a:rPr lang="en-US" sz="1400" dirty="0" smtClean="0"/>
              <a:t>open</a:t>
            </a:r>
            <a:endParaRPr lang="en-US" sz="1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Tue 13:30-15:30		802/JTC1/SC6 Standing </a:t>
            </a:r>
            <a:r>
              <a:rPr lang="en-US" sz="1400" dirty="0"/>
              <a:t>C</a:t>
            </a:r>
            <a:r>
              <a:rPr lang="en-US" sz="1400" dirty="0" smtClean="0"/>
              <a:t>ommittee (Sicily 2402)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Tue 16:00-18:00</a:t>
            </a:r>
            <a:r>
              <a:rPr lang="en-US" sz="1400" dirty="0"/>
              <a:t>		</a:t>
            </a:r>
            <a:r>
              <a:rPr lang="en-US" sz="1400" dirty="0" smtClean="0"/>
              <a:t>open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Tue 19:30-21:30</a:t>
            </a:r>
            <a:r>
              <a:rPr lang="en-US" sz="1400" dirty="0"/>
              <a:t>	</a:t>
            </a:r>
            <a:r>
              <a:rPr lang="en-US" sz="1400" dirty="0" smtClean="0"/>
              <a:t>	</a:t>
            </a:r>
            <a:r>
              <a:rPr lang="en-US" sz="1400" dirty="0"/>
              <a:t> 5G/IMT2020 Standing </a:t>
            </a:r>
            <a:r>
              <a:rPr lang="en-US" sz="1400" dirty="0" err="1"/>
              <a:t>Cmte</a:t>
            </a:r>
            <a:r>
              <a:rPr lang="en-US" sz="1400" dirty="0"/>
              <a:t> (Florence 2202</a:t>
            </a:r>
            <a:r>
              <a:rPr lang="en-US" sz="1400" dirty="0" smtClean="0"/>
              <a:t>)</a:t>
            </a:r>
            <a:br>
              <a:rPr lang="en-US" sz="1400" dirty="0" smtClean="0"/>
            </a:br>
            <a:endParaRPr lang="en-US" sz="1400" i="1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Wed 8:00-9:00		802/ITU Standing Committee (</a:t>
            </a:r>
            <a:r>
              <a:rPr lang="en-US" sz="1400" dirty="0" err="1" smtClean="0"/>
              <a:t>Siciliy</a:t>
            </a:r>
            <a:r>
              <a:rPr lang="en-US" sz="1400" dirty="0" smtClean="0"/>
              <a:t> </a:t>
            </a:r>
            <a:r>
              <a:rPr lang="en-US" sz="1400" dirty="0" smtClean="0"/>
              <a:t>2401)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Wed 13:30-17:00		open</a:t>
            </a:r>
            <a:br>
              <a:rPr lang="en-US" sz="1400" dirty="0" smtClean="0"/>
            </a:br>
            <a:endParaRPr lang="en-US" sz="1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Thu 7:00-8:00		Plenary venue space allocation planning (Milan </a:t>
            </a:r>
            <a:r>
              <a:rPr lang="en-US" sz="1400" dirty="0" smtClean="0"/>
              <a:t>2101 AB)</a:t>
            </a:r>
            <a:endParaRPr lang="en-US" sz="1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Thu 8:00-9:00		Future venue </a:t>
            </a:r>
            <a:r>
              <a:rPr lang="en-US" sz="1400" dirty="0" smtClean="0"/>
              <a:t>planning and Network Services contract </a:t>
            </a:r>
            <a:r>
              <a:rPr lang="en-US" sz="1400" dirty="0" smtClean="0"/>
              <a:t>(Milan </a:t>
            </a:r>
            <a:r>
              <a:rPr lang="en-US" sz="1400" dirty="0" smtClean="0"/>
              <a:t>2101 AB)</a:t>
            </a:r>
            <a:endParaRPr lang="en-US" sz="1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Thu 9:00-10:00		802 Chair’s Open Office hour (Milan </a:t>
            </a:r>
            <a:r>
              <a:rPr lang="en-US" sz="1400" dirty="0" smtClean="0"/>
              <a:t>2101 AB)</a:t>
            </a:r>
            <a:endParaRPr lang="en-US" sz="1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Thu 10:30-12:30pm		IEEE 802 Task Force (Milan </a:t>
            </a:r>
            <a:r>
              <a:rPr lang="en-US" sz="1400" dirty="0" smtClean="0"/>
              <a:t>2101 AB)</a:t>
            </a:r>
            <a:endParaRPr lang="en-US" sz="1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Thu 13:30-15:30 </a:t>
            </a:r>
            <a:r>
              <a:rPr lang="en-US" sz="1400" dirty="0" smtClean="0"/>
              <a:t>	</a:t>
            </a:r>
            <a:r>
              <a:rPr lang="en-US" sz="1400" dirty="0" smtClean="0"/>
              <a:t>	</a:t>
            </a:r>
            <a:r>
              <a:rPr lang="en-US" sz="1400" dirty="0" smtClean="0"/>
              <a:t>open</a:t>
            </a:r>
            <a:endParaRPr lang="en-US" sz="1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Thu 16:00-18:00pm		open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endParaRPr lang="en-US" sz="1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Fri 08am-noon		open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Fri 01pm-06pm		closing Executive Committee meeting (Sicily 2403)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713BD2-F117-406A-B928-809DADA0B6F3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Reports</a:t>
            </a:r>
          </a:p>
        </p:txBody>
      </p:sp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914400" y="1752600"/>
            <a:ext cx="7543800" cy="294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3200" dirty="0" smtClean="0"/>
              <a:t>P&amp;P report			James Gilb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3200" dirty="0" smtClean="0"/>
              <a:t>Treasurer report</a:t>
            </a:r>
            <a:r>
              <a:rPr lang="en-US" sz="3200" dirty="0"/>
              <a:t>		</a:t>
            </a:r>
            <a:r>
              <a:rPr lang="en-US" sz="3200" dirty="0" smtClean="0"/>
              <a:t>Clint Chaplin</a:t>
            </a:r>
            <a:endParaRPr lang="en-US" sz="32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3200" dirty="0" err="1" smtClean="0"/>
              <a:t>Esecy</a:t>
            </a:r>
            <a:r>
              <a:rPr lang="en-US" sz="3200" dirty="0" smtClean="0"/>
              <a:t> report		Jon </a:t>
            </a:r>
            <a:r>
              <a:rPr lang="en-US" sz="3200" dirty="0" err="1" smtClean="0"/>
              <a:t>Rosdahl</a:t>
            </a:r>
            <a:endParaRPr lang="en-US" sz="32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32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32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27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End of Opening EC Meeting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pPr eaLnBrk="1" hangingPunct="1"/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4.00 IEEE Support Staff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9714" y="1143000"/>
            <a:ext cx="7239000" cy="1905000"/>
          </a:xfrm>
        </p:spPr>
        <p:txBody>
          <a:bodyPr/>
          <a:lstStyle/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2000" dirty="0" smtClean="0"/>
              <a:t>Michelle Turner	</a:t>
            </a:r>
            <a:r>
              <a:rPr lang="en-US" sz="2000" dirty="0" smtClean="0"/>
              <a:t>Editor (remote)</a:t>
            </a:r>
            <a:endParaRPr lang="en-US" sz="2000" dirty="0" smtClean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2000" dirty="0"/>
              <a:t>Kathryn Bennet	Technical Program </a:t>
            </a:r>
            <a:r>
              <a:rPr lang="en-US" sz="2000" dirty="0" smtClean="0"/>
              <a:t>Operations (</a:t>
            </a:r>
            <a:r>
              <a:rPr lang="en-US" sz="2000" dirty="0" err="1" smtClean="0"/>
              <a:t>JonG</a:t>
            </a:r>
            <a:r>
              <a:rPr lang="en-US" sz="2000" dirty="0" smtClean="0"/>
              <a:t> is sub)</a:t>
            </a:r>
            <a:endParaRPr lang="en-US" sz="2000" dirty="0" smtClean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2000" dirty="0" smtClean="0"/>
              <a:t>Jonathan Goldberg Technical Program Operations</a:t>
            </a:r>
            <a:endParaRPr lang="en-US" sz="20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2000" dirty="0" smtClean="0"/>
              <a:t>Jodi </a:t>
            </a:r>
            <a:r>
              <a:rPr lang="en-US" sz="2000" dirty="0" err="1" smtClean="0"/>
              <a:t>Haasz</a:t>
            </a:r>
            <a:r>
              <a:rPr lang="en-US" sz="2000" dirty="0" smtClean="0"/>
              <a:t> 	Fellowship </a:t>
            </a:r>
            <a:r>
              <a:rPr lang="en-US" sz="2000" dirty="0" smtClean="0"/>
              <a:t>Program (Soo Kim is sub)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888285-84CB-4E25-9CB1-DB64667697D0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4.01 Meeting Fee Waivers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657600"/>
            <a:ext cx="8229600" cy="20574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 smtClean="0"/>
          </a:p>
          <a:p>
            <a:pPr lvl="2" eaLnBrk="1" hangingPunct="1">
              <a:lnSpc>
                <a:spcPct val="80000"/>
              </a:lnSpc>
            </a:pPr>
            <a:endParaRPr lang="en-US" sz="1800" dirty="0" smtClean="0"/>
          </a:p>
          <a:p>
            <a:pPr lvl="1" eaLnBrk="1" hangingPunct="1">
              <a:lnSpc>
                <a:spcPct val="80000"/>
              </a:lnSpc>
            </a:pPr>
            <a:endParaRPr lang="en-US" sz="2200" dirty="0" smtClean="0"/>
          </a:p>
          <a:p>
            <a:pPr lvl="2" eaLnBrk="1" hangingPunct="1">
              <a:lnSpc>
                <a:spcPct val="80000"/>
              </a:lnSpc>
            </a:pPr>
            <a:endParaRPr lang="en-US" sz="18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828800" y="1392865"/>
            <a:ext cx="457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Invited Guests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33400" y="2286000"/>
            <a:ext cx="7924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7013" indent="-227013" defTabSz="13716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2000" dirty="0"/>
              <a:t>Richard </a:t>
            </a:r>
            <a:r>
              <a:rPr lang="en-US" sz="2000" dirty="0" err="1" smtClean="0"/>
              <a:t>Burbridge</a:t>
            </a:r>
            <a:r>
              <a:rPr lang="en-US" sz="2000" dirty="0" smtClean="0"/>
              <a:t>	Chair </a:t>
            </a:r>
            <a:r>
              <a:rPr lang="en-US" sz="2000" dirty="0"/>
              <a:t>of 3GPP </a:t>
            </a:r>
            <a:r>
              <a:rPr lang="en-US" sz="2000" dirty="0" smtClean="0"/>
              <a:t>RAN2 (Intel)</a:t>
            </a:r>
            <a:endParaRPr lang="en-US" sz="2000" dirty="0"/>
          </a:p>
          <a:p>
            <a:pPr marL="227013" indent="-227013" defTabSz="13716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2000" dirty="0"/>
              <a:t>Sasha </a:t>
            </a:r>
            <a:r>
              <a:rPr lang="en-US" sz="2000" dirty="0" err="1" smtClean="0"/>
              <a:t>Sirotkin</a:t>
            </a:r>
            <a:r>
              <a:rPr lang="en-US" sz="2000" dirty="0" smtClean="0"/>
              <a:t>	Rapporteur </a:t>
            </a:r>
            <a:r>
              <a:rPr lang="en-US" sz="2000" dirty="0"/>
              <a:t>of the </a:t>
            </a:r>
            <a:r>
              <a:rPr lang="en-US" sz="2000" dirty="0" smtClean="0"/>
              <a:t>3GPP LWA </a:t>
            </a:r>
            <a:r>
              <a:rPr lang="en-US" sz="2000" dirty="0"/>
              <a:t>work </a:t>
            </a:r>
            <a:r>
              <a:rPr lang="en-US" sz="2000" dirty="0" smtClean="0"/>
              <a:t>item (Intel)</a:t>
            </a:r>
            <a:endParaRPr lang="en-US" sz="2000" dirty="0"/>
          </a:p>
          <a:p>
            <a:pPr marL="227013" indent="-227013" defTabSz="13716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2000" dirty="0" smtClean="0"/>
              <a:t>Philippe </a:t>
            </a:r>
            <a:r>
              <a:rPr lang="en-US" sz="2000" dirty="0" err="1" smtClean="0"/>
              <a:t>Reininger</a:t>
            </a:r>
            <a:r>
              <a:rPr lang="en-US" sz="2000" dirty="0" smtClean="0"/>
              <a:t>	3GPP </a:t>
            </a:r>
            <a:r>
              <a:rPr lang="en-US" sz="2000" dirty="0"/>
              <a:t>RAN3 chair (</a:t>
            </a:r>
            <a:r>
              <a:rPr lang="en-US" sz="2000" dirty="0" smtClean="0"/>
              <a:t>Huawei)</a:t>
            </a:r>
          </a:p>
          <a:p>
            <a:pPr marL="227013" indent="-227013" defTabSz="13716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>
              <a:lnSpc>
                <a:spcPct val="80000"/>
              </a:lnSpc>
              <a:spcBef>
                <a:spcPct val="20000"/>
              </a:spcBef>
              <a:tabLst>
                <a:tab pos="2228850" algn="l"/>
                <a:tab pos="6862763" algn="l"/>
              </a:tabLst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EC </a:t>
            </a:r>
            <a:r>
              <a:rPr lang="en-US" sz="2000" dirty="0"/>
              <a:t>Motion: </a:t>
            </a:r>
            <a:r>
              <a:rPr lang="en-US" sz="2000" strike="sngStrike" dirty="0"/>
              <a:t/>
            </a:r>
            <a:br>
              <a:rPr lang="en-US" sz="2000" strike="sngStrike" dirty="0"/>
            </a:br>
            <a:r>
              <a:rPr lang="en-US" sz="2000" dirty="0"/>
              <a:t>Approve waiving the registration fee for the </a:t>
            </a:r>
            <a:r>
              <a:rPr lang="en-US" sz="2000" dirty="0" smtClean="0"/>
              <a:t>above Invited Guests</a:t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Mover: 	Seconder:	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	</a:t>
            </a:r>
          </a:p>
          <a:p>
            <a:pPr defTabSz="1371600">
              <a:lnSpc>
                <a:spcPct val="80000"/>
              </a:lnSpc>
              <a:spcBef>
                <a:spcPct val="20000"/>
              </a:spcBef>
              <a:tabLst>
                <a:tab pos="2228850" algn="l"/>
                <a:tab pos="6862763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__</a:t>
            </a:r>
            <a:r>
              <a:rPr lang="en-US" sz="2000" dirty="0"/>
              <a:t>Y/__N/__</a:t>
            </a:r>
            <a:r>
              <a:rPr lang="en-US" sz="2000" dirty="0" smtClean="0"/>
              <a:t>A	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marL="227013" lvl="0" indent="-227013" defTabSz="13716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2000" kern="0" dirty="0" smtClean="0">
              <a:latin typeface="+mn-lt"/>
              <a:cs typeface="+mn-cs"/>
            </a:endParaRPr>
          </a:p>
          <a:p>
            <a:pPr marL="227013" lvl="0" indent="-227013" defTabSz="1371600">
              <a:lnSpc>
                <a:spcPct val="80000"/>
              </a:lnSpc>
              <a:spcBef>
                <a:spcPct val="20000"/>
              </a:spcBef>
              <a:tabLst>
                <a:tab pos="2228850" algn="l"/>
                <a:tab pos="6862763" algn="l"/>
              </a:tabLst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13716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Times New Roman" pitchFamily="18" charset="0"/>
              <a:buAutoNum type="arabicPeriod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13716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Times New Roman" pitchFamily="18" charset="0"/>
              <a:buAutoNum type="arabicPeriod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13716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Times New Roman" pitchFamily="18" charset="0"/>
              <a:buAutoNum type="arabicPeriod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5.01 Chair’s Announcement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Chair’s opening </a:t>
            </a:r>
            <a:r>
              <a:rPr lang="en-US" dirty="0" smtClean="0"/>
              <a:t>remarks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800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152400"/>
            <a:ext cx="5410200" cy="1143000"/>
          </a:xfrm>
        </p:spPr>
        <p:txBody>
          <a:bodyPr/>
          <a:lstStyle/>
          <a:p>
            <a:r>
              <a:rPr lang="en-US" dirty="0" smtClean="0"/>
              <a:t>Kim Chang</a:t>
            </a:r>
            <a:endParaRPr lang="en-US" dirty="0"/>
          </a:p>
        </p:txBody>
      </p:sp>
      <p:pic>
        <p:nvPicPr>
          <p:cNvPr id="3" name="Picture 16" descr="kimchang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902"/>
            <a:ext cx="2819400" cy="3328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0000" y="1219200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3849469"/>
            <a:ext cx="266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Departed March 10, 2016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48122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46 Years of Age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419100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Supporting Huawei at </a:t>
            </a:r>
          </a:p>
          <a:p>
            <a:r>
              <a:rPr lang="en-US" sz="1600" b="1" dirty="0" smtClean="0"/>
              <a:t>    WFA </a:t>
            </a:r>
            <a:r>
              <a:rPr lang="en-US" sz="1600" b="1" dirty="0"/>
              <a:t>meeting in </a:t>
            </a:r>
            <a:r>
              <a:rPr lang="en-US" sz="1600" b="1" dirty="0" smtClean="0"/>
              <a:t>Kyoto, Japan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5105400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Survived by his wife, Fung , </a:t>
            </a:r>
          </a:p>
          <a:p>
            <a:r>
              <a:rPr lang="en-US" sz="1600" b="1" dirty="0"/>
              <a:t> </a:t>
            </a:r>
            <a:r>
              <a:rPr lang="en-US" sz="1600" b="1" dirty="0" smtClean="0"/>
              <a:t>   and his daughter, Iris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733800" y="1066800"/>
            <a:ext cx="502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rgbClr val="002060"/>
                </a:solidFill>
              </a:rPr>
              <a:t>Respected member of Huawei’s North America Standards and Industry Development team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rgbClr val="002060"/>
                </a:solidFill>
              </a:rPr>
              <a:t>Member of Huawei Community 2005 - 2016</a:t>
            </a:r>
            <a:endParaRPr lang="en-US" sz="16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2400" y="2118241"/>
            <a:ext cx="48006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SzPct val="60000"/>
            </a:pPr>
            <a:r>
              <a:rPr lang="en-US" sz="1600" dirty="0" smtClean="0">
                <a:solidFill>
                  <a:srgbClr val="002060"/>
                </a:solidFill>
              </a:rPr>
              <a:t>Over 20 years of standards experience; starting with 2G CDMA while at Nortel Networks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SzPct val="60000"/>
            </a:pPr>
            <a:r>
              <a:rPr lang="en-US" altLang="zh-CN" sz="1600" dirty="0" smtClean="0">
                <a:solidFill>
                  <a:srgbClr val="002060"/>
                </a:solidFill>
                <a:ea typeface="华文细黑" charset="0"/>
                <a:cs typeface="华文细黑" charset="0"/>
              </a:rPr>
              <a:t>Involved in and held leadership positions in standards communities from 3GPP, 3GPP2, IEEE 802, </a:t>
            </a:r>
            <a:r>
              <a:rPr lang="en-US" altLang="zh-CN" sz="1600" dirty="0" err="1" smtClean="0">
                <a:solidFill>
                  <a:srgbClr val="002060"/>
                </a:solidFill>
                <a:ea typeface="华文细黑" charset="0"/>
                <a:cs typeface="华文细黑" charset="0"/>
              </a:rPr>
              <a:t>WiFi</a:t>
            </a:r>
            <a:r>
              <a:rPr lang="en-US" altLang="zh-CN" sz="1600" dirty="0" smtClean="0">
                <a:solidFill>
                  <a:srgbClr val="002060"/>
                </a:solidFill>
                <a:ea typeface="华文细黑" charset="0"/>
                <a:cs typeface="华文细黑" charset="0"/>
              </a:rPr>
              <a:t> Alliance and others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rgbClr val="002060"/>
                </a:solidFill>
              </a:rPr>
              <a:t>One of the originals of 3GPP2 and chair of TSG-C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rgbClr val="002060"/>
                </a:solidFill>
              </a:rPr>
              <a:t>Huawei’s IEEE 802 delegation coordinator &amp; original leader of the Wireless Advanced Research and Standards (WARS) in </a:t>
            </a:r>
            <a:r>
              <a:rPr lang="en-US" sz="1600" dirty="0" err="1" smtClean="0">
                <a:solidFill>
                  <a:srgbClr val="002060"/>
                </a:solidFill>
              </a:rPr>
              <a:t>Futurewei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rgbClr val="002060"/>
                </a:solidFill>
              </a:rPr>
              <a:t>Strong supporter of IEEE standardization work and was key to Huawei’s start in IEEE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rgbClr val="002060"/>
                </a:solidFill>
              </a:rPr>
              <a:t>Wi-Fi was Kim’s personal compassion and the first thing he would look for where ever his travels took him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62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</a:t>
            </a:r>
            <a:r>
              <a:rPr lang="en-US" dirty="0" smtClean="0"/>
              <a:t>.011 March Elections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 smtClean="0"/>
              <a:t>Prior to opening EC meeting</a:t>
            </a:r>
          </a:p>
          <a:p>
            <a:pPr lvl="1"/>
            <a:r>
              <a:rPr lang="en-US" sz="1800" dirty="0" smtClean="0"/>
              <a:t>802 chair candidates to notify EC Recording Secretary</a:t>
            </a:r>
          </a:p>
          <a:p>
            <a:pPr lvl="1"/>
            <a:r>
              <a:rPr lang="en-US" sz="1800" dirty="0" err="1" smtClean="0"/>
              <a:t>Nikolich’s</a:t>
            </a:r>
            <a:r>
              <a:rPr lang="en-US" sz="1800" dirty="0" smtClean="0"/>
              <a:t> proposed slate of appointed EC members</a:t>
            </a:r>
          </a:p>
          <a:p>
            <a:pPr lvl="2"/>
            <a:r>
              <a:rPr lang="en-US" sz="1400" dirty="0" smtClean="0"/>
              <a:t>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VC Path </a:t>
            </a:r>
            <a:r>
              <a:rPr lang="en-US" sz="1400" dirty="0" err="1" smtClean="0"/>
              <a:t>Thaler</a:t>
            </a:r>
            <a:r>
              <a:rPr lang="en-US" sz="1400" dirty="0" smtClean="0"/>
              <a:t>, 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VC James Gilb, Exec </a:t>
            </a:r>
            <a:r>
              <a:rPr lang="en-US" sz="1400" dirty="0" err="1" smtClean="0"/>
              <a:t>Secy</a:t>
            </a:r>
            <a:r>
              <a:rPr lang="en-US" sz="1400" dirty="0" smtClean="0"/>
              <a:t> Jon </a:t>
            </a:r>
            <a:r>
              <a:rPr lang="en-US" sz="1400" dirty="0" err="1" smtClean="0"/>
              <a:t>Rosdahl</a:t>
            </a:r>
            <a:r>
              <a:rPr lang="en-US" sz="1400" dirty="0" smtClean="0"/>
              <a:t>, Rec </a:t>
            </a:r>
            <a:r>
              <a:rPr lang="en-US" sz="1400" dirty="0" err="1" smtClean="0"/>
              <a:t>Secy</a:t>
            </a:r>
            <a:r>
              <a:rPr lang="en-US" sz="1400" dirty="0" smtClean="0"/>
              <a:t>, John 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, Treasurer, Clint Chaplin, Member Emeritus, Geoff Thompson</a:t>
            </a:r>
          </a:p>
          <a:p>
            <a:r>
              <a:rPr lang="en-US" sz="2000" dirty="0" smtClean="0"/>
              <a:t>Prior to closing EC meeting</a:t>
            </a:r>
          </a:p>
          <a:p>
            <a:pPr lvl="1"/>
            <a:r>
              <a:rPr lang="en-US" sz="1800" dirty="0" smtClean="0"/>
              <a:t>WG and TAG officer elections to be held (</a:t>
            </a:r>
            <a:r>
              <a:rPr lang="en-US" sz="1400" dirty="0" smtClean="0"/>
              <a:t>remember to record vote counts</a:t>
            </a:r>
            <a:r>
              <a:rPr lang="en-US" sz="1800" dirty="0" smtClean="0"/>
              <a:t>)</a:t>
            </a:r>
            <a:endParaRPr lang="en-US" sz="1400" dirty="0" smtClean="0"/>
          </a:p>
          <a:p>
            <a:pPr lvl="1"/>
            <a:r>
              <a:rPr lang="en-US" sz="1800" dirty="0" smtClean="0"/>
              <a:t>Letters of endorsement for all potential EC members must be on file</a:t>
            </a:r>
          </a:p>
          <a:p>
            <a:r>
              <a:rPr lang="en-US" sz="2000" dirty="0" smtClean="0"/>
              <a:t>During closing EC meeting</a:t>
            </a:r>
          </a:p>
          <a:p>
            <a:pPr lvl="1"/>
            <a:r>
              <a:rPr lang="en-US" sz="1800" dirty="0" smtClean="0"/>
              <a:t>Report numerical results of WG/TAG officer elections</a:t>
            </a:r>
          </a:p>
          <a:p>
            <a:pPr lvl="1"/>
            <a:r>
              <a:rPr lang="en-US" sz="1800" dirty="0" smtClean="0"/>
              <a:t>Confirmation of individuals elected to WG and TAG officers</a:t>
            </a:r>
          </a:p>
          <a:p>
            <a:pPr lvl="1"/>
            <a:r>
              <a:rPr lang="en-US" sz="1800" dirty="0" smtClean="0"/>
              <a:t>802 chair election</a:t>
            </a:r>
          </a:p>
          <a:p>
            <a:pPr lvl="1"/>
            <a:r>
              <a:rPr lang="en-US" sz="1800" dirty="0" smtClean="0"/>
              <a:t>Confirmation of individuals to 802 appointed positions</a:t>
            </a:r>
          </a:p>
          <a:p>
            <a:pPr lvl="1"/>
            <a:endParaRPr lang="en-US" sz="1800" dirty="0" smtClean="0"/>
          </a:p>
          <a:p>
            <a:endParaRPr lang="en-US" sz="2400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2B82F1-15BE-4346-BB9F-7340EE66D9B5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3121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5.012 Interim EC </a:t>
            </a:r>
            <a:r>
              <a:rPr lang="en-US" dirty="0" err="1" smtClean="0"/>
              <a:t>telecon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June meeting notice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nterim EC meeting scheduled for </a:t>
            </a:r>
          </a:p>
          <a:p>
            <a:pPr lvl="1"/>
            <a:r>
              <a:rPr lang="en-US" dirty="0" smtClean="0"/>
              <a:t>07JUN 1-3PM 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94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4114800"/>
          </a:xfrm>
        </p:spPr>
        <p:txBody>
          <a:bodyPr/>
          <a:lstStyle/>
          <a:p>
            <a:r>
              <a:rPr lang="en-US" sz="2400" dirty="0" err="1" smtClean="0"/>
              <a:t>BoG</a:t>
            </a:r>
            <a:r>
              <a:rPr lang="en-US" sz="2400" dirty="0" smtClean="0"/>
              <a:t> meeting 3,4 FEB2015</a:t>
            </a:r>
          </a:p>
          <a:p>
            <a:pPr lvl="1"/>
            <a:r>
              <a:rPr lang="en-US" sz="2000" dirty="0" smtClean="0"/>
              <a:t>SA strategic plan goals </a:t>
            </a:r>
            <a:r>
              <a:rPr lang="en-US" sz="2000" dirty="0"/>
              <a:t>revision </a:t>
            </a:r>
            <a:r>
              <a:rPr lang="en-US" sz="2000" dirty="0" smtClean="0"/>
              <a:t>approved</a:t>
            </a:r>
            <a:endParaRPr lang="en-US" sz="2000" dirty="0"/>
          </a:p>
          <a:p>
            <a:pPr lvl="2"/>
            <a:r>
              <a:rPr lang="en-US" sz="1600" dirty="0" smtClean="0"/>
              <a:t>Vision: Be </a:t>
            </a:r>
            <a:r>
              <a:rPr lang="en-US" sz="1600" dirty="0"/>
              <a:t>a world-class Standards Development Organization</a:t>
            </a:r>
          </a:p>
          <a:p>
            <a:pPr lvl="2"/>
            <a:r>
              <a:rPr lang="en-US" sz="1600" dirty="0" smtClean="0"/>
              <a:t>Mission: Provide </a:t>
            </a:r>
            <a:r>
              <a:rPr lang="en-US" sz="1600" dirty="0"/>
              <a:t>a high quality, market relevant standardization </a:t>
            </a:r>
            <a:r>
              <a:rPr lang="en-US" sz="1600" dirty="0" smtClean="0"/>
              <a:t>environment</a:t>
            </a:r>
            <a:r>
              <a:rPr lang="en-US" sz="1600" dirty="0"/>
              <a:t>, respected world-wide</a:t>
            </a:r>
          </a:p>
          <a:p>
            <a:pPr lvl="2"/>
            <a:r>
              <a:rPr lang="en-US" sz="1600" dirty="0" smtClean="0"/>
              <a:t>Goal: Provide </a:t>
            </a:r>
            <a:r>
              <a:rPr lang="en-US" sz="1600" dirty="0"/>
              <a:t>a globally open, inclusive, and transparent environment for market relevant, voluntary consensus standardization, supported </a:t>
            </a:r>
            <a:r>
              <a:rPr lang="en-US" sz="1600" dirty="0" smtClean="0"/>
              <a:t>by: Global Presence, </a:t>
            </a:r>
            <a:r>
              <a:rPr lang="en-US" sz="1600" dirty="0"/>
              <a:t>Financial </a:t>
            </a:r>
            <a:r>
              <a:rPr lang="en-US" sz="1600" dirty="0" smtClean="0"/>
              <a:t>Sustainability, </a:t>
            </a:r>
            <a:r>
              <a:rPr lang="en-US" sz="1600" dirty="0"/>
              <a:t>Being a Learning </a:t>
            </a:r>
            <a:r>
              <a:rPr lang="en-US" sz="1600" dirty="0" smtClean="0"/>
              <a:t>Community</a:t>
            </a:r>
            <a:endParaRPr lang="en-US" sz="1600" dirty="0"/>
          </a:p>
          <a:p>
            <a:r>
              <a:rPr lang="en-US" sz="2400" dirty="0" smtClean="0"/>
              <a:t>IEEE </a:t>
            </a:r>
            <a:r>
              <a:rPr lang="en-US" sz="2400" dirty="0" err="1" smtClean="0"/>
              <a:t>BoD</a:t>
            </a:r>
            <a:endParaRPr lang="en-US" sz="2400" dirty="0" smtClean="0"/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he IEEE 5G Steering Committee formed</a:t>
            </a:r>
            <a:endParaRPr lang="en-US" sz="400" dirty="0"/>
          </a:p>
          <a:p>
            <a:pPr lvl="2"/>
            <a:r>
              <a:rPr lang="en-US" sz="1600" dirty="0" smtClean="0"/>
              <a:t>Mission and Charter are pending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609600" y="3048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kern="0" dirty="0" smtClean="0"/>
              <a:t>5.02 SA </a:t>
            </a:r>
            <a:r>
              <a:rPr lang="en-US" sz="4000" kern="0" dirty="0" err="1" smtClean="0"/>
              <a:t>BoG</a:t>
            </a:r>
            <a:r>
              <a:rPr lang="en-US" sz="4000" kern="0" dirty="0" smtClean="0"/>
              <a:t> Update</a:t>
            </a:r>
          </a:p>
        </p:txBody>
      </p:sp>
    </p:spTree>
    <p:extLst>
      <p:ext uri="{BB962C8B-B14F-4D97-AF65-F5344CB8AC3E}">
        <p14:creationId xmlns:p14="http://schemas.microsoft.com/office/powerpoint/2010/main" val="191789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157811</TotalTime>
  <Words>1271</Words>
  <Application>Microsoft Office PowerPoint</Application>
  <PresentationFormat>On-screen Show (4:3)</PresentationFormat>
  <Paragraphs>371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Default Design</vt:lpstr>
      <vt:lpstr>March 2016 IEEE 802 LMSC   draft03</vt:lpstr>
      <vt:lpstr>PowerPoint Presentation</vt:lpstr>
      <vt:lpstr>4.00 IEEE Support Staff</vt:lpstr>
      <vt:lpstr>4.01 Meeting Fee Waivers</vt:lpstr>
      <vt:lpstr>5.01 Chair’s Announcement</vt:lpstr>
      <vt:lpstr>Kim Chang</vt:lpstr>
      <vt:lpstr>5.011 March Elections</vt:lpstr>
      <vt:lpstr>5.012 Interim EC telecon  June meeting notice</vt:lpstr>
      <vt:lpstr>PowerPoint Presentation</vt:lpstr>
      <vt:lpstr>5.03 SA Standards Board Actions</vt:lpstr>
      <vt:lpstr>5.03 SA Standards Board Actions</vt:lpstr>
      <vt:lpstr>5.04  LMSC Email Ballot Recap</vt:lpstr>
      <vt:lpstr>5.05 EC Affiliation Update</vt:lpstr>
      <vt:lpstr>5.05 EC Affiliation Update</vt:lpstr>
      <vt:lpstr>5.06 Cross-802 Topics</vt:lpstr>
      <vt:lpstr>5.07 Drafts to Sponsor Ballot</vt:lpstr>
      <vt:lpstr>5.08 Drafts to RevCom</vt:lpstr>
      <vt:lpstr>5.09 Draft Documents to EC Ballot</vt:lpstr>
      <vt:lpstr>STDs due for 10 yr maintenance by DEC15</vt:lpstr>
      <vt:lpstr>5.10 Draft PARs to NesCom</vt:lpstr>
      <vt:lpstr>5.11 Pre-PAR activity</vt:lpstr>
      <vt:lpstr>5.12 EC Action Item recap</vt:lpstr>
      <vt:lpstr>5.13 802 Task Force </vt:lpstr>
      <vt:lpstr>5.33 3GPP update</vt:lpstr>
      <vt:lpstr>5.50 EC meetings for the week (draft01)</vt:lpstr>
      <vt:lpstr>Reports</vt:lpstr>
      <vt:lpstr>End of Opening EC Meeting</vt:lpstr>
    </vt:vector>
  </TitlesOfParts>
  <Company>self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July 2008</dc:title>
  <dc:subject>IEEE 802 LMSC Plenary Session</dc:subject>
  <dc:creator>Paul Nikolich</dc:creator>
  <cp:lastModifiedBy>PEN</cp:lastModifiedBy>
  <cp:revision>3156</cp:revision>
  <cp:lastPrinted>2015-11-09T16:04:22Z</cp:lastPrinted>
  <dcterms:created xsi:type="dcterms:W3CDTF">2002-03-10T15:43:16Z</dcterms:created>
  <dcterms:modified xsi:type="dcterms:W3CDTF">2016-03-14T02:55:51Z</dcterms:modified>
</cp:coreProperties>
</file>