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1" r:id="rId3"/>
    <p:sldId id="258" r:id="rId4"/>
    <p:sldId id="259" r:id="rId5"/>
    <p:sldId id="266" r:id="rId6"/>
    <p:sldId id="265" r:id="rId7"/>
    <p:sldId id="260" r:id="rId8"/>
    <p:sldId id="267" r:id="rId9"/>
    <p:sldId id="269" r:id="rId10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r">
              <a:defRPr sz="1300"/>
            </a:lvl1pPr>
          </a:lstStyle>
          <a:p>
            <a:fld id="{63CD3559-7653-47AA-9AC7-CEA2E94CF3AB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4" tIns="46242" rIns="92484" bIns="4624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4" tIns="46242" rIns="92484" bIns="462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7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7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r">
              <a:defRPr sz="1300"/>
            </a:lvl1pPr>
          </a:lstStyle>
          <a:p>
            <a:fld id="{1FCFC4AF-315A-436F-B46D-E203E189DD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299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865" indent="-285718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2869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018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164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311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459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8606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5754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DF5909CE-C967-3C41-A3BF-3B5C958B673A}" type="slidenum">
              <a:rPr lang="en-US"/>
              <a:pPr eaLnBrk="1" hangingPunct="1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048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865" indent="-285718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2869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018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164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311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459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8606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5754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DF5909CE-C967-3C41-A3BF-3B5C958B673A}" type="slidenum">
              <a:rPr lang="en-US"/>
              <a:pPr eaLnBrk="1" hangingPunct="1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681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865" indent="-285718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2869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018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164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311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459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8606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5754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DF5909CE-C967-3C41-A3BF-3B5C958B673A}" type="slidenum">
              <a:rPr lang="en-US"/>
              <a:pPr eaLnBrk="1" hangingPunct="1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21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865" indent="-285718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2869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018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164" indent="-228575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311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459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8606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5754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DF5909CE-C967-3C41-A3BF-3B5C958B673A}" type="slidenum">
              <a:rPr lang="en-US"/>
              <a:pPr eaLnBrk="1" hangingPunct="1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39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2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05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354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43997" cy="134055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66889" y="197555"/>
            <a:ext cx="8381999" cy="103011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header title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Privileged and Confidential - Attorney Work Product November 20, 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BC5383-B22C-A746-A4AF-C32103C6BFA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366889" y="1644952"/>
            <a:ext cx="8381999" cy="43663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18288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Content</a:t>
            </a:r>
          </a:p>
          <a:p>
            <a:pPr lvl="1"/>
            <a:r>
              <a:rPr lang="en-US" sz="1800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7255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Peo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2809425"/>
            <a:ext cx="9173683" cy="3104939"/>
          </a:xfrm>
          <a:prstGeom prst="rect">
            <a:avLst/>
          </a:prstGeom>
        </p:spPr>
      </p:pic>
      <p:pic>
        <p:nvPicPr>
          <p:cNvPr id="8" name="Picture Placeholder 8" descr="shutterstock_77990686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1" t="11379" r="-1" b="8519"/>
          <a:stretch/>
        </p:blipFill>
        <p:spPr>
          <a:xfrm>
            <a:off x="2300110" y="0"/>
            <a:ext cx="2271889" cy="2809875"/>
          </a:xfrm>
          <a:prstGeom prst="rect">
            <a:avLst/>
          </a:prstGeom>
        </p:spPr>
      </p:pic>
      <p:pic>
        <p:nvPicPr>
          <p:cNvPr id="9" name="Picture Placeholder 10" descr="iStock_000017402661Medium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12" t="11117" r="6171" b="2959"/>
          <a:stretch/>
        </p:blipFill>
        <p:spPr>
          <a:xfrm>
            <a:off x="6857999" y="0"/>
            <a:ext cx="2315683" cy="2809875"/>
          </a:xfrm>
          <a:prstGeom prst="rect">
            <a:avLst/>
          </a:prstGeom>
        </p:spPr>
      </p:pic>
      <p:pic>
        <p:nvPicPr>
          <p:cNvPr id="10" name="Picture Placeholder 13" descr="shutterstock_32048539.jp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52" t="3491" r="1" b="4853"/>
          <a:stretch/>
        </p:blipFill>
        <p:spPr>
          <a:xfrm>
            <a:off x="-1" y="0"/>
            <a:ext cx="2271889" cy="2809875"/>
          </a:xfrm>
          <a:prstGeom prst="rect">
            <a:avLst/>
          </a:prstGeom>
        </p:spPr>
      </p:pic>
      <p:pic>
        <p:nvPicPr>
          <p:cNvPr id="11" name="Picture Placeholder 15" descr="shutterstock_11304505.jp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6" r="41416"/>
          <a:stretch/>
        </p:blipFill>
        <p:spPr>
          <a:xfrm>
            <a:off x="4571999" y="0"/>
            <a:ext cx="2271889" cy="2809875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Title of Presentation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Meeting Title – Date(s) Month Year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 dirty="0" smtClean="0"/>
              <a:t>Click to edit Author(s)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BC5383-B22C-A746-A4AF-C32103C6B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002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365760" y="1645920"/>
            <a:ext cx="8326438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CE1F0-28BF-A844-9B91-A150FCA372D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March 11, 2016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7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6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37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24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07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25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42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00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E86A7-F6E8-46A3-BBEE-047C653EE52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7BF09-5F2F-4B0D-B797-8C121A4E46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5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971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800" dirty="0" smtClean="0"/>
              <a:t>2016 Overview of IEEE Indemnification  </a:t>
            </a:r>
            <a:endParaRPr lang="en-US" sz="3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42206" y="4267200"/>
            <a:ext cx="7918022" cy="16002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>
                <a:srgbClr val="808080"/>
              </a:buClr>
            </a:pPr>
            <a:r>
              <a:rPr lang="en-US" sz="2000" dirty="0" smtClean="0">
                <a:ea typeface="ＭＳ Ｐゴシック" pitchFamily="1" charset="-128"/>
              </a:rPr>
              <a:t>IEEE Legal and Compliance Department</a:t>
            </a:r>
          </a:p>
          <a:p>
            <a:pPr>
              <a:spcBef>
                <a:spcPct val="0"/>
              </a:spcBef>
              <a:buClr>
                <a:srgbClr val="808080"/>
              </a:buClr>
            </a:pPr>
            <a:r>
              <a:rPr lang="en-US" sz="1400" dirty="0" smtClean="0">
                <a:ea typeface="ＭＳ Ｐゴシック" pitchFamily="1" charset="-128"/>
              </a:rPr>
              <a:t>Eileen </a:t>
            </a:r>
            <a:r>
              <a:rPr lang="en-US" sz="1400" dirty="0">
                <a:ea typeface="ＭＳ Ｐゴシック" pitchFamily="1" charset="-128"/>
              </a:rPr>
              <a:t>M. Lach, Esq.</a:t>
            </a:r>
          </a:p>
          <a:p>
            <a:pPr>
              <a:spcBef>
                <a:spcPct val="0"/>
              </a:spcBef>
              <a:buClr>
                <a:srgbClr val="808080"/>
              </a:buClr>
            </a:pPr>
            <a:r>
              <a:rPr lang="en-US" sz="1400" dirty="0">
                <a:ea typeface="ＭＳ Ｐゴシック" pitchFamily="1" charset="-128"/>
              </a:rPr>
              <a:t>IEEE General Counsel </a:t>
            </a:r>
            <a:r>
              <a:rPr lang="en-US" sz="1400" dirty="0" smtClean="0">
                <a:ea typeface="ＭＳ Ｐゴシック" pitchFamily="1" charset="-128"/>
              </a:rPr>
              <a:t>and Chief </a:t>
            </a:r>
            <a:r>
              <a:rPr lang="en-US" sz="1400" dirty="0">
                <a:ea typeface="ＭＳ Ｐゴシック" pitchFamily="1" charset="-128"/>
              </a:rPr>
              <a:t>Compliance </a:t>
            </a:r>
            <a:r>
              <a:rPr lang="en-US" sz="1400" dirty="0" smtClean="0">
                <a:ea typeface="ＭＳ Ｐゴシック" pitchFamily="1" charset="-128"/>
              </a:rPr>
              <a:t>Officer</a:t>
            </a:r>
            <a:r>
              <a:rPr lang="en-US" sz="1400" dirty="0" smtClean="0">
                <a:solidFill>
                  <a:srgbClr val="005582"/>
                </a:solidFill>
                <a:ea typeface="ＭＳ Ｐゴシック" pitchFamily="1" charset="-128"/>
              </a:rPr>
              <a:t>er</a:t>
            </a:r>
            <a:endParaRPr lang="en-US" sz="1400" dirty="0">
              <a:solidFill>
                <a:srgbClr val="005582"/>
              </a:solidFill>
              <a:ea typeface="ＭＳ Ｐゴシック" pitchFamily="1" charset="-128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6378732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2016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79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9850"/>
            <a:ext cx="8382000" cy="1030288"/>
          </a:xfrm>
        </p:spPr>
        <p:txBody>
          <a:bodyPr>
            <a:normAutofit/>
          </a:bodyPr>
          <a:lstStyle/>
          <a:p>
            <a:r>
              <a:rPr lang="en-US" dirty="0" smtClean="0"/>
              <a:t>Indemnification:  Introduction </a:t>
            </a:r>
            <a:endParaRPr lang="en-US" dirty="0">
              <a:latin typeface="Verdana" charset="0"/>
              <a:cs typeface="Verdan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F7B1F7BF-76AA-504E-9D05-C7C6D92129C2}" type="slidenum">
              <a:rPr lang="en-US">
                <a:solidFill>
                  <a:srgbClr val="898989"/>
                </a:solidFill>
              </a:rPr>
              <a:pPr eaLnBrk="1" hangingPunct="1"/>
              <a:t>2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>
          <a:xfrm>
            <a:off x="366713" y="1644650"/>
            <a:ext cx="8382000" cy="436721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IEEE volunteers are never liable </a:t>
            </a:r>
            <a:r>
              <a:rPr lang="en-US" sz="2400" dirty="0"/>
              <a:t>for the debts </a:t>
            </a:r>
            <a:r>
              <a:rPr lang="en-US" sz="2400" dirty="0" smtClean="0"/>
              <a:t>incurred and legitimate liabilities </a:t>
            </a:r>
            <a:r>
              <a:rPr lang="en-US" sz="2400" dirty="0"/>
              <a:t>of </a:t>
            </a:r>
            <a:r>
              <a:rPr lang="en-US" sz="2400" dirty="0" smtClean="0"/>
              <a:t>IEEE. </a:t>
            </a:r>
            <a:r>
              <a:rPr lang="en-US" sz="2400" dirty="0"/>
              <a:t>However, this does not mean that </a:t>
            </a:r>
            <a:r>
              <a:rPr lang="en-US" sz="2400" dirty="0" smtClean="0"/>
              <a:t>they are </a:t>
            </a:r>
            <a:r>
              <a:rPr lang="en-US" sz="2400" dirty="0"/>
              <a:t>immune from being sued or investigated in their individual </a:t>
            </a:r>
            <a:r>
              <a:rPr lang="en-US" sz="2400" dirty="0" smtClean="0"/>
              <a:t>capacities</a:t>
            </a:r>
          </a:p>
          <a:p>
            <a:r>
              <a:rPr lang="en-US" sz="2400" dirty="0"/>
              <a:t>Most state statutes permit </a:t>
            </a:r>
            <a:r>
              <a:rPr lang="en-US" sz="2400" dirty="0" smtClean="0"/>
              <a:t>indemnification of volunteers, </a:t>
            </a:r>
            <a:r>
              <a:rPr lang="en-US" sz="2400" dirty="0"/>
              <a:t>recognizing that capable persons would refuse to </a:t>
            </a:r>
            <a:r>
              <a:rPr lang="en-US" sz="2400" dirty="0" smtClean="0"/>
              <a:t>serve without adequate protection against liabilities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IEEE Board </a:t>
            </a:r>
            <a:r>
              <a:rPr lang="en-US" sz="2400" dirty="0">
                <a:solidFill>
                  <a:schemeClr val="tx1"/>
                </a:solidFill>
              </a:rPr>
              <a:t>of </a:t>
            </a:r>
            <a:r>
              <a:rPr lang="en-US" sz="2400" dirty="0" smtClean="0">
                <a:solidFill>
                  <a:schemeClr val="tx1"/>
                </a:solidFill>
              </a:rPr>
              <a:t>Directors has </a:t>
            </a:r>
            <a:r>
              <a:rPr lang="en-US" sz="2400" dirty="0">
                <a:solidFill>
                  <a:schemeClr val="tx1"/>
                </a:solidFill>
              </a:rPr>
              <a:t>determined that it is in the best interest of </a:t>
            </a:r>
            <a:r>
              <a:rPr lang="en-US" sz="2400" dirty="0" smtClean="0">
                <a:solidFill>
                  <a:schemeClr val="tx1"/>
                </a:solidFill>
              </a:rPr>
              <a:t>IEEE to </a:t>
            </a:r>
            <a:r>
              <a:rPr lang="en-US" sz="2400" dirty="0">
                <a:solidFill>
                  <a:schemeClr val="tx1"/>
                </a:solidFill>
              </a:rPr>
              <a:t>defend and </a:t>
            </a:r>
            <a:r>
              <a:rPr lang="en-US" sz="2400" dirty="0" smtClean="0">
                <a:solidFill>
                  <a:schemeClr val="tx1"/>
                </a:solidFill>
              </a:rPr>
              <a:t>indemnify its volunteers against </a:t>
            </a:r>
            <a:r>
              <a:rPr lang="en-US" sz="2400" dirty="0">
                <a:solidFill>
                  <a:schemeClr val="tx1"/>
                </a:solidFill>
              </a:rPr>
              <a:t>claims, actions, suits or </a:t>
            </a:r>
            <a:r>
              <a:rPr lang="en-US" sz="2400" dirty="0" smtClean="0">
                <a:solidFill>
                  <a:schemeClr val="tx1"/>
                </a:solidFill>
              </a:rPr>
              <a:t>proceedings when certain Conditions are met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6356350"/>
            <a:ext cx="4067175" cy="530915"/>
          </a:xfrm>
          <a:prstGeom prst="rect">
            <a:avLst/>
          </a:prstGeom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2016</a:t>
            </a:r>
            <a:endParaRPr lang="en-US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563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91688" cy="84666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>Indemnification:  Protection of Volunteers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476F132-3ABD-493F-8CBC-8497A06710B2}" type="slidenum">
              <a:rPr lang="en-US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3</a:t>
            </a:fld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half" idx="1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Indemnification </a:t>
            </a:r>
            <a:r>
              <a:rPr lang="en-US" sz="2400" dirty="0" smtClean="0"/>
              <a:t>will be provided if the following Conditions are met:</a:t>
            </a:r>
            <a:endParaRPr lang="en-US" sz="2400" dirty="0"/>
          </a:p>
          <a:p>
            <a:pPr lvl="1"/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Activity is 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uly authorized</a:t>
            </a:r>
          </a:p>
          <a:p>
            <a:pPr lvl="1"/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Individual is duly authorized to perform activity</a:t>
            </a:r>
            <a:endParaRPr lang="en-US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Individual acted 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good </a:t>
            </a: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faith</a:t>
            </a:r>
          </a:p>
          <a:p>
            <a:pPr lvl="1"/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Activity is not found to be undertaken in bad faith </a:t>
            </a:r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Activity is not found to be inconsistent </a:t>
            </a:r>
            <a:r>
              <a:rPr lang="ja-JP" altLang="en-US" sz="2200" dirty="0">
                <a:latin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…with the purposes or objectives of IEEE as expressed in the Bylaws, IEEE Policies or resolutions adopted by the Board of Directors</a:t>
            </a:r>
            <a:r>
              <a:rPr lang="ja-JP" altLang="en-US" sz="2200" dirty="0">
                <a:latin typeface="Verdana" panose="020B0604030504040204" pitchFamily="34" charset="0"/>
                <a:cs typeface="Verdana" panose="020B0604030504040204" pitchFamily="34" charset="0"/>
              </a:rPr>
              <a:t>”</a:t>
            </a:r>
            <a:r>
              <a:rPr lang="en-US" altLang="ja-JP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(IEEE Bylaw I-300(3</a:t>
            </a:r>
            <a:r>
              <a:rPr lang="en-US" altLang="ja-JP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))</a:t>
            </a:r>
            <a:endParaRPr lang="en-US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1" indent="0">
              <a:lnSpc>
                <a:spcPct val="100000"/>
              </a:lnSpc>
              <a:spcBef>
                <a:spcPct val="10000"/>
              </a:spcBef>
              <a:buNone/>
              <a:defRPr/>
            </a:pPr>
            <a:endParaRPr lang="en-US" sz="1800" dirty="0"/>
          </a:p>
          <a:p>
            <a:pPr marL="565150" lvl="1" indent="-222250" eaLnBrk="1" hangingPunct="1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endParaRPr lang="en-US" sz="1800" dirty="0" smtClean="0"/>
          </a:p>
          <a:p>
            <a:pPr marL="565150" lvl="1" indent="-222250" eaLnBrk="1" hangingPunct="1">
              <a:lnSpc>
                <a:spcPct val="100000"/>
              </a:lnSpc>
              <a:spcBef>
                <a:spcPct val="10000"/>
              </a:spcBef>
              <a:defRPr/>
            </a:pPr>
            <a:endParaRPr lang="en-US" sz="1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38200" y="6356350"/>
            <a:ext cx="4067175" cy="530915"/>
          </a:xfrm>
          <a:prstGeom prst="rect">
            <a:avLst/>
          </a:prstGeom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2016</a:t>
            </a:r>
            <a:endParaRPr lang="en-US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287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9850"/>
            <a:ext cx="8293100" cy="10302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Verdana" charset="0"/>
                <a:cs typeface="Verdana" charset="0"/>
              </a:rPr>
              <a:t>Indemnification:  Protection of Volunteers (continued)</a:t>
            </a:r>
            <a:endParaRPr lang="en-US" dirty="0">
              <a:latin typeface="Verdana" charset="0"/>
              <a:cs typeface="Verdan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F7B1F7BF-76AA-504E-9D05-C7C6D92129C2}" type="slidenum">
              <a:rPr lang="en-US">
                <a:solidFill>
                  <a:srgbClr val="898989"/>
                </a:solidFill>
              </a:rPr>
              <a:pPr eaLnBrk="1" hangingPunct="1"/>
              <a:t>4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>
          <a:xfrm>
            <a:off x="366713" y="1644650"/>
            <a:ext cx="8382000" cy="436721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Indemnification will be provided if the following Conditions are met (continued):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93725" lvl="1" indent="-182563">
              <a:buClr>
                <a:srgbClr val="7F7F7F"/>
              </a:buClr>
              <a:buFont typeface="Lucida Grande" charset="0"/>
              <a:buChar char="–"/>
            </a:pP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Activity is believed to be in the best interest of IEEE</a:t>
            </a:r>
          </a:p>
          <a:p>
            <a:pPr marL="593725" lvl="1" indent="-182563">
              <a:buClr>
                <a:srgbClr val="7F7F7F"/>
              </a:buClr>
              <a:buFont typeface="Lucida Grande" charset="0"/>
              <a:buChar char="–"/>
            </a:pP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reasonable cause to believe conduct was unlawful </a:t>
            </a:r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93725" lvl="1" indent="-182563" eaLnBrk="1" hangingPunct="1">
              <a:buClr>
                <a:srgbClr val="7F7F7F"/>
              </a:buClr>
              <a:buFont typeface="Lucida Grande" charset="0"/>
              <a:buChar char="–"/>
            </a:pP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Activity is not “…the result of active and deliberate dishonesty” material to the case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 the individual did not “personally gained in fact a financial profit or other advantage to which he was not legally entitled” (NFPCL Sec. 721)</a:t>
            </a:r>
            <a:endParaRPr lang="en-US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6356350"/>
            <a:ext cx="4067175" cy="530915"/>
          </a:xfrm>
          <a:prstGeom prst="rect">
            <a:avLst/>
          </a:prstGeom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2016</a:t>
            </a:r>
            <a:endParaRPr lang="en-US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850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Indemnification at IEEE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Indemnification by IEEE is required if foregoing Conditions are met</a:t>
            </a:r>
          </a:p>
          <a:p>
            <a:r>
              <a:rPr lang="en-US" sz="2400" dirty="0" smtClean="0"/>
              <a:t>IEEE provides for indemnification </a:t>
            </a:r>
            <a:r>
              <a:rPr lang="en-US" sz="2400" dirty="0"/>
              <a:t>in </a:t>
            </a:r>
            <a:r>
              <a:rPr lang="en-US" sz="2400" dirty="0" smtClean="0"/>
              <a:t>its </a:t>
            </a:r>
            <a:r>
              <a:rPr lang="en-US" sz="2400" dirty="0"/>
              <a:t>Bylaws (I-300(3</a:t>
            </a:r>
            <a:r>
              <a:rPr lang="en-US" sz="2400" dirty="0" smtClean="0"/>
              <a:t>)), which are </a:t>
            </a:r>
            <a:r>
              <a:rPr lang="en-US" sz="2400" dirty="0"/>
              <a:t>publicly available on IEEE’s </a:t>
            </a:r>
            <a:r>
              <a:rPr lang="en-US" sz="2400" dirty="0" smtClean="0"/>
              <a:t>website</a:t>
            </a:r>
          </a:p>
          <a:p>
            <a:pPr lvl="1"/>
            <a:r>
              <a:rPr lang="en-US" sz="2000" dirty="0" smtClean="0"/>
              <a:t>http</a:t>
            </a:r>
            <a:r>
              <a:rPr lang="en-US" sz="2000" dirty="0"/>
              <a:t>://</a:t>
            </a:r>
            <a:r>
              <a:rPr lang="en-US" sz="2000" dirty="0" smtClean="0"/>
              <a:t>www.ieee.org/documents/ieee_constitution_and_bylaws.pdf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6553200" y="6335885"/>
            <a:ext cx="2133600" cy="365125"/>
          </a:xfrm>
        </p:spPr>
        <p:txBody>
          <a:bodyPr/>
          <a:lstStyle/>
          <a:p>
            <a:fld id="{60BC5383-B22C-A746-A4AF-C32103C6BFA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6356350"/>
            <a:ext cx="4067175" cy="530915"/>
          </a:xfrm>
          <a:prstGeom prst="rect">
            <a:avLst/>
          </a:prstGeom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2016</a:t>
            </a:r>
            <a:endParaRPr lang="en-US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37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Indemnification at IEEE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Indemnification will cover not only judgments, fines and amounts paid in settlement, but also all reasonable expenses incurred during the proceedings, such as attorney’s fees </a:t>
            </a:r>
          </a:p>
          <a:p>
            <a:r>
              <a:rPr lang="en-US" sz="2400" dirty="0" smtClean="0"/>
              <a:t>In order to provide full protection to its volunteers, expenses customarily are paid contemporaneously with the proceedings, rather than upon a final judgment or determination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6553200" y="6335885"/>
            <a:ext cx="2133600" cy="365125"/>
          </a:xfrm>
        </p:spPr>
        <p:txBody>
          <a:bodyPr/>
          <a:lstStyle/>
          <a:p>
            <a:fld id="{60BC5383-B22C-A746-A4AF-C32103C6BFA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6356350"/>
            <a:ext cx="4067175" cy="530915"/>
          </a:xfrm>
          <a:prstGeom prst="rect">
            <a:avLst/>
          </a:prstGeom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2016</a:t>
            </a:r>
            <a:endParaRPr lang="en-US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557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9850"/>
            <a:ext cx="8382000" cy="1030288"/>
          </a:xfrm>
        </p:spPr>
        <p:txBody>
          <a:bodyPr>
            <a:normAutofit/>
          </a:bodyPr>
          <a:lstStyle/>
          <a:p>
            <a:r>
              <a:rPr lang="en-US" dirty="0"/>
              <a:t>Indemnification</a:t>
            </a:r>
            <a:r>
              <a:rPr lang="en-US" dirty="0" smtClean="0"/>
              <a:t>:  Board Review</a:t>
            </a:r>
            <a:endParaRPr lang="en-US" dirty="0">
              <a:latin typeface="Verdana" charset="0"/>
              <a:cs typeface="Verdan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F7B1F7BF-76AA-504E-9D05-C7C6D92129C2}" type="slidenum">
              <a:rPr lang="en-US">
                <a:solidFill>
                  <a:srgbClr val="898989"/>
                </a:solidFill>
              </a:rPr>
              <a:pPr eaLnBrk="1" hangingPunct="1"/>
              <a:t>7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>
          <a:xfrm>
            <a:off x="366713" y="1644650"/>
            <a:ext cx="8382000" cy="4367213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Participants when performing duly authorized activities in accordance with all IEEE policies and procedures and applicable laws </a:t>
            </a:r>
            <a:r>
              <a:rPr lang="en-US" sz="2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be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eligible for indemnification by IEEE</a:t>
            </a:r>
          </a:p>
          <a:p>
            <a:pPr eaLnBrk="1" hangingPunct="1"/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However, no guaranteed predetermination of indemnification can be made.  Indemnification is fact specific and is based on the actions and intent of the individual seeking indemnification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6356350"/>
            <a:ext cx="4067175" cy="530915"/>
          </a:xfrm>
          <a:prstGeom prst="rect">
            <a:avLst/>
          </a:prstGeom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2016</a:t>
            </a:r>
            <a:endParaRPr lang="en-US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325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9850"/>
            <a:ext cx="8382000" cy="1030288"/>
          </a:xfrm>
        </p:spPr>
        <p:txBody>
          <a:bodyPr>
            <a:normAutofit fontScale="90000"/>
          </a:bodyPr>
          <a:lstStyle/>
          <a:p>
            <a:r>
              <a:rPr lang="en-US" dirty="0"/>
              <a:t>Indemnification</a:t>
            </a:r>
            <a:r>
              <a:rPr lang="en-US" dirty="0" smtClean="0"/>
              <a:t>:  Board Review (continued)</a:t>
            </a:r>
            <a:endParaRPr lang="en-US" dirty="0">
              <a:latin typeface="Verdana" charset="0"/>
              <a:cs typeface="Verdan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fld id="{F7B1F7BF-76AA-504E-9D05-C7C6D92129C2}" type="slidenum">
              <a:rPr lang="en-US">
                <a:solidFill>
                  <a:srgbClr val="898989"/>
                </a:solidFill>
              </a:rPr>
              <a:pPr eaLnBrk="1" hangingPunct="1"/>
              <a:t>8</a:t>
            </a:fld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>
          <a:xfrm>
            <a:off x="366713" y="1644650"/>
            <a:ext cx="8382000" cy="4367213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IEEE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Board of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Directors,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 consultation with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IEEE’s legal counsel,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make a determination on whether a particular individual is entitled to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indemnification under the Conditions above (</a:t>
            </a:r>
            <a:r>
              <a:rPr lang="en-US" sz="2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2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., Did he/she act in good faith?  Did he/she do anything inconsistent with the law?)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indemnification rights provided by IEEE </a:t>
            </a:r>
            <a:r>
              <a:rPr lang="en-US" sz="2400" dirty="0" smtClean="0"/>
              <a:t>do </a:t>
            </a:r>
            <a:r>
              <a:rPr lang="en-US" sz="2400" dirty="0"/>
              <a:t>not impact any other indemnification rights provided by the federal or state laws or regulations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6356350"/>
            <a:ext cx="4067175" cy="530915"/>
          </a:xfrm>
          <a:prstGeom prst="rect">
            <a:avLst/>
          </a:prstGeom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2016</a:t>
            </a:r>
            <a:endParaRPr lang="en-US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229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Verdana" charset="0"/>
              </a:rPr>
              <a:t>General Counsel Contact Information</a:t>
            </a:r>
            <a:endParaRPr lang="en-US" dirty="0">
              <a:latin typeface="Verdana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743200" cy="365125"/>
          </a:xfrm>
        </p:spPr>
        <p:txBody>
          <a:bodyPr/>
          <a:lstStyle/>
          <a:p>
            <a:r>
              <a:rPr lang="en-US" sz="1050" dirty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March </a:t>
            </a:r>
            <a:r>
              <a:rPr lang="en-US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</a:t>
            </a:r>
            <a:endParaRPr lang="en-US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F3183B9-47F6-7D44-B054-A14E1BAC9B3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68" name="Content Placeholder 4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Eileen M. Lach, Esq.</a:t>
            </a:r>
          </a:p>
          <a:p>
            <a:pPr marL="0" indent="0" algn="ctr">
              <a:buNone/>
            </a:pPr>
            <a:r>
              <a:rPr lang="en-US" dirty="0"/>
              <a:t>3 Park Avenue</a:t>
            </a:r>
          </a:p>
          <a:p>
            <a:pPr marL="0" indent="0" algn="ctr">
              <a:buNone/>
            </a:pPr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Floor</a:t>
            </a:r>
          </a:p>
          <a:p>
            <a:pPr marL="0" indent="0" algn="ctr">
              <a:buNone/>
            </a:pPr>
            <a:r>
              <a:rPr lang="en-US" dirty="0"/>
              <a:t>New York, New York  </a:t>
            </a:r>
            <a:r>
              <a:rPr lang="en-US" dirty="0" smtClean="0"/>
              <a:t>10016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Telephone Number:  212 705 8990</a:t>
            </a:r>
          </a:p>
          <a:p>
            <a:pPr marL="0" indent="0" algn="ctr">
              <a:buNone/>
            </a:pPr>
            <a:r>
              <a:rPr lang="en-US" dirty="0"/>
              <a:t>Email:  e.m.lach@ieee.org</a:t>
            </a:r>
          </a:p>
          <a:p>
            <a:pPr marL="0" indent="0">
              <a:buNone/>
            </a:pPr>
            <a:endParaRPr lang="en-US" dirty="0" smtClean="0"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65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2209</TotalTime>
  <Words>564</Words>
  <Application>Microsoft Office PowerPoint</Application>
  <PresentationFormat>On-screen Show (4:3)</PresentationFormat>
  <Paragraphs>62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2016 Overview of IEEE Indemnification  </vt:lpstr>
      <vt:lpstr>Indemnification:  Introduction </vt:lpstr>
      <vt:lpstr>Indemnification:  Protection of Volunteers </vt:lpstr>
      <vt:lpstr>Indemnification:  Protection of Volunteers (continued)</vt:lpstr>
      <vt:lpstr>Indemnification at IEEE</vt:lpstr>
      <vt:lpstr>Indemnification at IEEE (continued)</vt:lpstr>
      <vt:lpstr>Indemnification:  Board Review</vt:lpstr>
      <vt:lpstr>Indemnification:  Board Review (continued)</vt:lpstr>
      <vt:lpstr>General Counsel Contact Information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Certain Legal Issues and Responsibilities</dc:title>
  <dc:creator>Cheryl B Cavanagh</dc:creator>
  <cp:lastModifiedBy>Cheryl B Cavanagh</cp:lastModifiedBy>
  <cp:revision>31</cp:revision>
  <cp:lastPrinted>2016-03-03T22:59:14Z</cp:lastPrinted>
  <dcterms:created xsi:type="dcterms:W3CDTF">2016-01-15T17:36:55Z</dcterms:created>
  <dcterms:modified xsi:type="dcterms:W3CDTF">2016-03-03T23:05:15Z</dcterms:modified>
</cp:coreProperties>
</file>