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3"/>
  </p:notesMasterIdLst>
  <p:handoutMasterIdLst>
    <p:handoutMasterId r:id="rId24"/>
  </p:handoutMasterIdLst>
  <p:sldIdLst>
    <p:sldId id="269" r:id="rId3"/>
    <p:sldId id="287" r:id="rId4"/>
    <p:sldId id="270" r:id="rId5"/>
    <p:sldId id="272" r:id="rId6"/>
    <p:sldId id="273" r:id="rId7"/>
    <p:sldId id="274" r:id="rId8"/>
    <p:sldId id="276" r:id="rId9"/>
    <p:sldId id="277" r:id="rId10"/>
    <p:sldId id="278" r:id="rId11"/>
    <p:sldId id="279" r:id="rId12"/>
    <p:sldId id="280" r:id="rId13"/>
    <p:sldId id="288" r:id="rId14"/>
    <p:sldId id="290" r:id="rId15"/>
    <p:sldId id="289" r:id="rId16"/>
    <p:sldId id="281" r:id="rId17"/>
    <p:sldId id="282" r:id="rId18"/>
    <p:sldId id="283" r:id="rId19"/>
    <p:sldId id="284" r:id="rId20"/>
    <p:sldId id="285" r:id="rId21"/>
    <p:sldId id="286" r:id="rId22"/>
  </p:sldIdLst>
  <p:sldSz cx="9144000" cy="6858000" type="screen4x3"/>
  <p:notesSz cx="68580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CC99"/>
    <a:srgbClr val="FF33CC"/>
    <a:srgbClr val="66FF99"/>
    <a:srgbClr val="FF9966"/>
    <a:srgbClr val="FF9933"/>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86438" autoAdjust="0"/>
  </p:normalViewPr>
  <p:slideViewPr>
    <p:cSldViewPr>
      <p:cViewPr>
        <p:scale>
          <a:sx n="90" d="100"/>
          <a:sy n="90" d="100"/>
        </p:scale>
        <p:origin x="-42" y="-7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eaLnBrk="0" hangingPunct="0">
              <a:defRPr sz="1200" b="0">
                <a:cs typeface="+mn-cs"/>
              </a:defRPr>
            </a:lvl1pPr>
          </a:lstStyle>
          <a:p>
            <a:pPr>
              <a:defRPr/>
            </a:pPr>
            <a:r>
              <a:rPr lang="en-US"/>
              <a:t>Page </a:t>
            </a:r>
            <a:fld id="{188CB6CF-F406-492A-98CC-DBE1410B43AE}"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35847" name="Rectangle 7"/>
          <p:cNvSpPr>
            <a:spLocks noChangeArrowheads="1"/>
          </p:cNvSpPr>
          <p:nvPr/>
        </p:nvSpPr>
        <p:spPr bwMode="auto">
          <a:xfrm>
            <a:off x="685800" y="8997950"/>
            <a:ext cx="703263" cy="182563"/>
          </a:xfrm>
          <a:prstGeom prst="rect">
            <a:avLst/>
          </a:prstGeom>
          <a:noFill/>
          <a:ln>
            <a:noFill/>
          </a:ln>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1857415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May 2011</a:t>
            </a:r>
          </a:p>
        </p:txBody>
      </p:sp>
      <p:sp>
        <p:nvSpPr>
          <p:cNvPr id="27652"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eaLnBrk="0" hangingPunct="0">
              <a:defRPr sz="1200" b="0">
                <a:cs typeface="+mn-cs"/>
              </a:defRPr>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Page </a:t>
            </a:r>
            <a:fld id="{B09C50DC-C5E9-4BFE-93CC-99CF3DDD6751}"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27736313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noFill/>
        </p:spPr>
        <p:txBody>
          <a:bodyPr/>
          <a:lstStyle/>
          <a:p>
            <a:r>
              <a:rPr lang="en-US" altLang="en-US" smtClean="0">
                <a:cs typeface="Arial" charset="0"/>
              </a:rPr>
              <a:t>doc.: IEEE 802.11-11/0051r2</a:t>
            </a:r>
          </a:p>
        </p:txBody>
      </p:sp>
      <p:sp>
        <p:nvSpPr>
          <p:cNvPr id="31746" name="Rectangle 3"/>
          <p:cNvSpPr>
            <a:spLocks noGrp="1" noChangeArrowheads="1"/>
          </p:cNvSpPr>
          <p:nvPr>
            <p:ph type="dt" sz="quarter" idx="1"/>
          </p:nvPr>
        </p:nvSpPr>
        <p:spPr>
          <a:noFill/>
        </p:spPr>
        <p:txBody>
          <a:bodyPr/>
          <a:lstStyle/>
          <a:p>
            <a:r>
              <a:rPr lang="en-US" altLang="en-US" smtClean="0">
                <a:cs typeface="Arial" charset="0"/>
              </a:rPr>
              <a:t>May 2011</a:t>
            </a:r>
          </a:p>
        </p:txBody>
      </p:sp>
      <p:sp>
        <p:nvSpPr>
          <p:cNvPr id="31747" name="Rectangle 6"/>
          <p:cNvSpPr>
            <a:spLocks noGrp="1" noChangeArrowheads="1"/>
          </p:cNvSpPr>
          <p:nvPr>
            <p:ph type="ftr" sz="quarter" idx="4"/>
          </p:nvPr>
        </p:nvSpPr>
        <p:spPr>
          <a:noFill/>
        </p:spPr>
        <p:txBody>
          <a:bodyPr/>
          <a:lstStyle/>
          <a:p>
            <a:pPr lvl="4"/>
            <a:r>
              <a:rPr lang="en-US" altLang="en-US" smtClean="0">
                <a:cs typeface="Arial" charset="0"/>
              </a:rPr>
              <a:t>Adrian Stephens, Intel Corporation</a:t>
            </a:r>
          </a:p>
        </p:txBody>
      </p:sp>
      <p:sp>
        <p:nvSpPr>
          <p:cNvPr id="31748" name="Rectangle 7"/>
          <p:cNvSpPr>
            <a:spLocks noGrp="1" noChangeArrowheads="1"/>
          </p:cNvSpPr>
          <p:nvPr>
            <p:ph type="sldNum" sz="quarter" idx="5"/>
          </p:nvPr>
        </p:nvSpPr>
        <p:spPr>
          <a:noFill/>
        </p:spPr>
        <p:txBody>
          <a:bodyPr/>
          <a:lstStyle/>
          <a:p>
            <a:r>
              <a:rPr lang="en-US" altLang="en-US" smtClean="0">
                <a:cs typeface="Arial" charset="0"/>
              </a:rPr>
              <a:t>Page </a:t>
            </a:r>
            <a:fld id="{17A261D3-4320-4079-9205-9D0E95786EFF}" type="slidenum">
              <a:rPr lang="en-US" altLang="en-US" smtClean="0">
                <a:cs typeface="Arial" charset="0"/>
              </a:rPr>
              <a:pPr/>
              <a:t>1</a:t>
            </a:fld>
            <a:endParaRPr lang="en-US" altLang="en-US" smtClean="0">
              <a:cs typeface="Arial" charset="0"/>
            </a:endParaRPr>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03803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1CC98B7-D6F5-4FA5-8B6E-493193D0DB4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4D5B62-A02A-4350-8FB2-834DFA23896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183FE8-D7C7-4389-8CB1-ED7E5BD093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59E897-653B-4466-A5A7-D0E7B7003C2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A372A7E-86C9-4620-92DB-5CB85508F3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A29B472E-C4B3-42D8-A880-078E3C8F5C6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3AD33CB0-3C56-4294-9C22-2ECDED91C44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019B718-57D8-4E47-B8B2-E1DD180AA42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2F273C20-87E3-4633-ADBD-4F3CEB65977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81AF7023-0550-43CD-82DA-2436219B3B6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B7319684-D665-41A4-895B-E45044C09D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2A81C98-AE3C-41CC-A3BC-6232291636D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6F8C598E-0020-4AEA-AB58-5CB3C33E21A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C8AEFA6A-120C-4B8A-9C60-51FFA4DF02F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A3AB22C8-E783-4F0B-AC88-2B0BA4232A96}"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2406D46-F91C-4C00-81AA-11E66969409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B8ECC05-BB2D-4D75-A689-C32101AC09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9A85816-645B-4239-B079-CFB77783E1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8B96C-603A-4AD0-AF37-AC1BB32932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BE777D-5522-4537-BE8A-6D4316B544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ECD31A4-46E6-4605-A80C-AEABFD42244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87A5408-6482-4B89-9792-7727428C5E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5EF2421-634E-48C9-831B-BAC754ED51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3E8BFD4-031A-4925-B211-9DB1F50A162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307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a:cs typeface="+mn-cs"/>
              </a:defRPr>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cs typeface="+mn-cs"/>
              </a:defRPr>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cs typeface="+mn-cs"/>
              </a:defRPr>
            </a:lvl1pPr>
          </a:lstStyle>
          <a:p>
            <a:pPr>
              <a:defRPr/>
            </a:pPr>
            <a:r>
              <a:rPr lang="en-US"/>
              <a:t>Slide </a:t>
            </a:r>
            <a:fld id="{71AB1453-0D34-4697-8B4F-E76ED6BCECCA}" type="slidenum">
              <a:rPr lang="en-US"/>
              <a:pPr>
                <a:defRPr/>
              </a:pPr>
              <a:t>‹#›</a:t>
            </a:fld>
            <a:endParaRPr lang="en-US"/>
          </a:p>
        </p:txBody>
      </p:sp>
      <p:sp>
        <p:nvSpPr>
          <p:cNvPr id="1031" name="Rectangle 7"/>
          <p:cNvSpPr>
            <a:spLocks noChangeArrowheads="1"/>
          </p:cNvSpPr>
          <p:nvPr/>
        </p:nvSpPr>
        <p:spPr bwMode="auto">
          <a:xfrm>
            <a:off x="5502386" y="332601"/>
            <a:ext cx="2943114" cy="276999"/>
          </a:xfrm>
          <a:prstGeom prst="rect">
            <a:avLst/>
          </a:prstGeom>
          <a:noFill/>
          <a:ln>
            <a:noFill/>
          </a:ln>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eaLnBrk="0" hangingPunct="0">
              <a:defRPr/>
            </a:pPr>
            <a:r>
              <a:rPr lang="en-US" sz="1800" dirty="0" smtClean="0">
                <a:cs typeface="+mn-cs"/>
              </a:rPr>
              <a:t>doc.: IEEE </a:t>
            </a:r>
            <a:r>
              <a:rPr lang="en-US" sz="1800" dirty="0" smtClean="0">
                <a:cs typeface="+mn-cs"/>
              </a:rPr>
              <a:t>802-ec-16/5r1</a:t>
            </a:r>
            <a:endParaRPr lang="en-US" sz="1800"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dirty="0"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87"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cs typeface="+mn-cs"/>
              </a:defRPr>
            </a:lvl1pPr>
          </a:lstStyle>
          <a:p>
            <a:pPr>
              <a:defRPr/>
            </a:pPr>
            <a:fld id="{244255F9-9AB7-47C9-AE83-12DEE34D99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en-US" smtClean="0">
                <a:cs typeface="Arial" charset="0"/>
              </a:rPr>
              <a:t>January 2016</a:t>
            </a:r>
          </a:p>
        </p:txBody>
      </p:sp>
      <p:sp>
        <p:nvSpPr>
          <p:cNvPr id="1028" name="Footer Placeholder 4"/>
          <p:cNvSpPr>
            <a:spLocks noGrp="1"/>
          </p:cNvSpPr>
          <p:nvPr>
            <p:ph type="ftr" sz="quarter" idx="11"/>
          </p:nvPr>
        </p:nvSpPr>
        <p:spPr>
          <a:noFill/>
        </p:spPr>
        <p:txBody>
          <a:bodyPr/>
          <a:lstStyle/>
          <a:p>
            <a:r>
              <a:rPr lang="en-US" altLang="en-US" smtClean="0">
                <a:cs typeface="Arial" charset="0"/>
              </a:rPr>
              <a:t>Adrian Stephens, Intel Corporation</a:t>
            </a:r>
          </a:p>
        </p:txBody>
      </p:sp>
      <p:sp>
        <p:nvSpPr>
          <p:cNvPr id="1029" name="Slide Number Placeholder 5"/>
          <p:cNvSpPr>
            <a:spLocks noGrp="1"/>
          </p:cNvSpPr>
          <p:nvPr>
            <p:ph type="sldNum" sz="quarter" idx="12"/>
          </p:nvPr>
        </p:nvSpPr>
        <p:spPr>
          <a:noFill/>
        </p:spPr>
        <p:txBody>
          <a:bodyPr/>
          <a:lstStyle/>
          <a:p>
            <a:r>
              <a:rPr lang="en-US" altLang="en-US" smtClean="0">
                <a:cs typeface="Arial" charset="0"/>
              </a:rPr>
              <a:t>Slide </a:t>
            </a:r>
            <a:fld id="{45C0ED7A-E0F9-4CC4-B390-E65AC5EC3921}" type="slidenum">
              <a:rPr lang="en-US" altLang="en-US" smtClean="0">
                <a:cs typeface="Arial" charset="0"/>
              </a:rPr>
              <a:pPr/>
              <a:t>1</a:t>
            </a:fld>
            <a:endParaRPr lang="en-US" altLang="en-US" smtClean="0">
              <a:cs typeface="Arial" charset="0"/>
            </a:endParaRPr>
          </a:p>
        </p:txBody>
      </p:sp>
      <p:sp>
        <p:nvSpPr>
          <p:cNvPr id="1030" name="Rectangle 2"/>
          <p:cNvSpPr>
            <a:spLocks noGrp="1" noChangeArrowheads="1"/>
          </p:cNvSpPr>
          <p:nvPr>
            <p:ph type="title"/>
          </p:nvPr>
        </p:nvSpPr>
        <p:spPr/>
        <p:txBody>
          <a:bodyPr/>
          <a:lstStyle/>
          <a:p>
            <a:r>
              <a:rPr lang="en-US" altLang="en-US" dirty="0" smtClean="0"/>
              <a:t>Item for IEEE 802 EC workshop: Attendance requirements</a:t>
            </a:r>
          </a:p>
        </p:txBody>
      </p:sp>
      <p:sp>
        <p:nvSpPr>
          <p:cNvPr id="1031" name="Rectangle 6"/>
          <p:cNvSpPr>
            <a:spLocks noGrp="1" noChangeArrowheads="1"/>
          </p:cNvSpPr>
          <p:nvPr>
            <p:ph type="body" idx="1"/>
          </p:nvPr>
        </p:nvSpPr>
        <p:spPr>
          <a:xfrm>
            <a:off x="685800" y="1752600"/>
            <a:ext cx="7772400" cy="381000"/>
          </a:xfrm>
        </p:spPr>
        <p:txBody>
          <a:bodyPr/>
          <a:lstStyle/>
          <a:p>
            <a:pPr algn="ctr">
              <a:lnSpc>
                <a:spcPct val="90000"/>
              </a:lnSpc>
              <a:buFontTx/>
              <a:buNone/>
            </a:pPr>
            <a:r>
              <a:rPr lang="en-US" altLang="en-US" sz="2000" dirty="0" smtClean="0"/>
              <a:t>Date:</a:t>
            </a:r>
            <a:r>
              <a:rPr lang="en-US" altLang="en-US" sz="2000" b="0" dirty="0" smtClean="0"/>
              <a:t> 2016-01-22</a:t>
            </a:r>
          </a:p>
        </p:txBody>
      </p:sp>
      <p:graphicFrame>
        <p:nvGraphicFramePr>
          <p:cNvPr id="1026" name="Object 11"/>
          <p:cNvGraphicFramePr>
            <a:graphicFrameLocks noChangeAspect="1"/>
          </p:cNvGraphicFramePr>
          <p:nvPr>
            <p:extLst>
              <p:ext uri="{D42A27DB-BD31-4B8C-83A1-F6EECF244321}">
                <p14:modId xmlns:p14="http://schemas.microsoft.com/office/powerpoint/2010/main" val="3591841792"/>
              </p:ext>
            </p:extLst>
          </p:nvPr>
        </p:nvGraphicFramePr>
        <p:xfrm>
          <a:off x="519113" y="2292350"/>
          <a:ext cx="7540625" cy="2527300"/>
        </p:xfrm>
        <a:graphic>
          <a:graphicData uri="http://schemas.openxmlformats.org/presentationml/2006/ole">
            <mc:AlternateContent xmlns:mc="http://schemas.openxmlformats.org/markup-compatibility/2006">
              <mc:Choice xmlns:v="urn:schemas-microsoft-com:vml" Requires="v">
                <p:oleObj spid="_x0000_s1044" name="Document" r:id="rId4" imgW="8268548" imgH="2782867" progId="Word.Document.8">
                  <p:embed/>
                </p:oleObj>
              </mc:Choice>
              <mc:Fallback>
                <p:oleObj name="Document" r:id="rId4" imgW="8268548" imgH="2782867" progId="Word.Document.8">
                  <p:embed/>
                  <p:pic>
                    <p:nvPicPr>
                      <p:cNvPr id="0" name="Object 11"/>
                      <p:cNvPicPr>
                        <a:picLocks noChangeAspect="1" noChangeArrowheads="1"/>
                      </p:cNvPicPr>
                      <p:nvPr/>
                    </p:nvPicPr>
                    <p:blipFill>
                      <a:blip r:embed="rId5"/>
                      <a:srcRect/>
                      <a:stretch>
                        <a:fillRect/>
                      </a:stretch>
                    </p:blipFill>
                    <p:spPr bwMode="auto">
                      <a:xfrm>
                        <a:off x="519113" y="2292350"/>
                        <a:ext cx="7540625" cy="252730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685800" y="762000"/>
            <a:ext cx="7772400" cy="5334000"/>
          </a:xfrm>
        </p:spPr>
        <p:txBody>
          <a:bodyPr/>
          <a:lstStyle/>
          <a:p>
            <a:pPr fontAlgn="ctr"/>
            <a:r>
              <a:rPr lang="en-GB" altLang="en-US" b="0" smtClean="0"/>
              <a:t>Recording attendance by TG and slot determines level of participation and interest.  Our standards don't get improved by tracking more closely.  Coarser granularity good enough for voting status.</a:t>
            </a:r>
          </a:p>
          <a:p>
            <a:pPr fontAlgn="ctr"/>
            <a:r>
              <a:rPr lang="en-GB" altLang="en-US" b="0" smtClean="0"/>
              <a:t>2 conflicting requirements for recording:  voting status and participation in any particular TG.   Should keep recording per slot for participation.  Should allow shared attendance in one slot.</a:t>
            </a:r>
          </a:p>
          <a:p>
            <a:pPr fontAlgn="ctr"/>
            <a:r>
              <a:rPr lang="en-GB" altLang="en-US" b="0" smtClean="0"/>
              <a:t>We currently have a request to IEEE-SA staff to modify tools to track both attendance and presence.  Attendance should be by WG, not TG.  Presence by TG.</a:t>
            </a:r>
          </a:p>
          <a:p>
            <a:pPr fontAlgn="ctr"/>
            <a:r>
              <a:rPr lang="en-GB" altLang="en-US" b="0" smtClean="0"/>
              <a:t>Motion: Attendance requirements shall be considered satisfied by attendee who has registered for 802.11 as primary group, when the badge is picked up.</a:t>
            </a:r>
          </a:p>
          <a:p>
            <a:endParaRPr lang="en-GB" altLang="en-US" smtClean="0"/>
          </a:p>
        </p:txBody>
      </p:sp>
      <p:sp>
        <p:nvSpPr>
          <p:cNvPr id="3891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891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89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2FA1C15-32A1-4602-9DD4-E23B918C092F}"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2121485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dirty="0" smtClean="0"/>
              <a:t>Direct 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a:t>
            </a:r>
          </a:p>
          <a:p>
            <a:pPr>
              <a:defRPr/>
            </a:pPr>
            <a:endParaRPr lang="en-US" dirty="0" smtClean="0"/>
          </a:p>
          <a:p>
            <a:pPr marL="0" indent="0">
              <a:buFontTx/>
              <a:buNone/>
              <a:defRPr/>
            </a:pPr>
            <a:r>
              <a:rPr lang="en-US" dirty="0" smtClean="0"/>
              <a:t>Moved: Knut </a:t>
            </a:r>
            <a:r>
              <a:rPr lang="en-US" dirty="0" err="1" smtClean="0"/>
              <a:t>Odman</a:t>
            </a:r>
            <a:r>
              <a:rPr lang="en-US" dirty="0" smtClean="0"/>
              <a:t>    </a:t>
            </a:r>
          </a:p>
          <a:p>
            <a:pPr marL="0" indent="0">
              <a:buFontTx/>
              <a:buNone/>
              <a:defRPr/>
            </a:pPr>
            <a:r>
              <a:rPr lang="en-US" dirty="0" smtClean="0"/>
              <a:t>Seconded: Paul Lambert</a:t>
            </a:r>
          </a:p>
          <a:p>
            <a:pPr marL="0" indent="0">
              <a:buFontTx/>
              <a:buNone/>
              <a:defRPr/>
            </a:pPr>
            <a:r>
              <a:rPr lang="en-US" dirty="0" smtClean="0"/>
              <a:t>Result: 41-2-8 Passes</a:t>
            </a:r>
          </a:p>
          <a:p>
            <a:pPr>
              <a:defRPr/>
            </a:pPr>
            <a:endParaRPr lang="en-GB" dirty="0"/>
          </a:p>
        </p:txBody>
      </p:sp>
      <p:sp>
        <p:nvSpPr>
          <p:cNvPr id="39939" name="Title 2"/>
          <p:cNvSpPr>
            <a:spLocks noGrp="1"/>
          </p:cNvSpPr>
          <p:nvPr>
            <p:ph type="title"/>
          </p:nvPr>
        </p:nvSpPr>
        <p:spPr/>
        <p:txBody>
          <a:bodyPr/>
          <a:lstStyle/>
          <a:p>
            <a:r>
              <a:rPr lang="en-GB" altLang="en-US" smtClean="0"/>
              <a:t>Motion approved in WG11</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99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23F6D50-87E2-4E50-9F41-1631B458479A}"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3302480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(Doc 11-16/25r1)</a:t>
            </a:r>
            <a:endParaRPr lang="en-GB" dirty="0"/>
          </a:p>
        </p:txBody>
      </p:sp>
      <p:sp>
        <p:nvSpPr>
          <p:cNvPr id="3" name="Content Placeholder 2"/>
          <p:cNvSpPr>
            <a:spLocks noGrp="1"/>
          </p:cNvSpPr>
          <p:nvPr>
            <p:ph idx="1"/>
          </p:nvPr>
        </p:nvSpPr>
        <p:spPr/>
        <p:txBody>
          <a:bodyPr/>
          <a:lstStyle/>
          <a:p>
            <a:pPr lvl="0"/>
            <a:r>
              <a:rPr lang="en-US" dirty="0" smtClean="0"/>
              <a:t>Summary of </a:t>
            </a:r>
            <a:r>
              <a:rPr lang="en-US" dirty="0"/>
              <a:t>rules and procedure documents examined: </a:t>
            </a:r>
            <a:endParaRPr lang="en-GB" dirty="0"/>
          </a:p>
          <a:p>
            <a:pPr lvl="1"/>
            <a:r>
              <a:rPr lang="en-US" dirty="0"/>
              <a:t>LMSC P&amp;P – No applicable text or changes required</a:t>
            </a:r>
            <a:endParaRPr lang="en-GB" dirty="0"/>
          </a:p>
          <a:p>
            <a:pPr lvl="1"/>
            <a:r>
              <a:rPr lang="en-US" dirty="0"/>
              <a:t>LMSC Operations Manual – Applicable text describes required registration fee and participation credit, expect no changes would be required</a:t>
            </a:r>
            <a:endParaRPr lang="en-GB" dirty="0"/>
          </a:p>
          <a:p>
            <a:pPr lvl="1"/>
            <a:r>
              <a:rPr lang="en-US" dirty="0"/>
              <a:t>LMSC WG P&amp;P – applicable text defines WG membership 2/4 plenary requirement and defines participation credit; changes required:”</a:t>
            </a:r>
            <a:r>
              <a:rPr lang="en-GB" i="1" dirty="0"/>
              <a:t>Participation credit at a meeting is granted for at least 75% presence at that meeting. Participation credit at a session is defined as </a:t>
            </a:r>
            <a:r>
              <a:rPr lang="en-GB" b="1" i="1" u="sng" dirty="0"/>
              <a:t>participating in meetings during at least 75% of the meetings slots (designated as required)</a:t>
            </a:r>
            <a:r>
              <a:rPr lang="en-GB" i="1" dirty="0"/>
              <a:t> for participation credit at that session. Membership starts at the third plenary session attended by the participant</a:t>
            </a:r>
            <a:r>
              <a:rPr lang="en-GB" i="1" dirty="0" smtClean="0"/>
              <a:t>”</a:t>
            </a:r>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12</a:t>
            </a:fld>
            <a:endParaRPr lang="en-US"/>
          </a:p>
        </p:txBody>
      </p:sp>
    </p:spTree>
    <p:extLst>
      <p:ext uri="{BB962C8B-B14F-4D97-AF65-F5344CB8AC3E}">
        <p14:creationId xmlns:p14="http://schemas.microsoft.com/office/powerpoint/2010/main" val="3696588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2</a:t>
            </a:r>
            <a:endParaRPr lang="en-GB" dirty="0"/>
          </a:p>
        </p:txBody>
      </p:sp>
      <p:sp>
        <p:nvSpPr>
          <p:cNvPr id="3" name="Content Placeholder 2"/>
          <p:cNvSpPr>
            <a:spLocks noGrp="1"/>
          </p:cNvSpPr>
          <p:nvPr>
            <p:ph idx="1"/>
          </p:nvPr>
        </p:nvSpPr>
        <p:spPr/>
        <p:txBody>
          <a:bodyPr/>
          <a:lstStyle/>
          <a:p>
            <a:pPr lvl="1"/>
            <a:r>
              <a:rPr lang="en-US" smtClean="0"/>
              <a:t>IEEE 802.11 Operations manual – Applicable text and changes required</a:t>
            </a:r>
            <a:endParaRPr lang="en-GB" smtClean="0"/>
          </a:p>
          <a:p>
            <a:pPr lvl="1"/>
            <a:r>
              <a:rPr lang="en-US" smtClean="0"/>
              <a:t>IEEE Audit Committee (AudCom) baseline WG P&amp;P document section 4.1.1: </a:t>
            </a:r>
            <a:r>
              <a:rPr lang="en-US" b="1" i="1" smtClean="0"/>
              <a:t>“</a:t>
            </a:r>
            <a:r>
              <a:rPr lang="en-GB" b="1" i="1" smtClean="0"/>
              <a:t>Attendance credit is granted to those who attend at least 50% of a meeting’s duration.”</a:t>
            </a:r>
            <a:r>
              <a:rPr lang="en-GB" smtClean="0"/>
              <a:t> </a:t>
            </a:r>
            <a:endParaRPr lang="en-GB"/>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13</a:t>
            </a:fld>
            <a:endParaRPr lang="en-US"/>
          </a:p>
        </p:txBody>
      </p:sp>
    </p:spTree>
    <p:extLst>
      <p:ext uri="{BB962C8B-B14F-4D97-AF65-F5344CB8AC3E}">
        <p14:creationId xmlns:p14="http://schemas.microsoft.com/office/powerpoint/2010/main" val="2962620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3</a:t>
            </a:r>
            <a:endParaRPr lang="en-GB" dirty="0"/>
          </a:p>
        </p:txBody>
      </p:sp>
      <p:sp>
        <p:nvSpPr>
          <p:cNvPr id="3" name="Content Placeholder 2"/>
          <p:cNvSpPr>
            <a:spLocks noGrp="1"/>
          </p:cNvSpPr>
          <p:nvPr>
            <p:ph idx="1"/>
          </p:nvPr>
        </p:nvSpPr>
        <p:spPr/>
        <p:txBody>
          <a:bodyPr/>
          <a:lstStyle/>
          <a:p>
            <a:pPr lvl="0"/>
            <a:r>
              <a:rPr lang="en-US" dirty="0" smtClean="0"/>
              <a:t>Observations: </a:t>
            </a:r>
            <a:endParaRPr lang="en-GB" dirty="0" smtClean="0"/>
          </a:p>
          <a:p>
            <a:pPr lvl="1"/>
            <a:r>
              <a:rPr lang="en-US" dirty="0" smtClean="0"/>
              <a:t>Proposed change (to registration only) not viable under current </a:t>
            </a:r>
            <a:r>
              <a:rPr lang="en-US" dirty="0" err="1" smtClean="0"/>
              <a:t>AudCom</a:t>
            </a:r>
            <a:r>
              <a:rPr lang="en-US" dirty="0" smtClean="0"/>
              <a:t> WG P&amp;P baseline (</a:t>
            </a:r>
            <a:r>
              <a:rPr lang="en-US" dirty="0" err="1" smtClean="0"/>
              <a:t>AudCom</a:t>
            </a:r>
            <a:r>
              <a:rPr lang="en-US" dirty="0" smtClean="0"/>
              <a:t> approval, and prior EC approval required for changes).</a:t>
            </a:r>
            <a:endParaRPr lang="en-GB" dirty="0" smtClean="0"/>
          </a:p>
          <a:p>
            <a:pPr lvl="1"/>
            <a:r>
              <a:rPr lang="en-US" dirty="0" err="1" smtClean="0"/>
              <a:t>AudCom</a:t>
            </a:r>
            <a:r>
              <a:rPr lang="en-US" dirty="0" smtClean="0"/>
              <a:t> rules require participation level of at least 50%. </a:t>
            </a:r>
            <a:endParaRPr lang="en-GB" dirty="0" smtClean="0"/>
          </a:p>
          <a:p>
            <a:pPr lvl="1"/>
            <a:r>
              <a:rPr lang="en-US" dirty="0" smtClean="0"/>
              <a:t>Current 802 LMSC rules require participation </a:t>
            </a:r>
            <a:r>
              <a:rPr lang="en-US" b="1" i="1" dirty="0" smtClean="0"/>
              <a:t>in at least 75% of meeting slots designated as required</a:t>
            </a:r>
            <a:r>
              <a:rPr lang="en-US" dirty="0" smtClean="0"/>
              <a:t>. “Meeting slots designated as required” can be modified.</a:t>
            </a:r>
            <a:endParaRPr lang="en-GB" dirty="0" smtClean="0"/>
          </a:p>
          <a:p>
            <a:r>
              <a:rPr lang="en-US" dirty="0" smtClean="0"/>
              <a:t>A change from “75%” to “at least 50%” requires changes at 802 level (in LMSC WG P&amp;P, use existing EC LMSC process for modification) and at 802.11 level (802.11 Operations Manual)</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14</a:t>
            </a:fld>
            <a:endParaRPr lang="en-US"/>
          </a:p>
        </p:txBody>
      </p:sp>
    </p:spTree>
    <p:extLst>
      <p:ext uri="{BB962C8B-B14F-4D97-AF65-F5344CB8AC3E}">
        <p14:creationId xmlns:p14="http://schemas.microsoft.com/office/powerpoint/2010/main" val="2469774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Applicable Rules</a:t>
            </a:r>
            <a:endParaRPr lang="en-GB" dirty="0"/>
          </a:p>
        </p:txBody>
      </p:sp>
      <p:sp>
        <p:nvSpPr>
          <p:cNvPr id="3" name="Content Placeholder 2"/>
          <p:cNvSpPr>
            <a:spLocks noGrp="1"/>
          </p:cNvSpPr>
          <p:nvPr>
            <p:ph idx="1"/>
          </p:nvPr>
        </p:nvSpPr>
        <p:spPr>
          <a:xfrm>
            <a:off x="696913" y="1319074"/>
            <a:ext cx="7772400" cy="4929326"/>
          </a:xfrm>
        </p:spPr>
        <p:txBody>
          <a:bodyPr/>
          <a:lstStyle/>
          <a:p>
            <a:r>
              <a:rPr lang="en-GB" sz="2000" dirty="0" smtClean="0"/>
              <a:t>The IEEE Standards Board operating manual says nothing related</a:t>
            </a:r>
          </a:p>
          <a:p>
            <a:r>
              <a:rPr lang="en-GB" sz="2000" dirty="0" smtClean="0"/>
              <a:t>The </a:t>
            </a:r>
            <a:r>
              <a:rPr lang="en-GB" sz="2000" dirty="0" err="1" smtClean="0"/>
              <a:t>AudCom</a:t>
            </a:r>
            <a:r>
              <a:rPr lang="en-GB" sz="2000" dirty="0" smtClean="0"/>
              <a:t> Template WG P&amp;P includes the following (modifiable) text:</a:t>
            </a:r>
          </a:p>
          <a:p>
            <a:pPr lvl="1"/>
            <a:r>
              <a:rPr lang="en-US" sz="1800" dirty="0" smtClean="0"/>
              <a:t>“..voting </a:t>
            </a:r>
            <a:r>
              <a:rPr lang="en-US" sz="1800" dirty="0"/>
              <a:t>membership shall be granted after the participant </a:t>
            </a:r>
            <a:r>
              <a:rPr lang="en-US" sz="1800" dirty="0">
                <a:solidFill>
                  <a:srgbClr val="FF0000"/>
                </a:solidFill>
              </a:rPr>
              <a:t>attends two consecutive meetings</a:t>
            </a:r>
            <a:r>
              <a:rPr lang="en-US" sz="1800" dirty="0"/>
              <a:t> of an existing Working Group, and also requests voting membership status.</a:t>
            </a:r>
            <a:endParaRPr lang="en-GB" sz="1800" dirty="0"/>
          </a:p>
          <a:p>
            <a:pPr lvl="1"/>
            <a:r>
              <a:rPr lang="en-US" sz="1800" dirty="0"/>
              <a:t> </a:t>
            </a:r>
            <a:r>
              <a:rPr lang="en-US" sz="1800" dirty="0" smtClean="0"/>
              <a:t>Each </a:t>
            </a:r>
            <a:r>
              <a:rPr lang="en-US" sz="1800" dirty="0"/>
              <a:t>voting member is expected to attend meetings as required by these procedures. </a:t>
            </a:r>
            <a:r>
              <a:rPr lang="en-US" sz="1800" dirty="0" smtClean="0"/>
              <a:t> </a:t>
            </a:r>
            <a:r>
              <a:rPr lang="en-US" sz="1800" dirty="0" smtClean="0">
                <a:solidFill>
                  <a:srgbClr val="FF0000"/>
                </a:solidFill>
              </a:rPr>
              <a:t>The </a:t>
            </a:r>
            <a:r>
              <a:rPr lang="en-US" sz="1800" dirty="0">
                <a:solidFill>
                  <a:srgbClr val="FF0000"/>
                </a:solidFill>
              </a:rPr>
              <a:t>Secretary records attendance</a:t>
            </a:r>
            <a:r>
              <a:rPr lang="en-US" sz="1800" dirty="0"/>
              <a:t> at meetings. </a:t>
            </a:r>
            <a:r>
              <a:rPr lang="en-US" sz="1800" dirty="0" smtClean="0"/>
              <a:t>… A </a:t>
            </a:r>
            <a:r>
              <a:rPr lang="en-US" sz="1800" dirty="0">
                <a:solidFill>
                  <a:srgbClr val="FF0000"/>
                </a:solidFill>
              </a:rPr>
              <a:t>participant shall be considered attending the meeting who attends at least 50% of a meeting’s duration</a:t>
            </a:r>
            <a:r>
              <a:rPr lang="en-US" sz="1800" dirty="0"/>
              <a:t>. Attendance at a meeting via teleconferencing and/or electronic means, e.g., Internet conferencing, shall count towards the attendance requirements.</a:t>
            </a:r>
            <a:endParaRPr lang="en-GB" sz="1800" dirty="0"/>
          </a:p>
          <a:p>
            <a:pPr lvl="1"/>
            <a:r>
              <a:rPr lang="en-US" sz="1800" dirty="0" smtClean="0"/>
              <a:t>The </a:t>
            </a:r>
            <a:r>
              <a:rPr lang="en-US" sz="1800" dirty="0"/>
              <a:t>Secretary </a:t>
            </a:r>
            <a:r>
              <a:rPr lang="en-US" sz="1800" dirty="0">
                <a:solidFill>
                  <a:srgbClr val="FF0000"/>
                </a:solidFill>
              </a:rPr>
              <a:t>shall make reasonable efforts to maintain a current Working Group roster</a:t>
            </a:r>
            <a:r>
              <a:rPr lang="en-US" sz="1800" dirty="0"/>
              <a:t>. </a:t>
            </a:r>
            <a:r>
              <a:rPr lang="en-US" sz="1800" dirty="0" smtClean="0"/>
              <a:t>… A </a:t>
            </a:r>
            <a:r>
              <a:rPr lang="en-US" sz="1800" dirty="0"/>
              <a:t>copy of the Working Group roster shall be supplied to the IEEE-SA at least annually by a Working Group officer or designee</a:t>
            </a:r>
            <a:r>
              <a:rPr lang="en-US" sz="1800" dirty="0" smtClean="0"/>
              <a:t>.</a:t>
            </a:r>
          </a:p>
          <a:p>
            <a:pPr lvl="1"/>
            <a:r>
              <a:rPr lang="en-US" sz="1800" dirty="0" smtClean="0"/>
              <a:t>Duties of Secretary</a:t>
            </a:r>
            <a:r>
              <a:rPr lang="en-US" sz="1800" dirty="0" smtClean="0">
                <a:solidFill>
                  <a:srgbClr val="FF0000"/>
                </a:solidFill>
              </a:rPr>
              <a:t>: </a:t>
            </a:r>
            <a:r>
              <a:rPr lang="en-US" sz="1800" dirty="0">
                <a:solidFill>
                  <a:srgbClr val="FF0000"/>
                </a:solidFill>
              </a:rPr>
              <a:t>Recording attendance</a:t>
            </a:r>
            <a:r>
              <a:rPr lang="en-US" sz="1800" dirty="0"/>
              <a:t> of all attendees.</a:t>
            </a:r>
            <a:endParaRPr lang="en-GB" sz="1800" dirty="0"/>
          </a:p>
          <a:p>
            <a:endParaRPr lang="en-GB" sz="1200"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15</a:t>
            </a:fld>
            <a:endParaRPr lang="en-US"/>
          </a:p>
        </p:txBody>
      </p:sp>
    </p:spTree>
    <p:extLst>
      <p:ext uri="{BB962C8B-B14F-4D97-AF65-F5344CB8AC3E}">
        <p14:creationId xmlns:p14="http://schemas.microsoft.com/office/powerpoint/2010/main" val="2816320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is IMAT over-zealous?</a:t>
            </a:r>
            <a:endParaRPr lang="en-GB" dirty="0"/>
          </a:p>
        </p:txBody>
      </p:sp>
      <p:sp>
        <p:nvSpPr>
          <p:cNvPr id="3" name="Content Placeholder 2"/>
          <p:cNvSpPr>
            <a:spLocks noGrp="1"/>
          </p:cNvSpPr>
          <p:nvPr>
            <p:ph idx="1"/>
          </p:nvPr>
        </p:nvSpPr>
        <p:spPr/>
        <p:txBody>
          <a:bodyPr/>
          <a:lstStyle/>
          <a:p>
            <a:r>
              <a:rPr lang="en-GB" dirty="0" smtClean="0"/>
              <a:t>There is no requirement in the rules to track attendance or affiliation by project</a:t>
            </a:r>
          </a:p>
          <a:p>
            <a:r>
              <a:rPr lang="en-GB" dirty="0" smtClean="0"/>
              <a:t>Perhaps in interpretation of the word “attendance” – which is used,  but not defined in the </a:t>
            </a:r>
            <a:r>
              <a:rPr lang="en-GB" dirty="0" err="1" smtClean="0"/>
              <a:t>AudCom</a:t>
            </a:r>
            <a:r>
              <a:rPr lang="en-GB" dirty="0" smtClean="0"/>
              <a:t> template. </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16</a:t>
            </a:fld>
            <a:endParaRPr lang="en-US"/>
          </a:p>
        </p:txBody>
      </p:sp>
    </p:spTree>
    <p:extLst>
      <p:ext uri="{BB962C8B-B14F-4D97-AF65-F5344CB8AC3E}">
        <p14:creationId xmlns:p14="http://schemas.microsoft.com/office/powerpoint/2010/main" val="214289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does IMAT fail?</a:t>
            </a:r>
            <a:endParaRPr lang="en-GB" dirty="0"/>
          </a:p>
        </p:txBody>
      </p:sp>
      <p:sp>
        <p:nvSpPr>
          <p:cNvPr id="3" name="Content Placeholder 2"/>
          <p:cNvSpPr>
            <a:spLocks noGrp="1"/>
          </p:cNvSpPr>
          <p:nvPr>
            <p:ph idx="1"/>
          </p:nvPr>
        </p:nvSpPr>
        <p:spPr/>
        <p:txBody>
          <a:bodyPr/>
          <a:lstStyle/>
          <a:p>
            <a:r>
              <a:rPr lang="en-GB" dirty="0" smtClean="0"/>
              <a:t>Cannot ensure attendance record is made by somebody who is</a:t>
            </a:r>
          </a:p>
          <a:p>
            <a:pPr lvl="1"/>
            <a:r>
              <a:rPr lang="en-GB" dirty="0" smtClean="0"/>
              <a:t>physically present</a:t>
            </a:r>
            <a:endParaRPr lang="en-GB" dirty="0"/>
          </a:p>
          <a:p>
            <a:pPr lvl="1"/>
            <a:r>
              <a:rPr lang="en-GB" dirty="0" smtClean="0"/>
              <a:t>mentally and emotionally engaged in the meeting content</a:t>
            </a:r>
          </a:p>
          <a:p>
            <a:pPr lvl="1"/>
            <a:r>
              <a:rPr lang="en-GB" dirty="0" smtClean="0"/>
              <a:t>there for any period of time</a:t>
            </a:r>
          </a:p>
          <a:p>
            <a:r>
              <a:rPr lang="en-GB" dirty="0" smtClean="0"/>
              <a:t>An individual cannot record “presence” in more than one meeting slot simultaneously</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17</a:t>
            </a:fld>
            <a:endParaRPr lang="en-US"/>
          </a:p>
        </p:txBody>
      </p:sp>
    </p:spTree>
    <p:extLst>
      <p:ext uri="{BB962C8B-B14F-4D97-AF65-F5344CB8AC3E}">
        <p14:creationId xmlns:p14="http://schemas.microsoft.com/office/powerpoint/2010/main" val="3253885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What could we hope to improve?</a:t>
            </a:r>
            <a:endParaRPr lang="en-GB" dirty="0"/>
          </a:p>
        </p:txBody>
      </p:sp>
      <p:sp>
        <p:nvSpPr>
          <p:cNvPr id="3" name="Content Placeholder 2"/>
          <p:cNvSpPr>
            <a:spLocks noGrp="1"/>
          </p:cNvSpPr>
          <p:nvPr>
            <p:ph idx="1"/>
          </p:nvPr>
        </p:nvSpPr>
        <p:spPr>
          <a:xfrm>
            <a:off x="685800" y="1447800"/>
            <a:ext cx="7772400" cy="3124200"/>
          </a:xfrm>
        </p:spPr>
        <p:txBody>
          <a:bodyPr/>
          <a:lstStyle/>
          <a:p>
            <a:r>
              <a:rPr lang="en-GB" dirty="0" smtClean="0"/>
              <a:t>Attendee overhead – “don’t forget to record your attendance”</a:t>
            </a:r>
          </a:p>
          <a:p>
            <a:r>
              <a:rPr lang="en-GB" dirty="0" smtClean="0"/>
              <a:t>Aberrant behaviour – a room full of people doing nothing but their email / surfing the web / </a:t>
            </a:r>
            <a:r>
              <a:rPr lang="en-GB" dirty="0" err="1" smtClean="0"/>
              <a:t>facebook</a:t>
            </a:r>
            <a:endParaRPr lang="en-GB" dirty="0" smtClean="0"/>
          </a:p>
          <a:p>
            <a:r>
              <a:rPr lang="en-GB" dirty="0" smtClean="0"/>
              <a:t>Management overhead – “I forgot to record slot x,  can you allow me it?”</a:t>
            </a:r>
          </a:p>
          <a:p>
            <a:r>
              <a:rPr lang="en-GB" dirty="0" smtClean="0"/>
              <a:t>Accuracy of records by using alternate/redundant methods</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18</a:t>
            </a:fld>
            <a:endParaRPr lang="en-US"/>
          </a:p>
        </p:txBody>
      </p:sp>
      <p:sp>
        <p:nvSpPr>
          <p:cNvPr id="7" name="Title 1"/>
          <p:cNvSpPr txBox="1">
            <a:spLocks/>
          </p:cNvSpPr>
          <p:nvPr/>
        </p:nvSpPr>
        <p:spPr bwMode="auto">
          <a:xfrm>
            <a:off x="685800" y="4876800"/>
            <a:ext cx="77724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GB" kern="0" dirty="0" smtClean="0"/>
              <a:t>What could we not hope to improve?</a:t>
            </a:r>
            <a:endParaRPr lang="en-GB" kern="0" dirty="0"/>
          </a:p>
        </p:txBody>
      </p:sp>
      <p:sp>
        <p:nvSpPr>
          <p:cNvPr id="8" name="Content Placeholder 2"/>
          <p:cNvSpPr txBox="1">
            <a:spLocks/>
          </p:cNvSpPr>
          <p:nvPr/>
        </p:nvSpPr>
        <p:spPr bwMode="auto">
          <a:xfrm>
            <a:off x="735275" y="5562600"/>
            <a:ext cx="7772400" cy="114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kern="0" dirty="0" smtClean="0"/>
              <a:t>Human behaviour.  Some fraction of members will routinely make false claims if this benefits them.</a:t>
            </a:r>
            <a:endParaRPr lang="en-GB" kern="0" dirty="0"/>
          </a:p>
        </p:txBody>
      </p:sp>
    </p:spTree>
    <p:extLst>
      <p:ext uri="{BB962C8B-B14F-4D97-AF65-F5344CB8AC3E}">
        <p14:creationId xmlns:p14="http://schemas.microsoft.com/office/powerpoint/2010/main" val="2288472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GB" dirty="0" smtClean="0"/>
              <a:t>We can take one of these directions</a:t>
            </a:r>
            <a:endParaRPr lang="en-GB" dirty="0"/>
          </a:p>
        </p:txBody>
      </p:sp>
      <p:sp>
        <p:nvSpPr>
          <p:cNvPr id="3" name="Content Placeholder 2"/>
          <p:cNvSpPr>
            <a:spLocks noGrp="1"/>
          </p:cNvSpPr>
          <p:nvPr>
            <p:ph idx="1"/>
          </p:nvPr>
        </p:nvSpPr>
        <p:spPr>
          <a:xfrm>
            <a:off x="685800" y="1143000"/>
            <a:ext cx="7772400" cy="5180013"/>
          </a:xfrm>
        </p:spPr>
        <p:txBody>
          <a:bodyPr/>
          <a:lstStyle/>
          <a:p>
            <a:r>
              <a:rPr lang="en-GB" dirty="0" smtClean="0"/>
              <a:t>Do nothing – the sky hasn’t fallen yet, and probably won’t if we do nothing.</a:t>
            </a:r>
          </a:p>
          <a:p>
            <a:r>
              <a:rPr lang="en-GB" dirty="0" smtClean="0"/>
              <a:t>Modify the parameters of the existing rules – e.g. 50% rather than 75%</a:t>
            </a:r>
          </a:p>
          <a:p>
            <a:r>
              <a:rPr lang="en-GB" dirty="0" smtClean="0"/>
              <a:t>More trust - Try and reduce “jumping through hoops” burden on members and appeal more to their trust.  Reduce the number of their interactions with the attendance system.</a:t>
            </a:r>
          </a:p>
          <a:p>
            <a:pPr lvl="1"/>
            <a:r>
              <a:rPr lang="en-GB" dirty="0" smtClean="0"/>
              <a:t>Zero interactions – via registration only</a:t>
            </a:r>
          </a:p>
          <a:p>
            <a:pPr lvl="1"/>
            <a:r>
              <a:rPr lang="en-GB" dirty="0" smtClean="0"/>
              <a:t>One interaction per WG attended</a:t>
            </a:r>
          </a:p>
          <a:p>
            <a:pPr lvl="1"/>
            <a:r>
              <a:rPr lang="en-GB" dirty="0" smtClean="0"/>
              <a:t>One interaction per WG per day</a:t>
            </a:r>
          </a:p>
          <a:p>
            <a:r>
              <a:rPr lang="en-GB" dirty="0" smtClean="0"/>
              <a:t>More accuracy – require attendees to sign a paper copy and correlate with IMAT record.  Sanction those who appear on the latter, but not the former.</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19</a:t>
            </a:fld>
            <a:endParaRPr lang="en-US"/>
          </a:p>
        </p:txBody>
      </p:sp>
    </p:spTree>
    <p:extLst>
      <p:ext uri="{BB962C8B-B14F-4D97-AF65-F5344CB8AC3E}">
        <p14:creationId xmlns:p14="http://schemas.microsoft.com/office/powerpoint/2010/main" val="1753683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r>
              <a:rPr lang="en-GB" dirty="0" smtClean="0"/>
              <a:t>This submission is intended to accompany </a:t>
            </a:r>
            <a:r>
              <a:rPr lang="en-GB" dirty="0"/>
              <a:t>the agenda item “Attendance requirements for obtaining membership </a:t>
            </a:r>
            <a:r>
              <a:rPr lang="en-GB" dirty="0" smtClean="0"/>
              <a:t>” on the IEEE 802 EC workshop to be held on Friday 22</a:t>
            </a:r>
            <a:r>
              <a:rPr lang="en-GB" baseline="30000" dirty="0" smtClean="0"/>
              <a:t>nd</a:t>
            </a:r>
            <a:r>
              <a:rPr lang="en-GB" dirty="0" smtClean="0"/>
              <a:t> January at 2:30pm.</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2</a:t>
            </a:fld>
            <a:endParaRPr lang="en-US"/>
          </a:p>
        </p:txBody>
      </p:sp>
    </p:spTree>
    <p:extLst>
      <p:ext uri="{BB962C8B-B14F-4D97-AF65-F5344CB8AC3E}">
        <p14:creationId xmlns:p14="http://schemas.microsoft.com/office/powerpoint/2010/main" val="2122966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Straw poll</a:t>
            </a:r>
            <a:endParaRPr lang="en-GB" dirty="0"/>
          </a:p>
        </p:txBody>
      </p:sp>
      <p:sp>
        <p:nvSpPr>
          <p:cNvPr id="3" name="Content Placeholder 2"/>
          <p:cNvSpPr>
            <a:spLocks noGrp="1"/>
          </p:cNvSpPr>
          <p:nvPr>
            <p:ph idx="1"/>
          </p:nvPr>
        </p:nvSpPr>
        <p:spPr/>
        <p:txBody>
          <a:bodyPr/>
          <a:lstStyle/>
          <a:p>
            <a:r>
              <a:rPr lang="en-GB" dirty="0" smtClean="0"/>
              <a:t>Which of the following do you prefer (802.11 CAC count</a:t>
            </a:r>
            <a:r>
              <a:rPr lang="en-GB" dirty="0" smtClean="0"/>
              <a:t>) [EC count – Chicago rules]</a:t>
            </a:r>
            <a:endParaRPr lang="en-GB" dirty="0" smtClean="0"/>
          </a:p>
          <a:p>
            <a:endParaRPr lang="en-GB" dirty="0"/>
          </a:p>
          <a:p>
            <a:r>
              <a:rPr lang="en-GB" dirty="0" smtClean="0"/>
              <a:t>1. Do nothing (13</a:t>
            </a:r>
            <a:r>
              <a:rPr lang="en-GB" dirty="0" smtClean="0"/>
              <a:t>) [14]</a:t>
            </a:r>
            <a:endParaRPr lang="en-GB" dirty="0" smtClean="0"/>
          </a:p>
          <a:p>
            <a:r>
              <a:rPr lang="en-GB" dirty="0" smtClean="0"/>
              <a:t>2. Tweak the parameters of the existing rules (2</a:t>
            </a:r>
            <a:r>
              <a:rPr lang="en-GB" dirty="0" smtClean="0"/>
              <a:t>) [0]</a:t>
            </a:r>
            <a:endParaRPr lang="en-GB" dirty="0" smtClean="0"/>
          </a:p>
          <a:p>
            <a:r>
              <a:rPr lang="en-GB" dirty="0"/>
              <a:t>3</a:t>
            </a:r>
            <a:r>
              <a:rPr lang="en-GB" dirty="0" smtClean="0"/>
              <a:t>. More trust / less attendee overhead (11</a:t>
            </a:r>
            <a:r>
              <a:rPr lang="en-GB" dirty="0" smtClean="0"/>
              <a:t>) [8]</a:t>
            </a:r>
            <a:endParaRPr lang="en-GB" dirty="0" smtClean="0"/>
          </a:p>
          <a:p>
            <a:r>
              <a:rPr lang="en-GB" dirty="0"/>
              <a:t>4</a:t>
            </a:r>
            <a:r>
              <a:rPr lang="en-GB" dirty="0" smtClean="0"/>
              <a:t>. More accuracy (2</a:t>
            </a:r>
            <a:r>
              <a:rPr lang="en-GB" dirty="0" smtClean="0"/>
              <a:t>) [2]</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20</a:t>
            </a:fld>
            <a:endParaRPr lang="en-US"/>
          </a:p>
        </p:txBody>
      </p:sp>
    </p:spTree>
    <p:extLst>
      <p:ext uri="{BB962C8B-B14F-4D97-AF65-F5344CB8AC3E}">
        <p14:creationId xmlns:p14="http://schemas.microsoft.com/office/powerpoint/2010/main" val="1985660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GB" dirty="0"/>
          </a:p>
        </p:txBody>
      </p:sp>
      <p:sp>
        <p:nvSpPr>
          <p:cNvPr id="3" name="Content Placeholder 2"/>
          <p:cNvSpPr>
            <a:spLocks noGrp="1"/>
          </p:cNvSpPr>
          <p:nvPr>
            <p:ph idx="1"/>
          </p:nvPr>
        </p:nvSpPr>
        <p:spPr>
          <a:xfrm>
            <a:off x="685800" y="1600200"/>
            <a:ext cx="7772400" cy="4495800"/>
          </a:xfrm>
        </p:spPr>
        <p:txBody>
          <a:bodyPr/>
          <a:lstStyle/>
          <a:p>
            <a:r>
              <a:rPr lang="en-GB" sz="2000" dirty="0" smtClean="0"/>
              <a:t>802.11 performed a survey of attendance in Sept 2015,  comparing a count of apparently live bodies in the room at the mid-point of a slot with the electronic attendance claimed on IMAT.</a:t>
            </a:r>
          </a:p>
          <a:p>
            <a:r>
              <a:rPr lang="en-GB" sz="2000" dirty="0" smtClean="0"/>
              <a:t>On average the IMAT figures are 20% higher.  Detail is provided on following slides.</a:t>
            </a:r>
          </a:p>
          <a:p>
            <a:r>
              <a:rPr lang="en-GB" sz="2000" dirty="0" smtClean="0"/>
              <a:t>While some of this might be explained by the methodology,  it remains that some fraction of attendance is being falsely claimed.</a:t>
            </a:r>
          </a:p>
          <a:p>
            <a:r>
              <a:rPr lang="en-GB" sz="2000" dirty="0" smtClean="0"/>
              <a:t>The 802.11 chair promoted discussion of this topic in the 802.11 WG plenary meetings.  This resulted in a motion from the floor. Detail of the discussion and the text of the motion also follow.</a:t>
            </a:r>
          </a:p>
          <a:p>
            <a:r>
              <a:rPr lang="en-GB" sz="2000" dirty="0" smtClean="0"/>
              <a:t>The 802.11 chair was actioned by the EC to bring this topic to the workshop.</a:t>
            </a:r>
          </a:p>
          <a:p>
            <a:pPr marL="0" indent="0">
              <a:buNone/>
            </a:pP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3</a:t>
            </a:fld>
            <a:endParaRPr lang="en-US"/>
          </a:p>
        </p:txBody>
      </p:sp>
    </p:spTree>
    <p:extLst>
      <p:ext uri="{BB962C8B-B14F-4D97-AF65-F5344CB8AC3E}">
        <p14:creationId xmlns:p14="http://schemas.microsoft.com/office/powerpoint/2010/main" val="2530274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GB" altLang="en-US" smtClean="0"/>
              <a:t>F6.2 - Recorded counts from the minutes</a:t>
            </a:r>
          </a:p>
        </p:txBody>
      </p:sp>
      <p:sp>
        <p:nvSpPr>
          <p:cNvPr id="317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17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17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37D6031-DA44-4A22-9B8B-352ED56BC878}" type="slidenum">
              <a:rPr lang="en-US" altLang="en-US" sz="1200" b="0" smtClean="0"/>
              <a:pPr>
                <a:spcBef>
                  <a:spcPct val="0"/>
                </a:spcBef>
                <a:buFontTx/>
                <a:buNone/>
              </a:pPr>
              <a:t>4</a:t>
            </a:fld>
            <a:endParaRPr lang="en-US" altLang="en-US" sz="1200" b="0" smtClean="0"/>
          </a:p>
        </p:txBody>
      </p:sp>
      <p:pic>
        <p:nvPicPr>
          <p:cNvPr id="3175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338" y="2057400"/>
            <a:ext cx="8907462"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2282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2"/>
          <p:cNvSpPr>
            <a:spLocks noGrp="1"/>
          </p:cNvSpPr>
          <p:nvPr>
            <p:ph type="title"/>
          </p:nvPr>
        </p:nvSpPr>
        <p:spPr/>
        <p:txBody>
          <a:bodyPr/>
          <a:lstStyle/>
          <a:p>
            <a:r>
              <a:rPr lang="en-GB" altLang="en-US" smtClean="0"/>
              <a:t>F6.2 - Counts from IMAT</a:t>
            </a:r>
          </a:p>
        </p:txBody>
      </p:sp>
      <p:sp>
        <p:nvSpPr>
          <p:cNvPr id="327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27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27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DA06EF9-B61B-45AF-90E3-EF8C711B8E3C}" type="slidenum">
              <a:rPr lang="en-US" altLang="en-US" sz="1200" b="0" smtClean="0"/>
              <a:pPr>
                <a:spcBef>
                  <a:spcPct val="0"/>
                </a:spcBef>
                <a:buFontTx/>
                <a:buNone/>
              </a:pPr>
              <a:t>5</a:t>
            </a:fld>
            <a:endParaRPr lang="en-US" altLang="en-US" sz="1200" b="0" smtClean="0"/>
          </a:p>
        </p:txBody>
      </p:sp>
      <p:pic>
        <p:nvPicPr>
          <p:cNvPr id="3277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057400"/>
            <a:ext cx="8915400"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1074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p:txBody>
          <a:bodyPr/>
          <a:lstStyle/>
          <a:p>
            <a:r>
              <a:rPr lang="en-GB" altLang="en-US" smtClean="0"/>
              <a:t>F6.2 - Ratio:  IMAT/physical</a:t>
            </a:r>
            <a:br>
              <a:rPr lang="en-GB" altLang="en-US" smtClean="0"/>
            </a:br>
            <a:r>
              <a:rPr lang="en-GB" altLang="en-US" sz="2400" smtClean="0"/>
              <a:t>(where physical was recorded)</a:t>
            </a:r>
          </a:p>
        </p:txBody>
      </p:sp>
      <p:sp>
        <p:nvSpPr>
          <p:cNvPr id="3379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37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37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11F363E-6EB0-4642-8991-D1C8AC1B91E7}" type="slidenum">
              <a:rPr lang="en-US" altLang="en-US" sz="1200" b="0" smtClean="0"/>
              <a:pPr>
                <a:spcBef>
                  <a:spcPct val="0"/>
                </a:spcBef>
                <a:buFontTx/>
                <a:buNone/>
              </a:pPr>
              <a:t>6</a:t>
            </a:fld>
            <a:endParaRPr lang="en-US" altLang="en-US" sz="1200" b="0" smtClean="0"/>
          </a:p>
        </p:txBody>
      </p:sp>
      <p:pic>
        <p:nvPicPr>
          <p:cNvPr id="33798"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057400"/>
            <a:ext cx="8915400"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9102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p:cNvSpPr>
            <a:spLocks noGrp="1"/>
          </p:cNvSpPr>
          <p:nvPr>
            <p:ph idx="1"/>
          </p:nvPr>
        </p:nvSpPr>
        <p:spPr/>
        <p:txBody>
          <a:bodyPr/>
          <a:lstStyle/>
          <a:p>
            <a:pPr fontAlgn="ctr"/>
            <a:r>
              <a:rPr lang="en-GB" altLang="en-US" b="0" smtClean="0"/>
              <a:t>We're wrong about the rules</a:t>
            </a:r>
          </a:p>
          <a:p>
            <a:pPr fontAlgn="ctr"/>
            <a:r>
              <a:rPr lang="en-GB" altLang="en-US" b="0" smtClean="0"/>
              <a:t>We're wrong about interpretation of the statistics</a:t>
            </a:r>
          </a:p>
          <a:p>
            <a:pPr fontAlgn="ctr"/>
            <a:r>
              <a:rPr lang="en-GB" altLang="en-US" b="0" smtClean="0"/>
              <a:t>We should be more "collegial". Focus more on getting the work done</a:t>
            </a:r>
          </a:p>
          <a:p>
            <a:pPr fontAlgn="ctr"/>
            <a:r>
              <a:rPr lang="en-GB" altLang="en-US" b="0" smtClean="0"/>
              <a:t>Trade attendance at plenaries vs missing a ballot</a:t>
            </a:r>
          </a:p>
          <a:p>
            <a:pPr fontAlgn="ctr"/>
            <a:r>
              <a:rPr lang="en-GB" altLang="en-US" b="0" smtClean="0"/>
              <a:t>Rules are imperfect,  and it's clear some are cheating</a:t>
            </a:r>
          </a:p>
          <a:p>
            <a:pPr fontAlgn="ctr"/>
            <a:r>
              <a:rPr lang="en-GB" altLang="en-US" b="0" smtClean="0"/>
              <a:t>Attendance for registration has its own problems "buying votes".  Don't put too much effort into addressing this - fix obvious abuses.</a:t>
            </a:r>
          </a:p>
          <a:p>
            <a:endParaRPr lang="en-GB" altLang="en-US" smtClean="0"/>
          </a:p>
        </p:txBody>
      </p:sp>
      <p:sp>
        <p:nvSpPr>
          <p:cNvPr id="35843" name="Title 2"/>
          <p:cNvSpPr>
            <a:spLocks noGrp="1"/>
          </p:cNvSpPr>
          <p:nvPr>
            <p:ph type="title"/>
          </p:nvPr>
        </p:nvSpPr>
        <p:spPr/>
        <p:txBody>
          <a:bodyPr/>
          <a:lstStyle/>
          <a:p>
            <a:r>
              <a:rPr lang="en-GB" altLang="en-US" dirty="0" smtClean="0"/>
              <a:t>Comments from WG members </a:t>
            </a:r>
          </a:p>
        </p:txBody>
      </p:sp>
      <p:sp>
        <p:nvSpPr>
          <p:cNvPr id="358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58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58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35AD3A9-140B-49A9-B39F-8BABC71B9E97}" type="slidenum">
              <a:rPr lang="en-US" altLang="en-US" sz="1200" b="0" smtClean="0"/>
              <a:pPr>
                <a:spcBef>
                  <a:spcPct val="0"/>
                </a:spcBef>
                <a:buFontTx/>
                <a:buNone/>
              </a:pPr>
              <a:t>7</a:t>
            </a:fld>
            <a:endParaRPr lang="en-US" altLang="en-US" sz="1200" b="0" smtClean="0"/>
          </a:p>
        </p:txBody>
      </p:sp>
    </p:spTree>
    <p:extLst>
      <p:ext uri="{BB962C8B-B14F-4D97-AF65-F5344CB8AC3E}">
        <p14:creationId xmlns:p14="http://schemas.microsoft.com/office/powerpoint/2010/main" val="3331558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pPr fontAlgn="ctr"/>
            <a:r>
              <a:rPr lang="en-GB" altLang="en-US" b="0" smtClean="0"/>
              <a:t>Discussion is itself borderline offensive.  We are here to develop standards.  We are giving up time and money.  We are the customers.  Should completely disconnect voting rights from attendance.</a:t>
            </a:r>
          </a:p>
          <a:p>
            <a:pPr fontAlgn="ctr"/>
            <a:r>
              <a:rPr lang="en-GB" altLang="en-US" b="0" smtClean="0"/>
              <a:t>It is reasonable that voting membership should be based on attendance.  Current requirements are not onerous.  But it's an annoyance to record attendance.  Perhaps less granular attendance.</a:t>
            </a:r>
          </a:p>
          <a:p>
            <a:pPr fontAlgn="ctr"/>
            <a:r>
              <a:rPr lang="en-GB" altLang="en-US" b="0" smtClean="0"/>
              <a:t>Should not restrict voting membership to attendees at f2f meetings.  Too high a bar.  We shouldn't waste time,  but only address egregious offense.  People are imperfect.</a:t>
            </a:r>
          </a:p>
        </p:txBody>
      </p:sp>
      <p:sp>
        <p:nvSpPr>
          <p:cNvPr id="368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68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68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9327026-3C28-457F-BF98-5EEE8837ED1A}" type="slidenum">
              <a:rPr lang="en-US" altLang="en-US" sz="1200" b="0" smtClean="0"/>
              <a:pPr>
                <a:spcBef>
                  <a:spcPct val="0"/>
                </a:spcBef>
                <a:buFontTx/>
                <a:buNone/>
              </a:pPr>
              <a:t>8</a:t>
            </a:fld>
            <a:endParaRPr lang="en-US" altLang="en-US" sz="1200" b="0" smtClean="0"/>
          </a:p>
        </p:txBody>
      </p:sp>
    </p:spTree>
    <p:extLst>
      <p:ext uri="{BB962C8B-B14F-4D97-AF65-F5344CB8AC3E}">
        <p14:creationId xmlns:p14="http://schemas.microsoft.com/office/powerpoint/2010/main" val="3996897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pPr fontAlgn="ctr"/>
            <a:r>
              <a:rPr lang="en-GB" altLang="en-US" b="0" smtClean="0"/>
              <a:t>Attendance for picking up your badge.</a:t>
            </a:r>
          </a:p>
          <a:p>
            <a:pPr fontAlgn="ctr"/>
            <a:r>
              <a:rPr lang="en-GB" altLang="en-US" b="0" smtClean="0"/>
              <a:t>Attendance as a proxy for skill-set / expertise.  Not sure this works well.</a:t>
            </a:r>
          </a:p>
          <a:p>
            <a:pPr fontAlgn="ctr"/>
            <a:r>
              <a:rPr lang="en-GB" altLang="en-US" b="0" smtClean="0"/>
              <a:t>Voting in a WG letter ballot does not allow abstain except for lack of expertise -&gt; excessive "yes" voters.  Should support "abstain - don't care".  Skewed letter ballot results.</a:t>
            </a:r>
          </a:p>
          <a:p>
            <a:pPr fontAlgn="ctr"/>
            <a:r>
              <a:rPr lang="en-GB" altLang="en-US" b="0" smtClean="0"/>
              <a:t>Need to keep track of active participation.  Some people have difficulty achieving 75% due to other commitments,  e.g. ad-hoc meetings.  Contributors should be given flexibility.  Perhaps a 1 per day recording of attendance.</a:t>
            </a:r>
          </a:p>
          <a:p>
            <a:endParaRPr lang="en-GB" altLang="en-US" smtClean="0"/>
          </a:p>
          <a:p>
            <a:endParaRPr lang="en-GB" altLang="en-US" smtClean="0"/>
          </a:p>
        </p:txBody>
      </p:sp>
      <p:sp>
        <p:nvSpPr>
          <p:cNvPr id="378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2015</a:t>
            </a:r>
          </a:p>
        </p:txBody>
      </p:sp>
      <p:sp>
        <p:nvSpPr>
          <p:cNvPr id="378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378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66092E1-B48A-46CD-92B2-17FB5E8B984A}"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4203898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86331</TotalTime>
  <Words>1523</Words>
  <Application>Microsoft Office PowerPoint</Application>
  <PresentationFormat>On-screen Show (4:3)</PresentationFormat>
  <Paragraphs>154</Paragraphs>
  <Slides>20</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Times New Roman</vt:lpstr>
      <vt:lpstr>Default Design</vt:lpstr>
      <vt:lpstr>Custom Design</vt:lpstr>
      <vt:lpstr>Document</vt:lpstr>
      <vt:lpstr>Item for IEEE 802 EC workshop: Attendance requirements</vt:lpstr>
      <vt:lpstr>Purpose</vt:lpstr>
      <vt:lpstr>History</vt:lpstr>
      <vt:lpstr>F6.2 - Recorded counts from the minutes</vt:lpstr>
      <vt:lpstr>F6.2 - Counts from IMAT</vt:lpstr>
      <vt:lpstr>F6.2 - Ratio:  IMAT/physical (where physical was recorded)</vt:lpstr>
      <vt:lpstr>Comments from WG members </vt:lpstr>
      <vt:lpstr>PowerPoint Presentation</vt:lpstr>
      <vt:lpstr>PowerPoint Presentation</vt:lpstr>
      <vt:lpstr>PowerPoint Presentation</vt:lpstr>
      <vt:lpstr>Motion approved in WG11</vt:lpstr>
      <vt:lpstr>Findings (Doc 11-16/25r1)</vt:lpstr>
      <vt:lpstr>Findings 2</vt:lpstr>
      <vt:lpstr>Findings 3</vt:lpstr>
      <vt:lpstr>Applicable Rules</vt:lpstr>
      <vt:lpstr>Where is IMAT over-zealous?</vt:lpstr>
      <vt:lpstr>Where does IMAT fail?</vt:lpstr>
      <vt:lpstr>What could we hope to improve?</vt:lpstr>
      <vt:lpstr>We can take one of these directions</vt:lpstr>
      <vt:lpstr>Straw poll</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Vice Chair's Report 2012</dc:title>
  <dc:creator>Adrian Stephens</dc:creator>
  <cp:lastModifiedBy>Stephens, Adrian P</cp:lastModifiedBy>
  <cp:revision>1607</cp:revision>
  <cp:lastPrinted>1998-02-10T13:28:06Z</cp:lastPrinted>
  <dcterms:created xsi:type="dcterms:W3CDTF">1998-02-10T13:07:52Z</dcterms:created>
  <dcterms:modified xsi:type="dcterms:W3CDTF">2016-01-22T21:31:09Z</dcterms:modified>
</cp:coreProperties>
</file>