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3"/>
  </p:notesMasterIdLst>
  <p:handoutMasterIdLst>
    <p:handoutMasterId r:id="rId24"/>
  </p:handoutMasterIdLst>
  <p:sldIdLst>
    <p:sldId id="269" r:id="rId3"/>
    <p:sldId id="287" r:id="rId4"/>
    <p:sldId id="270" r:id="rId5"/>
    <p:sldId id="272" r:id="rId6"/>
    <p:sldId id="273" r:id="rId7"/>
    <p:sldId id="274" r:id="rId8"/>
    <p:sldId id="276" r:id="rId9"/>
    <p:sldId id="277" r:id="rId10"/>
    <p:sldId id="278" r:id="rId11"/>
    <p:sldId id="279" r:id="rId12"/>
    <p:sldId id="280" r:id="rId13"/>
    <p:sldId id="288" r:id="rId14"/>
    <p:sldId id="290" r:id="rId15"/>
    <p:sldId id="289" r:id="rId16"/>
    <p:sldId id="281" r:id="rId17"/>
    <p:sldId id="282" r:id="rId18"/>
    <p:sldId id="283" r:id="rId19"/>
    <p:sldId id="284" r:id="rId20"/>
    <p:sldId id="285" r:id="rId21"/>
    <p:sldId id="286" r:id="rId22"/>
  </p:sldIdLst>
  <p:sldSz cx="9144000" cy="6858000" type="screen4x3"/>
  <p:notesSz cx="6858000" cy="92964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b="1" kern="1200">
        <a:solidFill>
          <a:schemeClr val="tx1"/>
        </a:solidFill>
        <a:latin typeface="Times New Roman" pitchFamily="18" charset="0"/>
        <a:ea typeface="+mn-ea"/>
        <a:cs typeface="Arial" charset="0"/>
      </a:defRPr>
    </a:lvl5pPr>
    <a:lvl6pPr marL="2286000" algn="l" defTabSz="914400" rtl="0" eaLnBrk="1" latinLnBrk="0" hangingPunct="1">
      <a:defRPr sz="2400" b="1" kern="1200">
        <a:solidFill>
          <a:schemeClr val="tx1"/>
        </a:solidFill>
        <a:latin typeface="Times New Roman" pitchFamily="18" charset="0"/>
        <a:ea typeface="+mn-ea"/>
        <a:cs typeface="Arial" charset="0"/>
      </a:defRPr>
    </a:lvl6pPr>
    <a:lvl7pPr marL="2743200" algn="l" defTabSz="914400" rtl="0" eaLnBrk="1" latinLnBrk="0" hangingPunct="1">
      <a:defRPr sz="2400" b="1" kern="1200">
        <a:solidFill>
          <a:schemeClr val="tx1"/>
        </a:solidFill>
        <a:latin typeface="Times New Roman" pitchFamily="18" charset="0"/>
        <a:ea typeface="+mn-ea"/>
        <a:cs typeface="Arial" charset="0"/>
      </a:defRPr>
    </a:lvl7pPr>
    <a:lvl8pPr marL="3200400" algn="l" defTabSz="914400" rtl="0" eaLnBrk="1" latinLnBrk="0" hangingPunct="1">
      <a:defRPr sz="2400" b="1" kern="1200">
        <a:solidFill>
          <a:schemeClr val="tx1"/>
        </a:solidFill>
        <a:latin typeface="Times New Roman" pitchFamily="18" charset="0"/>
        <a:ea typeface="+mn-ea"/>
        <a:cs typeface="Arial" charset="0"/>
      </a:defRPr>
    </a:lvl8pPr>
    <a:lvl9pPr marL="3657600" algn="l" defTabSz="914400" rtl="0" eaLnBrk="1" latinLnBrk="0" hangingPunct="1">
      <a:defRPr sz="2400" b="1"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CC99"/>
    <a:srgbClr val="FF33CC"/>
    <a:srgbClr val="66FF99"/>
    <a:srgbClr val="FF9966"/>
    <a:srgbClr val="FF9933"/>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78" autoAdjust="0"/>
    <p:restoredTop sz="86438" autoAdjust="0"/>
  </p:normalViewPr>
  <p:slideViewPr>
    <p:cSldViewPr>
      <p:cViewPr varScale="1">
        <p:scale>
          <a:sx n="84" d="100"/>
          <a:sy n="84" d="100"/>
        </p:scale>
        <p:origin x="10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eaLnBrk="0" hangingPunct="0">
              <a:defRPr sz="1400">
                <a:cs typeface="+mn-cs"/>
              </a:defRPr>
            </a:lvl1pPr>
          </a:lstStyle>
          <a:p>
            <a:pPr>
              <a:defRPr/>
            </a:pPr>
            <a:r>
              <a:rPr lang="en-US"/>
              <a:t>doc.: IEEE </a:t>
            </a:r>
            <a:r>
              <a:rPr lang="en-US" smtClean="0"/>
              <a:t>802.11-12/0038r6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eaLnBrk="0" hangingPunct="0">
              <a:defRPr sz="1400">
                <a:cs typeface="+mn-cs"/>
              </a:defRPr>
            </a:lvl1pPr>
          </a:lstStyle>
          <a:p>
            <a:pPr>
              <a:defRPr/>
            </a:pPr>
            <a:r>
              <a:rPr lang="en-US"/>
              <a:t>Nov 2012</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eaLnBrk="0" hangingPunct="0">
              <a:defRPr sz="1200" b="0">
                <a:cs typeface="+mn-cs"/>
              </a:defRPr>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eaLnBrk="0" hangingPunct="0">
              <a:defRPr sz="1200" b="0">
                <a:cs typeface="+mn-cs"/>
              </a:defRPr>
            </a:lvl1pPr>
          </a:lstStyle>
          <a:p>
            <a:pPr>
              <a:defRPr/>
            </a:pPr>
            <a:r>
              <a:rPr lang="en-US"/>
              <a:t>Page </a:t>
            </a:r>
            <a:fld id="{188CB6CF-F406-492A-98CC-DBE1410B43AE}"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35847" name="Rectangle 7"/>
          <p:cNvSpPr>
            <a:spLocks noChangeArrowheads="1"/>
          </p:cNvSpPr>
          <p:nvPr/>
        </p:nvSpPr>
        <p:spPr bwMode="auto">
          <a:xfrm>
            <a:off x="685800" y="8997950"/>
            <a:ext cx="703263" cy="182563"/>
          </a:xfrm>
          <a:prstGeom prst="rect">
            <a:avLst/>
          </a:prstGeom>
          <a:noFill/>
          <a:ln>
            <a:noFill/>
          </a:ln>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smtClean="0">
                <a:cs typeface="+mn-cs"/>
              </a:rPr>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1857415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eaLnBrk="0" hangingPunct="0">
              <a:defRPr sz="1400">
                <a:cs typeface="+mn-cs"/>
              </a:defRPr>
            </a:lvl1pPr>
          </a:lstStyle>
          <a:p>
            <a:pPr>
              <a:defRPr/>
            </a:pPr>
            <a:r>
              <a:rPr lang="en-US"/>
              <a:t>doc.: IEEE 802.11-11/0051r2</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eaLnBrk="0" hangingPunct="0">
              <a:defRPr sz="1400">
                <a:cs typeface="+mn-cs"/>
              </a:defRPr>
            </a:lvl1pPr>
          </a:lstStyle>
          <a:p>
            <a:pPr>
              <a:defRPr/>
            </a:pPr>
            <a:r>
              <a:rPr lang="en-US"/>
              <a:t>May 2011</a:t>
            </a:r>
          </a:p>
        </p:txBody>
      </p:sp>
      <p:sp>
        <p:nvSpPr>
          <p:cNvPr id="27652"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eaLnBrk="0" hangingPunct="0">
              <a:defRPr sz="1200" b="0">
                <a:cs typeface="+mn-cs"/>
              </a:defRPr>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eaLnBrk="0" hangingPunct="0">
              <a:defRPr sz="1200" b="0">
                <a:cs typeface="+mn-cs"/>
              </a:defRPr>
            </a:lvl1pPr>
          </a:lstStyle>
          <a:p>
            <a:pPr>
              <a:defRPr/>
            </a:pPr>
            <a:r>
              <a:rPr lang="en-US"/>
              <a:t>Page </a:t>
            </a:r>
            <a:fld id="{B09C50DC-C5E9-4BFE-93CC-99CF3DDD6751}"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smtClean="0">
                <a:cs typeface="+mn-cs"/>
              </a:rPr>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27736313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noFill/>
        </p:spPr>
        <p:txBody>
          <a:bodyPr/>
          <a:lstStyle/>
          <a:p>
            <a:r>
              <a:rPr lang="en-US" altLang="en-US" smtClean="0">
                <a:cs typeface="Arial" charset="0"/>
              </a:rPr>
              <a:t>doc.: IEEE 802.11-11/0051r2</a:t>
            </a:r>
          </a:p>
        </p:txBody>
      </p:sp>
      <p:sp>
        <p:nvSpPr>
          <p:cNvPr id="31746" name="Rectangle 3"/>
          <p:cNvSpPr>
            <a:spLocks noGrp="1" noChangeArrowheads="1"/>
          </p:cNvSpPr>
          <p:nvPr>
            <p:ph type="dt" sz="quarter" idx="1"/>
          </p:nvPr>
        </p:nvSpPr>
        <p:spPr>
          <a:noFill/>
        </p:spPr>
        <p:txBody>
          <a:bodyPr/>
          <a:lstStyle/>
          <a:p>
            <a:r>
              <a:rPr lang="en-US" altLang="en-US" smtClean="0">
                <a:cs typeface="Arial" charset="0"/>
              </a:rPr>
              <a:t>May 2011</a:t>
            </a:r>
          </a:p>
        </p:txBody>
      </p:sp>
      <p:sp>
        <p:nvSpPr>
          <p:cNvPr id="31747" name="Rectangle 6"/>
          <p:cNvSpPr>
            <a:spLocks noGrp="1" noChangeArrowheads="1"/>
          </p:cNvSpPr>
          <p:nvPr>
            <p:ph type="ftr" sz="quarter" idx="4"/>
          </p:nvPr>
        </p:nvSpPr>
        <p:spPr>
          <a:noFill/>
        </p:spPr>
        <p:txBody>
          <a:bodyPr/>
          <a:lstStyle/>
          <a:p>
            <a:pPr lvl="4"/>
            <a:r>
              <a:rPr lang="en-US" altLang="en-US" smtClean="0">
                <a:cs typeface="Arial" charset="0"/>
              </a:rPr>
              <a:t>Adrian Stephens, Intel Corporation</a:t>
            </a:r>
          </a:p>
        </p:txBody>
      </p:sp>
      <p:sp>
        <p:nvSpPr>
          <p:cNvPr id="31748" name="Rectangle 7"/>
          <p:cNvSpPr>
            <a:spLocks noGrp="1" noChangeArrowheads="1"/>
          </p:cNvSpPr>
          <p:nvPr>
            <p:ph type="sldNum" sz="quarter" idx="5"/>
          </p:nvPr>
        </p:nvSpPr>
        <p:spPr>
          <a:noFill/>
        </p:spPr>
        <p:txBody>
          <a:bodyPr/>
          <a:lstStyle/>
          <a:p>
            <a:r>
              <a:rPr lang="en-US" altLang="en-US" smtClean="0">
                <a:cs typeface="Arial" charset="0"/>
              </a:rPr>
              <a:t>Page </a:t>
            </a:r>
            <a:fld id="{17A261D3-4320-4079-9205-9D0E95786EFF}" type="slidenum">
              <a:rPr lang="en-US" altLang="en-US" smtClean="0">
                <a:cs typeface="Arial" charset="0"/>
              </a:rPr>
              <a:pPr/>
              <a:t>1</a:t>
            </a:fld>
            <a:endParaRPr lang="en-US" altLang="en-US" smtClean="0">
              <a:cs typeface="Arial" charset="0"/>
            </a:endParaRPr>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03803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1CC98B7-D6F5-4FA5-8B6E-493193D0DB4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4D5B62-A02A-4350-8FB2-834DFA23896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183FE8-D7C7-4389-8CB1-ED7E5BD0935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059E897-653B-4466-A5A7-D0E7B7003C2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A372A7E-86C9-4620-92DB-5CB85508F3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A29B472E-C4B3-42D8-A880-078E3C8F5C6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3AD33CB0-3C56-4294-9C22-2ECDED91C44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F019B718-57D8-4E47-B8B2-E1DD180AA42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2F273C20-87E3-4633-ADBD-4F3CEB65977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81AF7023-0550-43CD-82DA-2436219B3B6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B7319684-D665-41A4-895B-E45044C09D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a:lvl1pPr>
          </a:lstStyle>
          <a:p>
            <a:pPr>
              <a:defRPr/>
            </a:pPr>
            <a:r>
              <a:rPr lang="en-US" smtClean="0"/>
              <a:t>January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2A81C98-AE3C-41CC-A3BC-6232291636D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6F8C598E-0020-4AEA-AB58-5CB3C33E21A8}"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C8AEFA6A-120C-4B8A-9C60-51FFA4DF02FD}"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A3AB22C8-E783-4F0B-AC88-2B0BA4232A96}"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F2406D46-F91C-4C00-81AA-11E669694099}"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B8ECC05-BB2D-4D75-A689-C32101AC09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9A85816-645B-4239-B079-CFB77783E15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8B96C-603A-4AD0-AF37-AC1BB32932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9BE777D-5522-4537-BE8A-6D4316B544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ECD31A4-46E6-4605-A80C-AEABFD42244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87A5408-6482-4B89-9792-7727428C5E1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5EF2421-634E-48C9-831B-BAC754ED51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3E8BFD4-031A-4925-B211-9DB1F50A162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307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a:cs typeface="+mn-cs"/>
              </a:defRPr>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cs typeface="+mn-cs"/>
              </a:defRPr>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cs typeface="+mn-cs"/>
              </a:defRPr>
            </a:lvl1pPr>
          </a:lstStyle>
          <a:p>
            <a:pPr>
              <a:defRPr/>
            </a:pPr>
            <a:r>
              <a:rPr lang="en-US"/>
              <a:t>Slide </a:t>
            </a:r>
            <a:fld id="{71AB1453-0D34-4697-8B4F-E76ED6BCECCA}" type="slidenum">
              <a:rPr lang="en-US"/>
              <a:pPr>
                <a:defRPr/>
              </a:pPr>
              <a:t>‹#›</a:t>
            </a:fld>
            <a:endParaRPr lang="en-US"/>
          </a:p>
        </p:txBody>
      </p:sp>
      <p:sp>
        <p:nvSpPr>
          <p:cNvPr id="1031" name="Rectangle 7"/>
          <p:cNvSpPr>
            <a:spLocks noChangeArrowheads="1"/>
          </p:cNvSpPr>
          <p:nvPr/>
        </p:nvSpPr>
        <p:spPr bwMode="auto">
          <a:xfrm>
            <a:off x="5386969" y="332601"/>
            <a:ext cx="3058531" cy="276999"/>
          </a:xfrm>
          <a:prstGeom prst="rect">
            <a:avLst/>
          </a:prstGeom>
          <a:noFill/>
          <a:ln>
            <a:noFill/>
          </a:ln>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eaLnBrk="0" hangingPunct="0">
              <a:defRPr/>
            </a:pPr>
            <a:r>
              <a:rPr lang="en-US" sz="1800" dirty="0" smtClean="0">
                <a:cs typeface="+mn-cs"/>
              </a:rPr>
              <a:t>doc.: IEEE 802-ec-16/5r0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dirty="0"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87"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cs typeface="+mn-cs"/>
              </a:defRPr>
            </a:lvl1pPr>
          </a:lstStyle>
          <a:p>
            <a:pPr>
              <a:defRPr/>
            </a:pPr>
            <a:r>
              <a:rPr lang="en-US" smtClean="0"/>
              <a:t>January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cs typeface="+mn-cs"/>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cs typeface="+mn-cs"/>
              </a:defRPr>
            </a:lvl1pPr>
          </a:lstStyle>
          <a:p>
            <a:pPr>
              <a:defRPr/>
            </a:pPr>
            <a:fld id="{244255F9-9AB7-47C9-AE83-12DEE34D99D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ltLang="en-US" smtClean="0">
                <a:cs typeface="Arial" charset="0"/>
              </a:rPr>
              <a:t>January 2016</a:t>
            </a:r>
          </a:p>
        </p:txBody>
      </p:sp>
      <p:sp>
        <p:nvSpPr>
          <p:cNvPr id="1028" name="Footer Placeholder 4"/>
          <p:cNvSpPr>
            <a:spLocks noGrp="1"/>
          </p:cNvSpPr>
          <p:nvPr>
            <p:ph type="ftr" sz="quarter" idx="11"/>
          </p:nvPr>
        </p:nvSpPr>
        <p:spPr>
          <a:noFill/>
        </p:spPr>
        <p:txBody>
          <a:bodyPr/>
          <a:lstStyle/>
          <a:p>
            <a:r>
              <a:rPr lang="en-US" altLang="en-US" smtClean="0">
                <a:cs typeface="Arial" charset="0"/>
              </a:rPr>
              <a:t>Adrian Stephens, Intel Corporation</a:t>
            </a:r>
          </a:p>
        </p:txBody>
      </p:sp>
      <p:sp>
        <p:nvSpPr>
          <p:cNvPr id="1029" name="Slide Number Placeholder 5"/>
          <p:cNvSpPr>
            <a:spLocks noGrp="1"/>
          </p:cNvSpPr>
          <p:nvPr>
            <p:ph type="sldNum" sz="quarter" idx="12"/>
          </p:nvPr>
        </p:nvSpPr>
        <p:spPr>
          <a:noFill/>
        </p:spPr>
        <p:txBody>
          <a:bodyPr/>
          <a:lstStyle/>
          <a:p>
            <a:r>
              <a:rPr lang="en-US" altLang="en-US" smtClean="0">
                <a:cs typeface="Arial" charset="0"/>
              </a:rPr>
              <a:t>Slide </a:t>
            </a:r>
            <a:fld id="{45C0ED7A-E0F9-4CC4-B390-E65AC5EC3921}" type="slidenum">
              <a:rPr lang="en-US" altLang="en-US" smtClean="0">
                <a:cs typeface="Arial" charset="0"/>
              </a:rPr>
              <a:pPr/>
              <a:t>1</a:t>
            </a:fld>
            <a:endParaRPr lang="en-US" altLang="en-US" smtClean="0">
              <a:cs typeface="Arial" charset="0"/>
            </a:endParaRPr>
          </a:p>
        </p:txBody>
      </p:sp>
      <p:sp>
        <p:nvSpPr>
          <p:cNvPr id="1030" name="Rectangle 2"/>
          <p:cNvSpPr>
            <a:spLocks noGrp="1" noChangeArrowheads="1"/>
          </p:cNvSpPr>
          <p:nvPr>
            <p:ph type="title"/>
          </p:nvPr>
        </p:nvSpPr>
        <p:spPr/>
        <p:txBody>
          <a:bodyPr/>
          <a:lstStyle/>
          <a:p>
            <a:r>
              <a:rPr lang="en-US" altLang="en-US" dirty="0" smtClean="0"/>
              <a:t>Item for IEEE 802 EC workshop: Attendance requirements</a:t>
            </a:r>
          </a:p>
        </p:txBody>
      </p:sp>
      <p:sp>
        <p:nvSpPr>
          <p:cNvPr id="1031" name="Rectangle 6"/>
          <p:cNvSpPr>
            <a:spLocks noGrp="1" noChangeArrowheads="1"/>
          </p:cNvSpPr>
          <p:nvPr>
            <p:ph type="body" idx="1"/>
          </p:nvPr>
        </p:nvSpPr>
        <p:spPr>
          <a:xfrm>
            <a:off x="685800" y="17526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2016-01-22</a:t>
            </a:r>
            <a:endParaRPr lang="en-US" alt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591841792"/>
              </p:ext>
            </p:extLst>
          </p:nvPr>
        </p:nvGraphicFramePr>
        <p:xfrm>
          <a:off x="519113" y="2292350"/>
          <a:ext cx="7540625" cy="2527300"/>
        </p:xfrm>
        <a:graphic>
          <a:graphicData uri="http://schemas.openxmlformats.org/presentationml/2006/ole">
            <mc:AlternateContent xmlns:mc="http://schemas.openxmlformats.org/markup-compatibility/2006">
              <mc:Choice xmlns:v="urn:schemas-microsoft-com:vml" Requires="v">
                <p:oleObj spid="_x0000_s1042" name="Document" r:id="rId4" imgW="8268548" imgH="2782867" progId="Word.Document.8">
                  <p:embed/>
                </p:oleObj>
              </mc:Choice>
              <mc:Fallback>
                <p:oleObj name="Document" r:id="rId4" imgW="8268548" imgH="2782867" progId="Word.Document.8">
                  <p:embed/>
                  <p:pic>
                    <p:nvPicPr>
                      <p:cNvPr id="0" name="Object 11"/>
                      <p:cNvPicPr>
                        <a:picLocks noChangeAspect="1" noChangeArrowheads="1"/>
                      </p:cNvPicPr>
                      <p:nvPr/>
                    </p:nvPicPr>
                    <p:blipFill>
                      <a:blip r:embed="rId5"/>
                      <a:srcRect/>
                      <a:stretch>
                        <a:fillRect/>
                      </a:stretch>
                    </p:blipFill>
                    <p:spPr bwMode="auto">
                      <a:xfrm>
                        <a:off x="519113" y="2292350"/>
                        <a:ext cx="7540625" cy="252730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a:xfrm>
            <a:off x="685800" y="762000"/>
            <a:ext cx="7772400" cy="5334000"/>
          </a:xfrm>
        </p:spPr>
        <p:txBody>
          <a:bodyPr/>
          <a:lstStyle/>
          <a:p>
            <a:pPr fontAlgn="ctr"/>
            <a:r>
              <a:rPr lang="en-GB" altLang="en-US" b="0" smtClean="0"/>
              <a:t>Recording attendance by TG and slot determines level of participation and interest.  Our standards don't get improved by tracking more closely.  Coarser granularity good enough for voting status.</a:t>
            </a:r>
          </a:p>
          <a:p>
            <a:pPr fontAlgn="ctr"/>
            <a:r>
              <a:rPr lang="en-GB" altLang="en-US" b="0" smtClean="0"/>
              <a:t>2 conflicting requirements for recording:  voting status and participation in any particular TG.   Should keep recording per slot for participation.  Should allow shared attendance in one slot.</a:t>
            </a:r>
          </a:p>
          <a:p>
            <a:pPr fontAlgn="ctr"/>
            <a:r>
              <a:rPr lang="en-GB" altLang="en-US" b="0" smtClean="0"/>
              <a:t>We currently have a request to IEEE-SA staff to modify tools to track both attendance and presence.  Attendance should be by WG, not TG.  Presence by TG.</a:t>
            </a:r>
          </a:p>
          <a:p>
            <a:pPr fontAlgn="ctr"/>
            <a:r>
              <a:rPr lang="en-GB" altLang="en-US" b="0" smtClean="0"/>
              <a:t>Motion: Attendance requirements shall be considered satisfied by attendee who has registered for 802.11 as primary group, when the badge is picked up.</a:t>
            </a:r>
          </a:p>
          <a:p>
            <a:endParaRPr lang="en-GB" altLang="en-US" smtClean="0"/>
          </a:p>
        </p:txBody>
      </p:sp>
      <p:sp>
        <p:nvSpPr>
          <p:cNvPr id="3891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891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89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2FA1C15-32A1-4602-9DD4-E23B918C092F}"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2121485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dirty="0" smtClean="0"/>
              <a:t>Direct the WG leadership to investigate the necessary changes in rules and procedures to enable “Attendance requirements shall be considered satisfied by attendee who has registered for 802.11 as primary group, when the badge is picked up”, and report back to the WG in the January 2016 session.</a:t>
            </a:r>
          </a:p>
          <a:p>
            <a:pPr>
              <a:defRPr/>
            </a:pPr>
            <a:endParaRPr lang="en-US" dirty="0" smtClean="0"/>
          </a:p>
          <a:p>
            <a:pPr marL="0" indent="0">
              <a:buFontTx/>
              <a:buNone/>
              <a:defRPr/>
            </a:pPr>
            <a:r>
              <a:rPr lang="en-US" dirty="0" smtClean="0"/>
              <a:t>Moved: Knut </a:t>
            </a:r>
            <a:r>
              <a:rPr lang="en-US" dirty="0" err="1" smtClean="0"/>
              <a:t>Odman</a:t>
            </a:r>
            <a:r>
              <a:rPr lang="en-US" dirty="0" smtClean="0"/>
              <a:t>    </a:t>
            </a:r>
          </a:p>
          <a:p>
            <a:pPr marL="0" indent="0">
              <a:buFontTx/>
              <a:buNone/>
              <a:defRPr/>
            </a:pPr>
            <a:r>
              <a:rPr lang="en-US" dirty="0" smtClean="0"/>
              <a:t>Seconded: Paul Lambert</a:t>
            </a:r>
          </a:p>
          <a:p>
            <a:pPr marL="0" indent="0">
              <a:buFontTx/>
              <a:buNone/>
              <a:defRPr/>
            </a:pPr>
            <a:r>
              <a:rPr lang="en-US" dirty="0" smtClean="0"/>
              <a:t>Result: 41-2-8 Passes</a:t>
            </a:r>
          </a:p>
          <a:p>
            <a:pPr>
              <a:defRPr/>
            </a:pPr>
            <a:endParaRPr lang="en-GB" dirty="0"/>
          </a:p>
        </p:txBody>
      </p:sp>
      <p:sp>
        <p:nvSpPr>
          <p:cNvPr id="39939" name="Title 2"/>
          <p:cNvSpPr>
            <a:spLocks noGrp="1"/>
          </p:cNvSpPr>
          <p:nvPr>
            <p:ph type="title"/>
          </p:nvPr>
        </p:nvSpPr>
        <p:spPr/>
        <p:txBody>
          <a:bodyPr/>
          <a:lstStyle/>
          <a:p>
            <a:r>
              <a:rPr lang="en-GB" altLang="en-US" smtClean="0"/>
              <a:t>Motion approved in WG11</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99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23F6D50-87E2-4E50-9F41-1631B458479A}" type="slidenum">
              <a:rPr lang="en-US" altLang="en-US" sz="1200" b="0" smtClean="0"/>
              <a:pPr>
                <a:spcBef>
                  <a:spcPct val="0"/>
                </a:spcBef>
                <a:buFontTx/>
                <a:buNone/>
              </a:pPr>
              <a:t>11</a:t>
            </a:fld>
            <a:endParaRPr lang="en-US" altLang="en-US" sz="1200" b="0" smtClean="0"/>
          </a:p>
        </p:txBody>
      </p:sp>
    </p:spTree>
    <p:extLst>
      <p:ext uri="{BB962C8B-B14F-4D97-AF65-F5344CB8AC3E}">
        <p14:creationId xmlns:p14="http://schemas.microsoft.com/office/powerpoint/2010/main" val="3302480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(Doc 11-16/25r1)</a:t>
            </a:r>
            <a:endParaRPr lang="en-GB" dirty="0"/>
          </a:p>
        </p:txBody>
      </p:sp>
      <p:sp>
        <p:nvSpPr>
          <p:cNvPr id="3" name="Content Placeholder 2"/>
          <p:cNvSpPr>
            <a:spLocks noGrp="1"/>
          </p:cNvSpPr>
          <p:nvPr>
            <p:ph idx="1"/>
          </p:nvPr>
        </p:nvSpPr>
        <p:spPr/>
        <p:txBody>
          <a:bodyPr/>
          <a:lstStyle/>
          <a:p>
            <a:pPr lvl="0"/>
            <a:r>
              <a:rPr lang="en-US" dirty="0" smtClean="0"/>
              <a:t>Summary of </a:t>
            </a:r>
            <a:r>
              <a:rPr lang="en-US" dirty="0"/>
              <a:t>rules and procedure documents examined: </a:t>
            </a:r>
            <a:endParaRPr lang="en-GB" dirty="0"/>
          </a:p>
          <a:p>
            <a:pPr lvl="1"/>
            <a:r>
              <a:rPr lang="en-US" dirty="0"/>
              <a:t>LMSC P&amp;P – No applicable text or changes required</a:t>
            </a:r>
            <a:endParaRPr lang="en-GB" dirty="0"/>
          </a:p>
          <a:p>
            <a:pPr lvl="1"/>
            <a:r>
              <a:rPr lang="en-US" dirty="0"/>
              <a:t>LMSC Operations Manual – Applicable text describes required registration fee and participation credit, expect no changes would be required</a:t>
            </a:r>
            <a:endParaRPr lang="en-GB" dirty="0"/>
          </a:p>
          <a:p>
            <a:pPr lvl="1"/>
            <a:r>
              <a:rPr lang="en-US" dirty="0"/>
              <a:t>LMSC WG P&amp;P – applicable text defines WG membership 2/4 plenary requirement and defines participation credit; changes required:”</a:t>
            </a:r>
            <a:r>
              <a:rPr lang="en-GB" i="1" dirty="0"/>
              <a:t>Participation credit at a meeting is granted for at least 75% presence at that meeting. Participation credit at a session is defined as </a:t>
            </a:r>
            <a:r>
              <a:rPr lang="en-GB" b="1" i="1" u="sng" dirty="0"/>
              <a:t>participating in meetings during at least 75% of the meetings slots (designated as required)</a:t>
            </a:r>
            <a:r>
              <a:rPr lang="en-GB" i="1" dirty="0"/>
              <a:t> for participation credit at that session. Membership starts at the third plenary session attended by the participant</a:t>
            </a:r>
            <a:r>
              <a:rPr lang="en-GB" i="1" dirty="0" smtClean="0"/>
              <a:t>”</a:t>
            </a:r>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12</a:t>
            </a:fld>
            <a:endParaRPr lang="en-US"/>
          </a:p>
        </p:txBody>
      </p:sp>
    </p:spTree>
    <p:extLst>
      <p:ext uri="{BB962C8B-B14F-4D97-AF65-F5344CB8AC3E}">
        <p14:creationId xmlns:p14="http://schemas.microsoft.com/office/powerpoint/2010/main" val="3696588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2</a:t>
            </a:r>
            <a:endParaRPr lang="en-GB" dirty="0"/>
          </a:p>
        </p:txBody>
      </p:sp>
      <p:sp>
        <p:nvSpPr>
          <p:cNvPr id="3" name="Content Placeholder 2"/>
          <p:cNvSpPr>
            <a:spLocks noGrp="1"/>
          </p:cNvSpPr>
          <p:nvPr>
            <p:ph idx="1"/>
          </p:nvPr>
        </p:nvSpPr>
        <p:spPr/>
        <p:txBody>
          <a:bodyPr/>
          <a:lstStyle/>
          <a:p>
            <a:pPr lvl="1"/>
            <a:r>
              <a:rPr lang="en-US" smtClean="0"/>
              <a:t>IEEE 802.11 Operations manual – Applicable text and changes required</a:t>
            </a:r>
            <a:endParaRPr lang="en-GB" smtClean="0"/>
          </a:p>
          <a:p>
            <a:pPr lvl="1"/>
            <a:r>
              <a:rPr lang="en-US" smtClean="0"/>
              <a:t>IEEE Audit Committee (AudCom) baseline WG P&amp;P document section 4.1.1: </a:t>
            </a:r>
            <a:r>
              <a:rPr lang="en-US" b="1" i="1" smtClean="0"/>
              <a:t>“</a:t>
            </a:r>
            <a:r>
              <a:rPr lang="en-GB" b="1" i="1" smtClean="0"/>
              <a:t>Attendance credit is granted to those who attend at least 50% of a meeting’s duration.”</a:t>
            </a:r>
            <a:r>
              <a:rPr lang="en-GB" smtClean="0"/>
              <a:t> </a:t>
            </a:r>
            <a:endParaRPr lang="en-GB"/>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13</a:t>
            </a:fld>
            <a:endParaRPr lang="en-US"/>
          </a:p>
        </p:txBody>
      </p:sp>
    </p:spTree>
    <p:extLst>
      <p:ext uri="{BB962C8B-B14F-4D97-AF65-F5344CB8AC3E}">
        <p14:creationId xmlns:p14="http://schemas.microsoft.com/office/powerpoint/2010/main" val="2962620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3</a:t>
            </a:r>
            <a:endParaRPr lang="en-GB" dirty="0"/>
          </a:p>
        </p:txBody>
      </p:sp>
      <p:sp>
        <p:nvSpPr>
          <p:cNvPr id="3" name="Content Placeholder 2"/>
          <p:cNvSpPr>
            <a:spLocks noGrp="1"/>
          </p:cNvSpPr>
          <p:nvPr>
            <p:ph idx="1"/>
          </p:nvPr>
        </p:nvSpPr>
        <p:spPr/>
        <p:txBody>
          <a:bodyPr/>
          <a:lstStyle/>
          <a:p>
            <a:pPr lvl="0"/>
            <a:r>
              <a:rPr lang="en-US" dirty="0" smtClean="0"/>
              <a:t>Observations: </a:t>
            </a:r>
            <a:endParaRPr lang="en-GB" dirty="0" smtClean="0"/>
          </a:p>
          <a:p>
            <a:pPr lvl="1"/>
            <a:r>
              <a:rPr lang="en-US" dirty="0" smtClean="0"/>
              <a:t>Proposed change (to registration only) not viable under current </a:t>
            </a:r>
            <a:r>
              <a:rPr lang="en-US" dirty="0" err="1" smtClean="0"/>
              <a:t>AudCom</a:t>
            </a:r>
            <a:r>
              <a:rPr lang="en-US" dirty="0" smtClean="0"/>
              <a:t> WG P&amp;P baseline (</a:t>
            </a:r>
            <a:r>
              <a:rPr lang="en-US" dirty="0" err="1" smtClean="0"/>
              <a:t>AudCom</a:t>
            </a:r>
            <a:r>
              <a:rPr lang="en-US" dirty="0" smtClean="0"/>
              <a:t> approval, and prior EC approval required for changes).</a:t>
            </a:r>
            <a:endParaRPr lang="en-GB" dirty="0" smtClean="0"/>
          </a:p>
          <a:p>
            <a:pPr lvl="1"/>
            <a:r>
              <a:rPr lang="en-US" dirty="0" err="1" smtClean="0"/>
              <a:t>AudCom</a:t>
            </a:r>
            <a:r>
              <a:rPr lang="en-US" dirty="0" smtClean="0"/>
              <a:t> rules require participation level of at least 50%. </a:t>
            </a:r>
            <a:endParaRPr lang="en-GB" dirty="0" smtClean="0"/>
          </a:p>
          <a:p>
            <a:pPr lvl="1"/>
            <a:r>
              <a:rPr lang="en-US" dirty="0" smtClean="0"/>
              <a:t>Current 802 LMSC rules require participation </a:t>
            </a:r>
            <a:r>
              <a:rPr lang="en-US" b="1" i="1" dirty="0" smtClean="0"/>
              <a:t>in at least 75% of meeting slots designated as required</a:t>
            </a:r>
            <a:r>
              <a:rPr lang="en-US" dirty="0" smtClean="0"/>
              <a:t>. “Meeting slots designated as required” can be modified.</a:t>
            </a:r>
            <a:endParaRPr lang="en-GB" dirty="0" smtClean="0"/>
          </a:p>
          <a:p>
            <a:r>
              <a:rPr lang="en-US" dirty="0" smtClean="0"/>
              <a:t>A change from “75%” to “at least 50%” requires changes at 802 level (in LMSC WG P&amp;P, use existing EC LMSC process for modification) and at 802.11 level (802.11 Operations Manual)</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14</a:t>
            </a:fld>
            <a:endParaRPr lang="en-US"/>
          </a:p>
        </p:txBody>
      </p:sp>
    </p:spTree>
    <p:extLst>
      <p:ext uri="{BB962C8B-B14F-4D97-AF65-F5344CB8AC3E}">
        <p14:creationId xmlns:p14="http://schemas.microsoft.com/office/powerpoint/2010/main" val="2469774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GB" dirty="0" smtClean="0"/>
              <a:t>Applicable Rules</a:t>
            </a:r>
            <a:endParaRPr lang="en-GB" dirty="0"/>
          </a:p>
        </p:txBody>
      </p:sp>
      <p:sp>
        <p:nvSpPr>
          <p:cNvPr id="3" name="Content Placeholder 2"/>
          <p:cNvSpPr>
            <a:spLocks noGrp="1"/>
          </p:cNvSpPr>
          <p:nvPr>
            <p:ph idx="1"/>
          </p:nvPr>
        </p:nvSpPr>
        <p:spPr>
          <a:xfrm>
            <a:off x="696913" y="1319074"/>
            <a:ext cx="7772400" cy="4929326"/>
          </a:xfrm>
        </p:spPr>
        <p:txBody>
          <a:bodyPr/>
          <a:lstStyle/>
          <a:p>
            <a:r>
              <a:rPr lang="en-GB" sz="2000" dirty="0" smtClean="0"/>
              <a:t>The IEEE Standards Board operating manual says nothing related</a:t>
            </a:r>
          </a:p>
          <a:p>
            <a:r>
              <a:rPr lang="en-GB" sz="2000" dirty="0" smtClean="0"/>
              <a:t>The </a:t>
            </a:r>
            <a:r>
              <a:rPr lang="en-GB" sz="2000" dirty="0" err="1" smtClean="0"/>
              <a:t>AudCom</a:t>
            </a:r>
            <a:r>
              <a:rPr lang="en-GB" sz="2000" dirty="0" smtClean="0"/>
              <a:t> Template WG P&amp;P includes the following (modifiable) text:</a:t>
            </a:r>
          </a:p>
          <a:p>
            <a:pPr lvl="1"/>
            <a:r>
              <a:rPr lang="en-US" sz="1800" dirty="0" smtClean="0"/>
              <a:t>“..voting </a:t>
            </a:r>
            <a:r>
              <a:rPr lang="en-US" sz="1800" dirty="0"/>
              <a:t>membership shall be granted after the participant </a:t>
            </a:r>
            <a:r>
              <a:rPr lang="en-US" sz="1800" dirty="0">
                <a:solidFill>
                  <a:srgbClr val="FF0000"/>
                </a:solidFill>
              </a:rPr>
              <a:t>attends two consecutive meetings</a:t>
            </a:r>
            <a:r>
              <a:rPr lang="en-US" sz="1800" dirty="0"/>
              <a:t> of an existing Working Group, and also requests voting membership status.</a:t>
            </a:r>
            <a:endParaRPr lang="en-GB" sz="1800" dirty="0"/>
          </a:p>
          <a:p>
            <a:pPr lvl="1"/>
            <a:r>
              <a:rPr lang="en-US" sz="1800" dirty="0"/>
              <a:t> </a:t>
            </a:r>
            <a:r>
              <a:rPr lang="en-US" sz="1800" dirty="0" smtClean="0"/>
              <a:t>Each </a:t>
            </a:r>
            <a:r>
              <a:rPr lang="en-US" sz="1800" dirty="0"/>
              <a:t>voting member is expected to attend meetings as required by these procedures. </a:t>
            </a:r>
            <a:r>
              <a:rPr lang="en-US" sz="1800" dirty="0" smtClean="0"/>
              <a:t> </a:t>
            </a:r>
            <a:r>
              <a:rPr lang="en-US" sz="1800" dirty="0" smtClean="0">
                <a:solidFill>
                  <a:srgbClr val="FF0000"/>
                </a:solidFill>
              </a:rPr>
              <a:t>The </a:t>
            </a:r>
            <a:r>
              <a:rPr lang="en-US" sz="1800" dirty="0">
                <a:solidFill>
                  <a:srgbClr val="FF0000"/>
                </a:solidFill>
              </a:rPr>
              <a:t>Secretary records attendance</a:t>
            </a:r>
            <a:r>
              <a:rPr lang="en-US" sz="1800" dirty="0"/>
              <a:t> at meetings. </a:t>
            </a:r>
            <a:r>
              <a:rPr lang="en-US" sz="1800" dirty="0" smtClean="0"/>
              <a:t>… A </a:t>
            </a:r>
            <a:r>
              <a:rPr lang="en-US" sz="1800" dirty="0">
                <a:solidFill>
                  <a:srgbClr val="FF0000"/>
                </a:solidFill>
              </a:rPr>
              <a:t>participant shall be considered attending the meeting who attends at least 50% of a meeting’s duration</a:t>
            </a:r>
            <a:r>
              <a:rPr lang="en-US" sz="1800" dirty="0"/>
              <a:t>. Attendance at a meeting via teleconferencing and/or electronic means, e.g., Internet conferencing, shall count towards the attendance requirements.</a:t>
            </a:r>
            <a:endParaRPr lang="en-GB" sz="1800" dirty="0"/>
          </a:p>
          <a:p>
            <a:pPr lvl="1"/>
            <a:r>
              <a:rPr lang="en-US" sz="1800" dirty="0" smtClean="0"/>
              <a:t>The </a:t>
            </a:r>
            <a:r>
              <a:rPr lang="en-US" sz="1800" dirty="0"/>
              <a:t>Secretary </a:t>
            </a:r>
            <a:r>
              <a:rPr lang="en-US" sz="1800" dirty="0">
                <a:solidFill>
                  <a:srgbClr val="FF0000"/>
                </a:solidFill>
              </a:rPr>
              <a:t>shall make reasonable efforts to maintain a current Working Group roster</a:t>
            </a:r>
            <a:r>
              <a:rPr lang="en-US" sz="1800" dirty="0"/>
              <a:t>. </a:t>
            </a:r>
            <a:r>
              <a:rPr lang="en-US" sz="1800" dirty="0" smtClean="0"/>
              <a:t>… A </a:t>
            </a:r>
            <a:r>
              <a:rPr lang="en-US" sz="1800" dirty="0"/>
              <a:t>copy of the Working Group roster shall be supplied to the IEEE-SA at least annually by a Working Group officer or designee</a:t>
            </a:r>
            <a:r>
              <a:rPr lang="en-US" sz="1800" dirty="0" smtClean="0"/>
              <a:t>.</a:t>
            </a:r>
          </a:p>
          <a:p>
            <a:pPr lvl="1"/>
            <a:r>
              <a:rPr lang="en-US" sz="1800" dirty="0" smtClean="0"/>
              <a:t>Duties of Secretary</a:t>
            </a:r>
            <a:r>
              <a:rPr lang="en-US" sz="1800" dirty="0" smtClean="0">
                <a:solidFill>
                  <a:srgbClr val="FF0000"/>
                </a:solidFill>
              </a:rPr>
              <a:t>: </a:t>
            </a:r>
            <a:r>
              <a:rPr lang="en-US" sz="1800" dirty="0">
                <a:solidFill>
                  <a:srgbClr val="FF0000"/>
                </a:solidFill>
              </a:rPr>
              <a:t>Recording attendance</a:t>
            </a:r>
            <a:r>
              <a:rPr lang="en-US" sz="1800" dirty="0"/>
              <a:t> of all attendees.</a:t>
            </a:r>
            <a:endParaRPr lang="en-GB" sz="1800" dirty="0"/>
          </a:p>
          <a:p>
            <a:endParaRPr lang="en-GB" sz="1200"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15</a:t>
            </a:fld>
            <a:endParaRPr lang="en-US"/>
          </a:p>
        </p:txBody>
      </p:sp>
    </p:spTree>
    <p:extLst>
      <p:ext uri="{BB962C8B-B14F-4D97-AF65-F5344CB8AC3E}">
        <p14:creationId xmlns:p14="http://schemas.microsoft.com/office/powerpoint/2010/main" val="28163209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is IMAT over-zealous?</a:t>
            </a:r>
            <a:endParaRPr lang="en-GB" dirty="0"/>
          </a:p>
        </p:txBody>
      </p:sp>
      <p:sp>
        <p:nvSpPr>
          <p:cNvPr id="3" name="Content Placeholder 2"/>
          <p:cNvSpPr>
            <a:spLocks noGrp="1"/>
          </p:cNvSpPr>
          <p:nvPr>
            <p:ph idx="1"/>
          </p:nvPr>
        </p:nvSpPr>
        <p:spPr/>
        <p:txBody>
          <a:bodyPr/>
          <a:lstStyle/>
          <a:p>
            <a:r>
              <a:rPr lang="en-GB" dirty="0" smtClean="0"/>
              <a:t>There is no requirement in the rules to track attendance or affiliation by project</a:t>
            </a:r>
          </a:p>
          <a:p>
            <a:r>
              <a:rPr lang="en-GB" dirty="0" smtClean="0"/>
              <a:t>Perhaps in interpretation of the word “attendance” – which is used,  but not defined in the </a:t>
            </a:r>
            <a:r>
              <a:rPr lang="en-GB" dirty="0" err="1" smtClean="0"/>
              <a:t>AudCom</a:t>
            </a:r>
            <a:r>
              <a:rPr lang="en-GB" dirty="0" smtClean="0"/>
              <a:t> template. </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16</a:t>
            </a:fld>
            <a:endParaRPr lang="en-US"/>
          </a:p>
        </p:txBody>
      </p:sp>
    </p:spTree>
    <p:extLst>
      <p:ext uri="{BB962C8B-B14F-4D97-AF65-F5344CB8AC3E}">
        <p14:creationId xmlns:p14="http://schemas.microsoft.com/office/powerpoint/2010/main" val="214289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does IMAT fail?</a:t>
            </a:r>
            <a:endParaRPr lang="en-GB" dirty="0"/>
          </a:p>
        </p:txBody>
      </p:sp>
      <p:sp>
        <p:nvSpPr>
          <p:cNvPr id="3" name="Content Placeholder 2"/>
          <p:cNvSpPr>
            <a:spLocks noGrp="1"/>
          </p:cNvSpPr>
          <p:nvPr>
            <p:ph idx="1"/>
          </p:nvPr>
        </p:nvSpPr>
        <p:spPr/>
        <p:txBody>
          <a:bodyPr/>
          <a:lstStyle/>
          <a:p>
            <a:r>
              <a:rPr lang="en-GB" dirty="0" smtClean="0"/>
              <a:t>Cannot ensure attendance record is made by somebody who is</a:t>
            </a:r>
          </a:p>
          <a:p>
            <a:pPr lvl="1"/>
            <a:r>
              <a:rPr lang="en-GB" dirty="0" smtClean="0"/>
              <a:t>physically present</a:t>
            </a:r>
            <a:endParaRPr lang="en-GB" dirty="0"/>
          </a:p>
          <a:p>
            <a:pPr lvl="1"/>
            <a:r>
              <a:rPr lang="en-GB" dirty="0" smtClean="0"/>
              <a:t>mentally and emotionally engaged in the meeting content</a:t>
            </a:r>
          </a:p>
          <a:p>
            <a:pPr lvl="1"/>
            <a:r>
              <a:rPr lang="en-GB" dirty="0" smtClean="0"/>
              <a:t>there for any period of time</a:t>
            </a:r>
          </a:p>
          <a:p>
            <a:r>
              <a:rPr lang="en-GB" dirty="0" smtClean="0"/>
              <a:t>An individual cannot record “presence” in more than one meeting slot simultaneously</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17</a:t>
            </a:fld>
            <a:endParaRPr lang="en-US"/>
          </a:p>
        </p:txBody>
      </p:sp>
    </p:spTree>
    <p:extLst>
      <p:ext uri="{BB962C8B-B14F-4D97-AF65-F5344CB8AC3E}">
        <p14:creationId xmlns:p14="http://schemas.microsoft.com/office/powerpoint/2010/main" val="3253885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GB" dirty="0" smtClean="0"/>
              <a:t>What could we hope to improve?</a:t>
            </a:r>
            <a:endParaRPr lang="en-GB" dirty="0"/>
          </a:p>
        </p:txBody>
      </p:sp>
      <p:sp>
        <p:nvSpPr>
          <p:cNvPr id="3" name="Content Placeholder 2"/>
          <p:cNvSpPr>
            <a:spLocks noGrp="1"/>
          </p:cNvSpPr>
          <p:nvPr>
            <p:ph idx="1"/>
          </p:nvPr>
        </p:nvSpPr>
        <p:spPr>
          <a:xfrm>
            <a:off x="685800" y="1447800"/>
            <a:ext cx="7772400" cy="3124200"/>
          </a:xfrm>
        </p:spPr>
        <p:txBody>
          <a:bodyPr/>
          <a:lstStyle/>
          <a:p>
            <a:r>
              <a:rPr lang="en-GB" dirty="0" smtClean="0"/>
              <a:t>Attendee overhead – “don’t forget to record your attendance”</a:t>
            </a:r>
          </a:p>
          <a:p>
            <a:r>
              <a:rPr lang="en-GB" dirty="0" smtClean="0"/>
              <a:t>Aberrant behaviour – a room full of people doing nothing but their email / surfing the web / </a:t>
            </a:r>
            <a:r>
              <a:rPr lang="en-GB" dirty="0" err="1" smtClean="0"/>
              <a:t>facebook</a:t>
            </a:r>
            <a:endParaRPr lang="en-GB" dirty="0" smtClean="0"/>
          </a:p>
          <a:p>
            <a:r>
              <a:rPr lang="en-GB" dirty="0" smtClean="0"/>
              <a:t>Management overhead – “I forgot to record slot x,  can you allow me it?”</a:t>
            </a:r>
          </a:p>
          <a:p>
            <a:r>
              <a:rPr lang="en-GB" dirty="0" smtClean="0"/>
              <a:t>Accuracy of records by using alternate/redundant methods</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18</a:t>
            </a:fld>
            <a:endParaRPr lang="en-US"/>
          </a:p>
        </p:txBody>
      </p:sp>
      <p:sp>
        <p:nvSpPr>
          <p:cNvPr id="7" name="Title 1"/>
          <p:cNvSpPr txBox="1">
            <a:spLocks/>
          </p:cNvSpPr>
          <p:nvPr/>
        </p:nvSpPr>
        <p:spPr bwMode="auto">
          <a:xfrm>
            <a:off x="685800" y="4876800"/>
            <a:ext cx="7772400" cy="533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GB" kern="0" dirty="0" smtClean="0"/>
              <a:t>What could we not hope to improve?</a:t>
            </a:r>
            <a:endParaRPr lang="en-GB" kern="0" dirty="0"/>
          </a:p>
        </p:txBody>
      </p:sp>
      <p:sp>
        <p:nvSpPr>
          <p:cNvPr id="8" name="Content Placeholder 2"/>
          <p:cNvSpPr txBox="1">
            <a:spLocks/>
          </p:cNvSpPr>
          <p:nvPr/>
        </p:nvSpPr>
        <p:spPr bwMode="auto">
          <a:xfrm>
            <a:off x="735275" y="5562600"/>
            <a:ext cx="7772400" cy="1143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kern="0" dirty="0" smtClean="0"/>
              <a:t>Human behaviour.  Some fraction of members will routinely make false claims if this benefits them.</a:t>
            </a:r>
            <a:endParaRPr lang="en-GB" kern="0" dirty="0"/>
          </a:p>
        </p:txBody>
      </p:sp>
    </p:spTree>
    <p:extLst>
      <p:ext uri="{BB962C8B-B14F-4D97-AF65-F5344CB8AC3E}">
        <p14:creationId xmlns:p14="http://schemas.microsoft.com/office/powerpoint/2010/main" val="22884722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GB" dirty="0" smtClean="0"/>
              <a:t>We can take one of these directions</a:t>
            </a:r>
            <a:endParaRPr lang="en-GB" dirty="0"/>
          </a:p>
        </p:txBody>
      </p:sp>
      <p:sp>
        <p:nvSpPr>
          <p:cNvPr id="3" name="Content Placeholder 2"/>
          <p:cNvSpPr>
            <a:spLocks noGrp="1"/>
          </p:cNvSpPr>
          <p:nvPr>
            <p:ph idx="1"/>
          </p:nvPr>
        </p:nvSpPr>
        <p:spPr>
          <a:xfrm>
            <a:off x="685800" y="1143000"/>
            <a:ext cx="7772400" cy="5180013"/>
          </a:xfrm>
        </p:spPr>
        <p:txBody>
          <a:bodyPr/>
          <a:lstStyle/>
          <a:p>
            <a:r>
              <a:rPr lang="en-GB" dirty="0" smtClean="0"/>
              <a:t>Do nothing – the sky hasn’t fallen yet, and probably won’t if we do nothing.</a:t>
            </a:r>
          </a:p>
          <a:p>
            <a:r>
              <a:rPr lang="en-GB" dirty="0" smtClean="0"/>
              <a:t>Modify the parameters of the existing rules – e.g. 50% rather than 75%</a:t>
            </a:r>
          </a:p>
          <a:p>
            <a:r>
              <a:rPr lang="en-GB" dirty="0" smtClean="0"/>
              <a:t>More trust - Try and reduce “jumping through hoops” burden on members and appeal more to their trust.  Reduce the number of their interactions with the attendance system.</a:t>
            </a:r>
          </a:p>
          <a:p>
            <a:pPr lvl="1"/>
            <a:r>
              <a:rPr lang="en-GB" dirty="0" smtClean="0"/>
              <a:t>Zero interactions – via registration only</a:t>
            </a:r>
          </a:p>
          <a:p>
            <a:pPr lvl="1"/>
            <a:r>
              <a:rPr lang="en-GB" dirty="0" smtClean="0"/>
              <a:t>One interaction per WG attended</a:t>
            </a:r>
          </a:p>
          <a:p>
            <a:pPr lvl="1"/>
            <a:r>
              <a:rPr lang="en-GB" dirty="0" smtClean="0"/>
              <a:t>One interaction per WG per day</a:t>
            </a:r>
          </a:p>
          <a:p>
            <a:r>
              <a:rPr lang="en-GB" dirty="0" smtClean="0"/>
              <a:t>More accuracy – require attendees to sign a paper copy and correlate with IMAT record.  Sanction those who appear on the latter, but not the former.</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19</a:t>
            </a:fld>
            <a:endParaRPr lang="en-US"/>
          </a:p>
        </p:txBody>
      </p:sp>
    </p:spTree>
    <p:extLst>
      <p:ext uri="{BB962C8B-B14F-4D97-AF65-F5344CB8AC3E}">
        <p14:creationId xmlns:p14="http://schemas.microsoft.com/office/powerpoint/2010/main" val="1753683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a:t>
            </a:r>
            <a:endParaRPr lang="en-GB" dirty="0"/>
          </a:p>
        </p:txBody>
      </p:sp>
      <p:sp>
        <p:nvSpPr>
          <p:cNvPr id="3" name="Content Placeholder 2"/>
          <p:cNvSpPr>
            <a:spLocks noGrp="1"/>
          </p:cNvSpPr>
          <p:nvPr>
            <p:ph idx="1"/>
          </p:nvPr>
        </p:nvSpPr>
        <p:spPr/>
        <p:txBody>
          <a:bodyPr/>
          <a:lstStyle/>
          <a:p>
            <a:r>
              <a:rPr lang="en-GB" dirty="0" smtClean="0"/>
              <a:t>This submission is intended to accompany </a:t>
            </a:r>
            <a:r>
              <a:rPr lang="en-GB" dirty="0"/>
              <a:t>the agenda item “Attendance requirements for obtaining membership </a:t>
            </a:r>
            <a:r>
              <a:rPr lang="en-GB" dirty="0" smtClean="0"/>
              <a:t>” on the IEEE 802 EC workshop to be held on Friday 22</a:t>
            </a:r>
            <a:r>
              <a:rPr lang="en-GB" baseline="30000" dirty="0" smtClean="0"/>
              <a:t>nd</a:t>
            </a:r>
            <a:r>
              <a:rPr lang="en-GB" dirty="0" smtClean="0"/>
              <a:t> January at 2:30pm.</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2</a:t>
            </a:fld>
            <a:endParaRPr lang="en-US"/>
          </a:p>
        </p:txBody>
      </p:sp>
    </p:spTree>
    <p:extLst>
      <p:ext uri="{BB962C8B-B14F-4D97-AF65-F5344CB8AC3E}">
        <p14:creationId xmlns:p14="http://schemas.microsoft.com/office/powerpoint/2010/main" val="2122966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Straw poll</a:t>
            </a:r>
            <a:endParaRPr lang="en-GB" dirty="0"/>
          </a:p>
        </p:txBody>
      </p:sp>
      <p:sp>
        <p:nvSpPr>
          <p:cNvPr id="3" name="Content Placeholder 2"/>
          <p:cNvSpPr>
            <a:spLocks noGrp="1"/>
          </p:cNvSpPr>
          <p:nvPr>
            <p:ph idx="1"/>
          </p:nvPr>
        </p:nvSpPr>
        <p:spPr/>
        <p:txBody>
          <a:bodyPr/>
          <a:lstStyle/>
          <a:p>
            <a:r>
              <a:rPr lang="en-GB" dirty="0" smtClean="0"/>
              <a:t>Which of the following do you prefer (802.11 </a:t>
            </a:r>
            <a:r>
              <a:rPr lang="en-GB" smtClean="0"/>
              <a:t>CAC count)</a:t>
            </a:r>
            <a:endParaRPr lang="en-GB" dirty="0" smtClean="0"/>
          </a:p>
          <a:p>
            <a:endParaRPr lang="en-GB" dirty="0"/>
          </a:p>
          <a:p>
            <a:r>
              <a:rPr lang="en-GB" dirty="0" smtClean="0"/>
              <a:t>1. Do nothing (13)</a:t>
            </a:r>
          </a:p>
          <a:p>
            <a:r>
              <a:rPr lang="en-GB" dirty="0" smtClean="0"/>
              <a:t>2. Tweak the parameters of the existing rules (2)</a:t>
            </a:r>
          </a:p>
          <a:p>
            <a:r>
              <a:rPr lang="en-GB" dirty="0"/>
              <a:t>3</a:t>
            </a:r>
            <a:r>
              <a:rPr lang="en-GB" dirty="0" smtClean="0"/>
              <a:t>. More trust / less attendee overhead (11)</a:t>
            </a:r>
          </a:p>
          <a:p>
            <a:r>
              <a:rPr lang="en-GB" dirty="0"/>
              <a:t>4</a:t>
            </a:r>
            <a:r>
              <a:rPr lang="en-GB" dirty="0" smtClean="0"/>
              <a:t>. More accuracy (2)</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20</a:t>
            </a:fld>
            <a:endParaRPr lang="en-US"/>
          </a:p>
        </p:txBody>
      </p:sp>
    </p:spTree>
    <p:extLst>
      <p:ext uri="{BB962C8B-B14F-4D97-AF65-F5344CB8AC3E}">
        <p14:creationId xmlns:p14="http://schemas.microsoft.com/office/powerpoint/2010/main" val="1985660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a:t>
            </a:r>
            <a:endParaRPr lang="en-GB" dirty="0"/>
          </a:p>
        </p:txBody>
      </p:sp>
      <p:sp>
        <p:nvSpPr>
          <p:cNvPr id="3" name="Content Placeholder 2"/>
          <p:cNvSpPr>
            <a:spLocks noGrp="1"/>
          </p:cNvSpPr>
          <p:nvPr>
            <p:ph idx="1"/>
          </p:nvPr>
        </p:nvSpPr>
        <p:spPr>
          <a:xfrm>
            <a:off x="685800" y="1600200"/>
            <a:ext cx="7772400" cy="4495800"/>
          </a:xfrm>
        </p:spPr>
        <p:txBody>
          <a:bodyPr/>
          <a:lstStyle/>
          <a:p>
            <a:r>
              <a:rPr lang="en-GB" sz="2000" dirty="0" smtClean="0"/>
              <a:t>802.11 performed a survey of attendance in Sept 2015,  comparing a count of apparently live bodies in the room at the mid-point of a slot with the electronic attendance claimed on IMAT.</a:t>
            </a:r>
          </a:p>
          <a:p>
            <a:r>
              <a:rPr lang="en-GB" sz="2000" dirty="0" smtClean="0"/>
              <a:t>On average the IMAT figures are 20% higher.  Detail is provided on following slides.</a:t>
            </a:r>
          </a:p>
          <a:p>
            <a:r>
              <a:rPr lang="en-GB" sz="2000" dirty="0" smtClean="0"/>
              <a:t>While some of this might be explained by the methodology,  it remains that some fraction of attendance is being falsely claimed.</a:t>
            </a:r>
          </a:p>
          <a:p>
            <a:r>
              <a:rPr lang="en-GB" sz="2000" dirty="0" smtClean="0"/>
              <a:t>The 802.11 chair promoted discussion of this topic in the 802.11 WG plenary meetings.  This resulted in a motion from the floor. Detail of the discussion and the text of the motion also follow.</a:t>
            </a:r>
          </a:p>
          <a:p>
            <a:r>
              <a:rPr lang="en-GB" sz="2000" dirty="0" smtClean="0"/>
              <a:t>The 802.11 chair was actioned by the EC to bring this topic to the workshop.</a:t>
            </a:r>
          </a:p>
          <a:p>
            <a:pPr marL="0" indent="0">
              <a:buNone/>
            </a:pP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3</a:t>
            </a:fld>
            <a:endParaRPr lang="en-US"/>
          </a:p>
        </p:txBody>
      </p:sp>
    </p:spTree>
    <p:extLst>
      <p:ext uri="{BB962C8B-B14F-4D97-AF65-F5344CB8AC3E}">
        <p14:creationId xmlns:p14="http://schemas.microsoft.com/office/powerpoint/2010/main" val="2530274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GB" altLang="en-US" smtClean="0"/>
              <a:t>F6.2 - Recorded counts from the minutes</a:t>
            </a:r>
          </a:p>
        </p:txBody>
      </p:sp>
      <p:sp>
        <p:nvSpPr>
          <p:cNvPr id="317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17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17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37D6031-DA44-4A22-9B8B-352ED56BC878}" type="slidenum">
              <a:rPr lang="en-US" altLang="en-US" sz="1200" b="0" smtClean="0"/>
              <a:pPr>
                <a:spcBef>
                  <a:spcPct val="0"/>
                </a:spcBef>
                <a:buFontTx/>
                <a:buNone/>
              </a:pPr>
              <a:t>4</a:t>
            </a:fld>
            <a:endParaRPr lang="en-US" altLang="en-US" sz="1200" b="0" smtClean="0"/>
          </a:p>
        </p:txBody>
      </p:sp>
      <p:pic>
        <p:nvPicPr>
          <p:cNvPr id="31750"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338" y="2057400"/>
            <a:ext cx="8907462"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2282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2"/>
          <p:cNvSpPr>
            <a:spLocks noGrp="1"/>
          </p:cNvSpPr>
          <p:nvPr>
            <p:ph type="title"/>
          </p:nvPr>
        </p:nvSpPr>
        <p:spPr/>
        <p:txBody>
          <a:bodyPr/>
          <a:lstStyle/>
          <a:p>
            <a:r>
              <a:rPr lang="en-GB" altLang="en-US" smtClean="0"/>
              <a:t>F6.2 - Counts from IMAT</a:t>
            </a:r>
          </a:p>
        </p:txBody>
      </p:sp>
      <p:sp>
        <p:nvSpPr>
          <p:cNvPr id="327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27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27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DA06EF9-B61B-45AF-90E3-EF8C711B8E3C}" type="slidenum">
              <a:rPr lang="en-US" altLang="en-US" sz="1200" b="0" smtClean="0"/>
              <a:pPr>
                <a:spcBef>
                  <a:spcPct val="0"/>
                </a:spcBef>
                <a:buFontTx/>
                <a:buNone/>
              </a:pPr>
              <a:t>5</a:t>
            </a:fld>
            <a:endParaRPr lang="en-US" altLang="en-US" sz="1200" b="0" smtClean="0"/>
          </a:p>
        </p:txBody>
      </p:sp>
      <p:pic>
        <p:nvPicPr>
          <p:cNvPr id="3277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057400"/>
            <a:ext cx="8915400"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1074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2"/>
          <p:cNvSpPr>
            <a:spLocks noGrp="1"/>
          </p:cNvSpPr>
          <p:nvPr>
            <p:ph type="title"/>
          </p:nvPr>
        </p:nvSpPr>
        <p:spPr/>
        <p:txBody>
          <a:bodyPr/>
          <a:lstStyle/>
          <a:p>
            <a:r>
              <a:rPr lang="en-GB" altLang="en-US" smtClean="0"/>
              <a:t>F6.2 - Ratio:  IMAT/physical</a:t>
            </a:r>
            <a:br>
              <a:rPr lang="en-GB" altLang="en-US" smtClean="0"/>
            </a:br>
            <a:r>
              <a:rPr lang="en-GB" altLang="en-US" sz="2400" smtClean="0"/>
              <a:t>(where physical was recorded)</a:t>
            </a:r>
          </a:p>
        </p:txBody>
      </p:sp>
      <p:sp>
        <p:nvSpPr>
          <p:cNvPr id="3379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37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37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D11F363E-6EB0-4642-8991-D1C8AC1B91E7}" type="slidenum">
              <a:rPr lang="en-US" altLang="en-US" sz="1200" b="0" smtClean="0"/>
              <a:pPr>
                <a:spcBef>
                  <a:spcPct val="0"/>
                </a:spcBef>
                <a:buFontTx/>
                <a:buNone/>
              </a:pPr>
              <a:t>6</a:t>
            </a:fld>
            <a:endParaRPr lang="en-US" altLang="en-US" sz="1200" b="0" smtClean="0"/>
          </a:p>
        </p:txBody>
      </p:sp>
      <p:pic>
        <p:nvPicPr>
          <p:cNvPr id="33798"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057400"/>
            <a:ext cx="8915400"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9102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1"/>
          <p:cNvSpPr>
            <a:spLocks noGrp="1"/>
          </p:cNvSpPr>
          <p:nvPr>
            <p:ph idx="1"/>
          </p:nvPr>
        </p:nvSpPr>
        <p:spPr/>
        <p:txBody>
          <a:bodyPr/>
          <a:lstStyle/>
          <a:p>
            <a:pPr fontAlgn="ctr"/>
            <a:r>
              <a:rPr lang="en-GB" altLang="en-US" b="0" smtClean="0"/>
              <a:t>We're wrong about the rules</a:t>
            </a:r>
          </a:p>
          <a:p>
            <a:pPr fontAlgn="ctr"/>
            <a:r>
              <a:rPr lang="en-GB" altLang="en-US" b="0" smtClean="0"/>
              <a:t>We're wrong about interpretation of the statistics</a:t>
            </a:r>
          </a:p>
          <a:p>
            <a:pPr fontAlgn="ctr"/>
            <a:r>
              <a:rPr lang="en-GB" altLang="en-US" b="0" smtClean="0"/>
              <a:t>We should be more "collegial". Focus more on getting the work done</a:t>
            </a:r>
          </a:p>
          <a:p>
            <a:pPr fontAlgn="ctr"/>
            <a:r>
              <a:rPr lang="en-GB" altLang="en-US" b="0" smtClean="0"/>
              <a:t>Trade attendance at plenaries vs missing a ballot</a:t>
            </a:r>
          </a:p>
          <a:p>
            <a:pPr fontAlgn="ctr"/>
            <a:r>
              <a:rPr lang="en-GB" altLang="en-US" b="0" smtClean="0"/>
              <a:t>Rules are imperfect,  and it's clear some are cheating</a:t>
            </a:r>
          </a:p>
          <a:p>
            <a:pPr fontAlgn="ctr"/>
            <a:r>
              <a:rPr lang="en-GB" altLang="en-US" b="0" smtClean="0"/>
              <a:t>Attendance for registration has its own problems "buying votes".  Don't put too much effort into addressing this - fix obvious abuses.</a:t>
            </a:r>
          </a:p>
          <a:p>
            <a:endParaRPr lang="en-GB" altLang="en-US" smtClean="0"/>
          </a:p>
        </p:txBody>
      </p:sp>
      <p:sp>
        <p:nvSpPr>
          <p:cNvPr id="35843" name="Title 2"/>
          <p:cNvSpPr>
            <a:spLocks noGrp="1"/>
          </p:cNvSpPr>
          <p:nvPr>
            <p:ph type="title"/>
          </p:nvPr>
        </p:nvSpPr>
        <p:spPr/>
        <p:txBody>
          <a:bodyPr/>
          <a:lstStyle/>
          <a:p>
            <a:r>
              <a:rPr lang="en-GB" altLang="en-US" dirty="0" smtClean="0"/>
              <a:t>Comments from WG members </a:t>
            </a:r>
          </a:p>
        </p:txBody>
      </p:sp>
      <p:sp>
        <p:nvSpPr>
          <p:cNvPr id="358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58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58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35AD3A9-140B-49A9-B39F-8BABC71B9E97}" type="slidenum">
              <a:rPr lang="en-US" altLang="en-US" sz="1200" b="0" smtClean="0"/>
              <a:pPr>
                <a:spcBef>
                  <a:spcPct val="0"/>
                </a:spcBef>
                <a:buFontTx/>
                <a:buNone/>
              </a:pPr>
              <a:t>7</a:t>
            </a:fld>
            <a:endParaRPr lang="en-US" altLang="en-US" sz="1200" b="0" smtClean="0"/>
          </a:p>
        </p:txBody>
      </p:sp>
    </p:spTree>
    <p:extLst>
      <p:ext uri="{BB962C8B-B14F-4D97-AF65-F5344CB8AC3E}">
        <p14:creationId xmlns:p14="http://schemas.microsoft.com/office/powerpoint/2010/main" val="3331558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1"/>
          <p:cNvSpPr>
            <a:spLocks noGrp="1"/>
          </p:cNvSpPr>
          <p:nvPr>
            <p:ph idx="1"/>
          </p:nvPr>
        </p:nvSpPr>
        <p:spPr/>
        <p:txBody>
          <a:bodyPr/>
          <a:lstStyle/>
          <a:p>
            <a:pPr fontAlgn="ctr"/>
            <a:r>
              <a:rPr lang="en-GB" altLang="en-US" b="0" smtClean="0"/>
              <a:t>Discussion is itself borderline offensive.  We are here to develop standards.  We are giving up time and money.  We are the customers.  Should completely disconnect voting rights from attendance.</a:t>
            </a:r>
          </a:p>
          <a:p>
            <a:pPr fontAlgn="ctr"/>
            <a:r>
              <a:rPr lang="en-GB" altLang="en-US" b="0" smtClean="0"/>
              <a:t>It is reasonable that voting membership should be based on attendance.  Current requirements are not onerous.  But it's an annoyance to record attendance.  Perhaps less granular attendance.</a:t>
            </a:r>
          </a:p>
          <a:p>
            <a:pPr fontAlgn="ctr"/>
            <a:r>
              <a:rPr lang="en-GB" altLang="en-US" b="0" smtClean="0"/>
              <a:t>Should not restrict voting membership to attendees at f2f meetings.  Too high a bar.  We shouldn't waste time,  but only address egregious offense.  People are imperfect.</a:t>
            </a:r>
          </a:p>
        </p:txBody>
      </p:sp>
      <p:sp>
        <p:nvSpPr>
          <p:cNvPr id="3686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686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68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9327026-3C28-457F-BF98-5EEE8837ED1A}" type="slidenum">
              <a:rPr lang="en-US" altLang="en-US" sz="1200" b="0" smtClean="0"/>
              <a:pPr>
                <a:spcBef>
                  <a:spcPct val="0"/>
                </a:spcBef>
                <a:buFontTx/>
                <a:buNone/>
              </a:pPr>
              <a:t>8</a:t>
            </a:fld>
            <a:endParaRPr lang="en-US" altLang="en-US" sz="1200" b="0" smtClean="0"/>
          </a:p>
        </p:txBody>
      </p:sp>
    </p:spTree>
    <p:extLst>
      <p:ext uri="{BB962C8B-B14F-4D97-AF65-F5344CB8AC3E}">
        <p14:creationId xmlns:p14="http://schemas.microsoft.com/office/powerpoint/2010/main" val="399689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pPr fontAlgn="ctr"/>
            <a:r>
              <a:rPr lang="en-GB" altLang="en-US" b="0" smtClean="0"/>
              <a:t>Attendance for picking up your badge.</a:t>
            </a:r>
          </a:p>
          <a:p>
            <a:pPr fontAlgn="ctr"/>
            <a:r>
              <a:rPr lang="en-GB" altLang="en-US" b="0" smtClean="0"/>
              <a:t>Attendance as a proxy for skill-set / expertise.  Not sure this works well.</a:t>
            </a:r>
          </a:p>
          <a:p>
            <a:pPr fontAlgn="ctr"/>
            <a:r>
              <a:rPr lang="en-GB" altLang="en-US" b="0" smtClean="0"/>
              <a:t>Voting in a WG letter ballot does not allow abstain except for lack of expertise -&gt; excessive "yes" voters.  Should support "abstain - don't care".  Skewed letter ballot results.</a:t>
            </a:r>
          </a:p>
          <a:p>
            <a:pPr fontAlgn="ctr"/>
            <a:r>
              <a:rPr lang="en-GB" altLang="en-US" b="0" smtClean="0"/>
              <a:t>Need to keep track of active participation.  Some people have difficulty achieving 75% due to other commitments,  e.g. ad-hoc meetings.  Contributors should be given flexibility.  Perhaps a 1 per day recording of attendance.</a:t>
            </a:r>
          </a:p>
          <a:p>
            <a:endParaRPr lang="en-GB" altLang="en-US" smtClean="0"/>
          </a:p>
          <a:p>
            <a:endParaRPr lang="en-GB" altLang="en-US" smtClean="0"/>
          </a:p>
        </p:txBody>
      </p:sp>
      <p:sp>
        <p:nvSpPr>
          <p:cNvPr id="3789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789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78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66092E1-B48A-46CD-92B2-17FB5E8B984A}" type="slidenum">
              <a:rPr lang="en-US" altLang="en-US" sz="1200" b="0" smtClean="0"/>
              <a:pPr>
                <a:spcBef>
                  <a:spcPct val="0"/>
                </a:spcBef>
                <a:buFontTx/>
                <a:buNone/>
              </a:pPr>
              <a:t>9</a:t>
            </a:fld>
            <a:endParaRPr lang="en-US" altLang="en-US" sz="1200" b="0" smtClean="0"/>
          </a:p>
        </p:txBody>
      </p:sp>
    </p:spTree>
    <p:extLst>
      <p:ext uri="{BB962C8B-B14F-4D97-AF65-F5344CB8AC3E}">
        <p14:creationId xmlns:p14="http://schemas.microsoft.com/office/powerpoint/2010/main" val="4203898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86278</TotalTime>
  <Words>1504</Words>
  <Application>Microsoft Office PowerPoint</Application>
  <PresentationFormat>On-screen Show (4:3)</PresentationFormat>
  <Paragraphs>154</Paragraphs>
  <Slides>20</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Times New Roman</vt:lpstr>
      <vt:lpstr>Default Design</vt:lpstr>
      <vt:lpstr>Custom Design</vt:lpstr>
      <vt:lpstr>Document</vt:lpstr>
      <vt:lpstr>Item for IEEE 802 EC workshop: Attendance requirements</vt:lpstr>
      <vt:lpstr>Purpose</vt:lpstr>
      <vt:lpstr>History</vt:lpstr>
      <vt:lpstr>F6.2 - Recorded counts from the minutes</vt:lpstr>
      <vt:lpstr>F6.2 - Counts from IMAT</vt:lpstr>
      <vt:lpstr>F6.2 - Ratio:  IMAT/physical (where physical was recorded)</vt:lpstr>
      <vt:lpstr>Comments from WG members </vt:lpstr>
      <vt:lpstr>PowerPoint Presentation</vt:lpstr>
      <vt:lpstr>PowerPoint Presentation</vt:lpstr>
      <vt:lpstr>PowerPoint Presentation</vt:lpstr>
      <vt:lpstr>Motion approved in WG11</vt:lpstr>
      <vt:lpstr>Findings (Doc 11-16/25r1)</vt:lpstr>
      <vt:lpstr>Findings 2</vt:lpstr>
      <vt:lpstr>Findings 3</vt:lpstr>
      <vt:lpstr>Applicable Rules</vt:lpstr>
      <vt:lpstr>Where is IMAT over-zealous?</vt:lpstr>
      <vt:lpstr>Where does IMAT fail?</vt:lpstr>
      <vt:lpstr>What could we hope to improve?</vt:lpstr>
      <vt:lpstr>We can take one of these directions</vt:lpstr>
      <vt:lpstr>Straw poll</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Vice Chair's Report 2012</dc:title>
  <dc:creator>Adrian Stephens</dc:creator>
  <cp:lastModifiedBy>Stephens, Adrian P</cp:lastModifiedBy>
  <cp:revision>1605</cp:revision>
  <cp:lastPrinted>1998-02-10T13:28:06Z</cp:lastPrinted>
  <dcterms:created xsi:type="dcterms:W3CDTF">1998-02-10T13:07:52Z</dcterms:created>
  <dcterms:modified xsi:type="dcterms:W3CDTF">2016-01-22T20:36:52Z</dcterms:modified>
</cp:coreProperties>
</file>