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0"/>
  </p:notesMasterIdLst>
  <p:handoutMasterIdLst>
    <p:handoutMasterId r:id="rId21"/>
  </p:handoutMasterIdLst>
  <p:sldIdLst>
    <p:sldId id="278" r:id="rId2"/>
    <p:sldId id="344" r:id="rId3"/>
    <p:sldId id="351" r:id="rId4"/>
    <p:sldId id="350" r:id="rId5"/>
    <p:sldId id="345" r:id="rId6"/>
    <p:sldId id="348" r:id="rId7"/>
    <p:sldId id="349" r:id="rId8"/>
    <p:sldId id="346" r:id="rId9"/>
    <p:sldId id="347" r:id="rId10"/>
    <p:sldId id="352" r:id="rId11"/>
    <p:sldId id="354" r:id="rId12"/>
    <p:sldId id="355" r:id="rId13"/>
    <p:sldId id="356" r:id="rId14"/>
    <p:sldId id="361" r:id="rId15"/>
    <p:sldId id="357" r:id="rId16"/>
    <p:sldId id="358" r:id="rId17"/>
    <p:sldId id="359" r:id="rId18"/>
    <p:sldId id="360" r:id="rId1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9BE28"/>
    <a:srgbClr val="0066FF"/>
    <a:srgbClr val="33CCFF"/>
    <a:srgbClr val="99FF99"/>
    <a:srgbClr val="FFFF00"/>
    <a:srgbClr val="FFCC00"/>
    <a:srgbClr val="DDDDDD"/>
    <a:srgbClr val="2FB1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2" autoAdjust="0"/>
    <p:restoredTop sz="89917" autoAdjust="0"/>
  </p:normalViewPr>
  <p:slideViewPr>
    <p:cSldViewPr>
      <p:cViewPr varScale="1">
        <p:scale>
          <a:sx n="68" d="100"/>
          <a:sy n="68" d="100"/>
        </p:scale>
        <p:origin x="438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178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5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5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8F71A4CD-0D87-4A45-B658-1EB64FE0DB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213700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7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C085DBE2-7BE2-4311-BFEF-2C4DE65685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025314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802world.org/plenary" TargetMode="External"/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ieee802.org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fld id="{1C200997-BC96-452E-9D07-4FA388D50BB0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7710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en-US" sz="120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All official tutorial request forms must be submitted no later than 45 days in advance of the Plenary Session.  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en-US" sz="120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Approved Tutorial Requests will be assigned a time slot based on the order in which they were received. The Final Tutorial Schedule will be posted at </a:t>
            </a:r>
            <a:r>
              <a:rPr lang="en-US" sz="1200" u="sng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  <a:hlinkClick r:id="rId3"/>
              </a:rPr>
              <a:t>http://802world.org/plenary</a:t>
            </a:r>
            <a:r>
              <a:rPr lang="en-US" sz="120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 and </a:t>
            </a:r>
            <a:r>
              <a:rPr lang="en-US" sz="1200" u="sng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  <a:hlinkClick r:id="rId4"/>
              </a:rPr>
              <a:t>http://ieee802.org</a:t>
            </a:r>
            <a:r>
              <a:rPr lang="en-US" sz="120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 no less than 14 days in advance of the Plenary Session.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 EC-15/0056r2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A478400-C302-40FF-A836-EC3AD3B263C9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8404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4288" y="6597650"/>
            <a:ext cx="9129712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  <a:defRPr/>
            </a:pPr>
            <a:r>
              <a:rPr lang="en-US" sz="1200" dirty="0">
                <a:solidFill>
                  <a:schemeClr val="bg1"/>
                </a:solidFill>
              </a:rPr>
              <a:t>Page </a:t>
            </a:r>
            <a:fld id="{D270FFEB-A996-435C-AE88-AB0EB3CE66AF}" type="slidenum">
              <a:rPr 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  <a:defRPr/>
              </a:pPr>
              <a:t>‹#›</a:t>
            </a:fld>
            <a:endParaRPr lang="en-US" sz="1200" dirty="0">
              <a:solidFill>
                <a:schemeClr val="bg1"/>
              </a:solidFill>
            </a:endParaRPr>
          </a:p>
        </p:txBody>
      </p:sp>
      <p:grpSp>
        <p:nvGrpSpPr>
          <p:cNvPr id="9" name="Group 9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Text Box 11"/>
            <p:cNvSpPr txBox="1">
              <a:spLocks noChangeArrowheads="1"/>
            </p:cNvSpPr>
            <p:nvPr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12" name="Line 12"/>
            <p:cNvSpPr>
              <a:spLocks noChangeShapeType="1"/>
            </p:cNvSpPr>
            <p:nvPr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Text Box 13"/>
            <p:cNvSpPr txBox="1">
              <a:spLocks noChangeArrowheads="1"/>
            </p:cNvSpPr>
            <p:nvPr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>
                <a:defRPr/>
              </a:pPr>
              <a:r>
                <a:rPr 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  <p:sp>
        <p:nvSpPr>
          <p:cNvPr id="33075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3075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4" name="Text Box 9"/>
          <p:cNvSpPr txBox="1">
            <a:spLocks noChangeArrowheads="1"/>
          </p:cNvSpPr>
          <p:nvPr userDrawn="1"/>
        </p:nvSpPr>
        <p:spPr bwMode="auto">
          <a:xfrm>
            <a:off x="-34925" y="6606382"/>
            <a:ext cx="9144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1200" dirty="0">
                <a:solidFill>
                  <a:schemeClr val="bg1"/>
                </a:solidFill>
              </a:rPr>
              <a:t>IEEE 802 </a:t>
            </a:r>
            <a:r>
              <a:rPr lang="en-US" sz="1200" dirty="0" smtClean="0">
                <a:solidFill>
                  <a:schemeClr val="bg1"/>
                </a:solidFill>
              </a:rPr>
              <a:t>November 2015 Plenary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 userDrawn="1"/>
        </p:nvSpPr>
        <p:spPr>
          <a:xfrm>
            <a:off x="7315200" y="17304"/>
            <a:ext cx="1633539" cy="2557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 smtClean="0">
                <a:solidFill>
                  <a:schemeClr val="bg1"/>
                </a:solidFill>
              </a:rPr>
              <a:t>doc:802</a:t>
            </a:r>
            <a:r>
              <a:rPr lang="en-US" sz="1000" b="1" baseline="0" dirty="0" smtClean="0">
                <a:solidFill>
                  <a:schemeClr val="bg1"/>
                </a:solidFill>
              </a:rPr>
              <a:t> </a:t>
            </a:r>
            <a:r>
              <a:rPr lang="en-US" sz="1000" b="1" baseline="0" dirty="0" smtClean="0">
                <a:solidFill>
                  <a:schemeClr val="bg1"/>
                </a:solidFill>
              </a:rPr>
              <a:t>EC-15/091r3</a:t>
            </a:r>
            <a:endParaRPr lang="en-US" sz="1000" b="1" dirty="0">
              <a:solidFill>
                <a:schemeClr val="bg1"/>
              </a:solidFill>
            </a:endParaRPr>
          </a:p>
        </p:txBody>
      </p:sp>
      <p:sp>
        <p:nvSpPr>
          <p:cNvPr id="16" name="Text Box 8"/>
          <p:cNvSpPr txBox="1">
            <a:spLocks noChangeArrowheads="1"/>
          </p:cNvSpPr>
          <p:nvPr userDrawn="1"/>
        </p:nvSpPr>
        <p:spPr bwMode="auto">
          <a:xfrm>
            <a:off x="0" y="6589713"/>
            <a:ext cx="644728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200" dirty="0" smtClean="0">
                <a:solidFill>
                  <a:schemeClr val="bg1"/>
                </a:solidFill>
              </a:rPr>
              <a:t>Report</a:t>
            </a:r>
            <a:endParaRPr 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5975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393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404813"/>
            <a:ext cx="2108200" cy="54625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404813"/>
            <a:ext cx="6175375" cy="54625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705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512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01238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3414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1825" y="13414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068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051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819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783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70324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27135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2973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just">
              <a:defRPr/>
            </a:pP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2973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2973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  <a:defRPr/>
            </a:pPr>
            <a:r>
              <a:rPr lang="en-US" sz="1200" dirty="0">
                <a:solidFill>
                  <a:schemeClr val="bg1"/>
                </a:solidFill>
              </a:rPr>
              <a:t>Page </a:t>
            </a:r>
            <a:fld id="{D3216283-4E45-4288-8E07-8B1A41FF8132}" type="slidenum">
              <a:rPr 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  <a:defRPr/>
              </a:pPr>
              <a:t>‹#›</a:t>
            </a:fld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329736" name="Text Box 8"/>
          <p:cNvSpPr txBox="1">
            <a:spLocks noChangeArrowheads="1"/>
          </p:cNvSpPr>
          <p:nvPr/>
        </p:nvSpPr>
        <p:spPr bwMode="auto">
          <a:xfrm>
            <a:off x="0" y="6589713"/>
            <a:ext cx="644728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200" dirty="0" smtClean="0">
                <a:solidFill>
                  <a:schemeClr val="bg1"/>
                </a:solidFill>
              </a:rPr>
              <a:t>Report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329737" name="Text Box 9"/>
          <p:cNvSpPr txBox="1">
            <a:spLocks noChangeArrowheads="1"/>
          </p:cNvSpPr>
          <p:nvPr/>
        </p:nvSpPr>
        <p:spPr bwMode="auto">
          <a:xfrm>
            <a:off x="0" y="6591723"/>
            <a:ext cx="9144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1200" dirty="0">
                <a:solidFill>
                  <a:schemeClr val="bg1"/>
                </a:solidFill>
              </a:rPr>
              <a:t>IEEE 802 </a:t>
            </a:r>
            <a:r>
              <a:rPr lang="en-US" sz="1200" dirty="0" smtClean="0">
                <a:solidFill>
                  <a:schemeClr val="bg1"/>
                </a:solidFill>
              </a:rPr>
              <a:t>November 2015 Plenary</a:t>
            </a:r>
            <a:endParaRPr lang="en-US" sz="1200" dirty="0">
              <a:solidFill>
                <a:schemeClr val="bg1"/>
              </a:solidFill>
            </a:endParaRPr>
          </a:p>
        </p:txBody>
      </p:sp>
      <p:grpSp>
        <p:nvGrpSpPr>
          <p:cNvPr id="1034" name="Group 20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29746" name="Rectangle 18"/>
            <p:cNvSpPr>
              <a:spLocks noChangeArrowheads="1"/>
            </p:cNvSpPr>
            <p:nvPr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9743" name="Text Box 15"/>
            <p:cNvSpPr txBox="1">
              <a:spLocks noChangeArrowheads="1"/>
            </p:cNvSpPr>
            <p:nvPr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/>
            <p:cNvSpPr>
              <a:spLocks noChangeShapeType="1"/>
            </p:cNvSpPr>
            <p:nvPr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9747" name="Text Box 19"/>
            <p:cNvSpPr txBox="1">
              <a:spLocks noChangeArrowheads="1"/>
            </p:cNvSpPr>
            <p:nvPr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>
                <a:defRPr/>
              </a:pPr>
              <a:r>
                <a:rPr 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  <p:sp>
        <p:nvSpPr>
          <p:cNvPr id="2" name="TextBox 1"/>
          <p:cNvSpPr txBox="1"/>
          <p:nvPr userDrawn="1"/>
        </p:nvSpPr>
        <p:spPr>
          <a:xfrm>
            <a:off x="7315200" y="17304"/>
            <a:ext cx="1633539" cy="2557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 smtClean="0">
                <a:solidFill>
                  <a:schemeClr val="bg1"/>
                </a:solidFill>
              </a:rPr>
              <a:t>doc:802</a:t>
            </a:r>
            <a:r>
              <a:rPr lang="en-US" sz="1000" b="1" baseline="0" dirty="0" smtClean="0">
                <a:solidFill>
                  <a:schemeClr val="bg1"/>
                </a:solidFill>
              </a:rPr>
              <a:t> </a:t>
            </a:r>
            <a:r>
              <a:rPr lang="en-US" sz="1000" b="1" baseline="0" dirty="0" smtClean="0">
                <a:solidFill>
                  <a:schemeClr val="bg1"/>
                </a:solidFill>
              </a:rPr>
              <a:t>EC-15/091r3</a:t>
            </a:r>
            <a:endParaRPr lang="en-US" sz="1000" b="1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</p:sldLayoutIdLst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cau-airport.com/en/flight-information/flight-time-table/arrival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802_tutorials/802_Tutorial_Request_Form.doc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5/ec-15-0086-00-00SA-ieee-802-ec-solutions-nov-2015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Executive Secretary Agenda Items November-2015-plenary</a:t>
            </a:r>
            <a:endParaRPr lang="en-US" altLang="en-US" dirty="0" smtClean="0"/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smtClean="0"/>
              <a:t>Jon Rosdahl</a:t>
            </a:r>
            <a:br>
              <a:rPr lang="en-US" altLang="en-US" smtClean="0"/>
            </a:br>
            <a:r>
              <a:rPr lang="en-US" altLang="en-US" smtClean="0"/>
              <a:t>IEEE 802 Executive Secretary</a:t>
            </a:r>
            <a:br>
              <a:rPr lang="en-US" altLang="en-US" smtClean="0"/>
            </a:br>
            <a:r>
              <a:rPr lang="en-US" altLang="en-US" smtClean="0"/>
              <a:t>jrosdahl@ieee.org</a:t>
            </a: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89756" y="304801"/>
            <a:ext cx="8000999" cy="914400"/>
          </a:xfrm>
        </p:spPr>
        <p:txBody>
          <a:bodyPr/>
          <a:lstStyle/>
          <a:p>
            <a:r>
              <a:rPr lang="en-US" dirty="0" smtClean="0"/>
              <a:t>Friday Closing EC Plenary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722313" y="1371600"/>
            <a:ext cx="7735887" cy="3429000"/>
          </a:xfrm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4.08: </a:t>
            </a:r>
            <a:r>
              <a:rPr lang="en-US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MI Future Venues –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8.044 </a:t>
            </a:r>
            <a:r>
              <a:rPr lang="en-US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II Executive Secretary Report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8.06 </a:t>
            </a:r>
            <a:r>
              <a:rPr lang="en-US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II </a:t>
            </a:r>
            <a:r>
              <a:rPr lang="en-US" dirty="0"/>
              <a:t>Announcement of 802 EC Interim </a:t>
            </a:r>
            <a:r>
              <a:rPr lang="en-US" dirty="0" err="1"/>
              <a:t>Telecon</a:t>
            </a:r>
            <a:r>
              <a:rPr lang="en-US" dirty="0"/>
              <a:t> </a:t>
            </a:r>
            <a:endParaRPr lang="en-US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	</a:t>
            </a:r>
            <a:r>
              <a:rPr lang="en-US" dirty="0" smtClean="0"/>
              <a:t>(Tuesday, 2 Feb 2016, </a:t>
            </a:r>
            <a:r>
              <a:rPr lang="en-US" dirty="0"/>
              <a:t>1-3pm ET)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8.07  </a:t>
            </a:r>
            <a:r>
              <a:rPr lang="en-US" dirty="0"/>
              <a:t>II Call for Tutorials for </a:t>
            </a:r>
            <a:r>
              <a:rPr lang="en-US" dirty="0" smtClean="0"/>
              <a:t>March 2016 Plenary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	</a:t>
            </a:r>
            <a:r>
              <a:rPr lang="en-US" dirty="0" smtClean="0"/>
              <a:t>(</a:t>
            </a:r>
            <a:r>
              <a:rPr lang="en-US" dirty="0"/>
              <a:t>Monday </a:t>
            </a:r>
            <a:r>
              <a:rPr lang="en-US" dirty="0" smtClean="0"/>
              <a:t>14, 2016)</a:t>
            </a:r>
            <a:endParaRPr lang="en-US" dirty="0"/>
          </a:p>
          <a:p>
            <a:r>
              <a:rPr lang="en-US" dirty="0" smtClean="0"/>
              <a:t>8.08 </a:t>
            </a:r>
            <a:r>
              <a:rPr lang="en-US" dirty="0"/>
              <a:t>II Announcement of 802 EC </a:t>
            </a:r>
            <a:r>
              <a:rPr lang="en-US" dirty="0" smtClean="0"/>
              <a:t>Workshop: </a:t>
            </a:r>
          </a:p>
          <a:p>
            <a:r>
              <a:rPr lang="en-US" dirty="0"/>
              <a:t>	</a:t>
            </a:r>
            <a:r>
              <a:rPr lang="en-US" dirty="0" smtClean="0"/>
              <a:t>January </a:t>
            </a:r>
            <a:r>
              <a:rPr lang="en-US" dirty="0"/>
              <a:t>23, 2016 (8am-5pm) 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Hyatt </a:t>
            </a:r>
            <a:r>
              <a:rPr lang="en-US" dirty="0"/>
              <a:t>Regency Atlanta, Atlanta, GA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0232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813"/>
            <a:ext cx="8229600" cy="738187"/>
          </a:xfrm>
        </p:spPr>
        <p:txBody>
          <a:bodyPr/>
          <a:lstStyle/>
          <a:p>
            <a:r>
              <a:rPr lang="en-US" sz="3200" dirty="0" smtClean="0"/>
              <a:t>Future Venue Insight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458200" cy="5334000"/>
          </a:xfrm>
        </p:spPr>
        <p:txBody>
          <a:bodyPr/>
          <a:lstStyle/>
          <a:p>
            <a:r>
              <a:rPr lang="en-US" sz="1800" dirty="0" smtClean="0"/>
              <a:t>Future 802 Plenary Sessions:</a:t>
            </a:r>
          </a:p>
          <a:p>
            <a:pPr lvl="1"/>
            <a:r>
              <a:rPr lang="en-US" sz="1800" dirty="0" smtClean="0"/>
              <a:t>January 2016 – 802 Interim - Hyatt Regency Atlanta</a:t>
            </a:r>
          </a:p>
          <a:p>
            <a:pPr lvl="1"/>
            <a:r>
              <a:rPr lang="en-US" sz="1800" dirty="0" smtClean="0"/>
              <a:t>March 2016 Venetian Macao - Macao</a:t>
            </a:r>
          </a:p>
          <a:p>
            <a:pPr lvl="1"/>
            <a:r>
              <a:rPr lang="en-US" sz="1800" dirty="0" smtClean="0"/>
              <a:t>July 2016      Manchester Grand Hyatt – San Diego</a:t>
            </a:r>
          </a:p>
          <a:p>
            <a:pPr lvl="1"/>
            <a:r>
              <a:rPr lang="en-US" sz="1800" dirty="0" smtClean="0"/>
              <a:t>Nov 2016      Grand Hyatt San Antonio</a:t>
            </a:r>
          </a:p>
          <a:p>
            <a:pPr lvl="1"/>
            <a:r>
              <a:rPr lang="en-US" sz="1800" dirty="0" smtClean="0"/>
              <a:t>March 2017   Hyatt Regency/Fairmont – Vancouver</a:t>
            </a:r>
          </a:p>
          <a:p>
            <a:pPr lvl="1"/>
            <a:r>
              <a:rPr lang="en-US" sz="1800" dirty="0" smtClean="0"/>
              <a:t>July 2017       </a:t>
            </a:r>
            <a:r>
              <a:rPr lang="en-US" sz="1800" dirty="0" err="1" smtClean="0"/>
              <a:t>Estrel</a:t>
            </a:r>
            <a:r>
              <a:rPr lang="en-US" sz="1800" dirty="0" smtClean="0"/>
              <a:t> </a:t>
            </a:r>
            <a:r>
              <a:rPr lang="en-US" sz="1800" dirty="0"/>
              <a:t>Hotel – Berlin</a:t>
            </a:r>
          </a:p>
          <a:p>
            <a:pPr lvl="1"/>
            <a:r>
              <a:rPr lang="en-US" sz="1800" dirty="0" smtClean="0"/>
              <a:t>Nov 2017       </a:t>
            </a:r>
            <a:r>
              <a:rPr lang="en-US" sz="1800" dirty="0"/>
              <a:t>Caribe Hotel and Convention Center - Orlando</a:t>
            </a:r>
          </a:p>
          <a:p>
            <a:pPr lvl="1"/>
            <a:r>
              <a:rPr lang="en-US" sz="1800" dirty="0" smtClean="0"/>
              <a:t>March 2018   </a:t>
            </a:r>
            <a:r>
              <a:rPr lang="en-US" sz="1800" dirty="0" err="1" smtClean="0"/>
              <a:t>Hyat</a:t>
            </a:r>
            <a:r>
              <a:rPr lang="en-US" sz="1800" dirty="0" smtClean="0"/>
              <a:t> Regency O’Hare – Rosemont, IL</a:t>
            </a:r>
          </a:p>
          <a:p>
            <a:pPr lvl="1"/>
            <a:r>
              <a:rPr lang="en-US" sz="1800" dirty="0" smtClean="0"/>
              <a:t>July 2018   	 Manchester Grand Hyatt – San Diego</a:t>
            </a:r>
          </a:p>
          <a:p>
            <a:pPr lvl="1"/>
            <a:r>
              <a:rPr lang="en-US" sz="1800" dirty="0" smtClean="0"/>
              <a:t>Nov 2018	Potential Targets: </a:t>
            </a:r>
          </a:p>
          <a:p>
            <a:pPr lvl="2"/>
            <a:r>
              <a:rPr lang="en-US" sz="1800" dirty="0" smtClean="0"/>
              <a:t>KL - Ritz and Marriott</a:t>
            </a:r>
          </a:p>
          <a:p>
            <a:pPr lvl="2"/>
            <a:r>
              <a:rPr lang="en-US" sz="1800" dirty="0" smtClean="0"/>
              <a:t>(2015-11-12 - Floor space Price update)</a:t>
            </a:r>
          </a:p>
          <a:p>
            <a:pPr lvl="2"/>
            <a:r>
              <a:rPr lang="en-US" sz="1800" dirty="0" err="1" smtClean="0"/>
              <a:t>SuZhou</a:t>
            </a:r>
            <a:r>
              <a:rPr lang="en-US" sz="1800" dirty="0" smtClean="0"/>
              <a:t>, China - </a:t>
            </a:r>
          </a:p>
          <a:p>
            <a:pPr lvl="2"/>
            <a:r>
              <a:rPr lang="en-US" sz="1800" dirty="0" smtClean="0"/>
              <a:t>(New facility, pricing model being negotiated, Sponsor capability investigation)</a:t>
            </a:r>
          </a:p>
          <a:p>
            <a:pPr lvl="1"/>
            <a:endParaRPr lang="en-US" sz="1800" dirty="0" smtClean="0"/>
          </a:p>
          <a:p>
            <a:pPr lvl="1"/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547716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802 Plenary March 2016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5" y="1341438"/>
            <a:ext cx="8207375" cy="4388894"/>
          </a:xfrm>
        </p:spPr>
        <p:txBody>
          <a:bodyPr>
            <a:normAutofit/>
          </a:bodyPr>
          <a:lstStyle/>
          <a:p>
            <a:r>
              <a:rPr lang="en-US" sz="2000" dirty="0" smtClean="0"/>
              <a:t>Save the Date: 13-18 March 2016</a:t>
            </a:r>
          </a:p>
          <a:p>
            <a:r>
              <a:rPr lang="en-US" sz="2000" dirty="0" smtClean="0"/>
              <a:t>Registration target to open Dec 1, 2015</a:t>
            </a:r>
          </a:p>
          <a:p>
            <a:r>
              <a:rPr lang="en-US" sz="2000" dirty="0" smtClean="0"/>
              <a:t>Meeting Space – Covered by Room Block</a:t>
            </a:r>
          </a:p>
          <a:p>
            <a:r>
              <a:rPr lang="en-US" sz="2000" dirty="0" smtClean="0"/>
              <a:t>Hotel Information: (Block Reservation open Dec 1 – Feb 16)</a:t>
            </a:r>
          </a:p>
          <a:p>
            <a:pPr lvl="1"/>
            <a:r>
              <a:rPr lang="en-US" sz="1800" dirty="0" smtClean="0"/>
              <a:t>charges are a bit higher on weekends:</a:t>
            </a:r>
          </a:p>
          <a:p>
            <a:pPr lvl="2"/>
            <a:r>
              <a:rPr lang="en-US" sz="1600" dirty="0" smtClean="0"/>
              <a:t>Friday: 1,700 MOP  (~USD$213)</a:t>
            </a:r>
          </a:p>
          <a:p>
            <a:pPr lvl="2"/>
            <a:r>
              <a:rPr lang="en-US" sz="1600" dirty="0" smtClean="0"/>
              <a:t>Saturday: 2,300 MOP (~USD$288)</a:t>
            </a:r>
          </a:p>
          <a:p>
            <a:pPr lvl="2"/>
            <a:r>
              <a:rPr lang="en-US" sz="1600" dirty="0" smtClean="0"/>
              <a:t>Sunday-Thursday : 1,550 MOP (~USD$194)</a:t>
            </a:r>
          </a:p>
          <a:p>
            <a:pPr lvl="1"/>
            <a:r>
              <a:rPr lang="en-US" sz="1800" dirty="0" smtClean="0"/>
              <a:t>Required 802 Block = 3255 total nights at a cost of about $650,338</a:t>
            </a:r>
          </a:p>
          <a:p>
            <a:pPr lvl="1"/>
            <a:r>
              <a:rPr lang="en-US" sz="1800" dirty="0" smtClean="0"/>
              <a:t>Make Reservations Early to be in the block</a:t>
            </a:r>
          </a:p>
          <a:p>
            <a:pPr lvl="1"/>
            <a:r>
              <a:rPr lang="en-US" sz="1800" dirty="0" smtClean="0">
                <a:solidFill>
                  <a:srgbClr val="FF0000"/>
                </a:solidFill>
              </a:rPr>
              <a:t>Required Nights: 2 or 3 (TBD during EC closing plenary)</a:t>
            </a:r>
          </a:p>
          <a:p>
            <a:pPr lvl="1"/>
            <a:r>
              <a:rPr lang="en-US" sz="1800" dirty="0" smtClean="0"/>
              <a:t>Cancellation Policy: </a:t>
            </a:r>
          </a:p>
          <a:p>
            <a:pPr lvl="1"/>
            <a:r>
              <a:rPr lang="en-US" sz="1800" dirty="0" smtClean="0"/>
              <a:t>	Cancel prior to Feb 16, 2016</a:t>
            </a:r>
          </a:p>
        </p:txBody>
      </p:sp>
    </p:spTree>
    <p:extLst>
      <p:ext uri="{BB962C8B-B14F-4D97-AF65-F5344CB8AC3E}">
        <p14:creationId xmlns:p14="http://schemas.microsoft.com/office/powerpoint/2010/main" val="48349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802 Plenary March 2016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Getting to Macao:</a:t>
            </a:r>
          </a:p>
          <a:p>
            <a:pPr lvl="1"/>
            <a:r>
              <a:rPr lang="en-US" altLang="en-US" smtClean="0"/>
              <a:t>FYI:  </a:t>
            </a:r>
            <a:r>
              <a:rPr lang="en-US" altLang="en-US" smtClean="0">
                <a:hlinkClick r:id="rId2"/>
              </a:rPr>
              <a:t>http://www.macau-airport.com/en/flight-information/flight-time-table/arrival</a:t>
            </a: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You can click "Flight Timetable" and review the flight destinations for the Macao airport. </a:t>
            </a:r>
          </a:p>
          <a:p>
            <a:pPr lvl="1"/>
            <a:endParaRPr lang="en-US" altLang="en-US" smtClean="0"/>
          </a:p>
          <a:p>
            <a:pPr lvl="1"/>
            <a:r>
              <a:rPr lang="en-US" altLang="en-US" smtClean="0"/>
              <a:t>Ferry from Hong Kong is most common method.</a:t>
            </a:r>
          </a:p>
          <a:p>
            <a:pPr lvl="1"/>
            <a:r>
              <a:rPr lang="en-US" altLang="en-US" smtClean="0"/>
              <a:t>	about 30 Min Ferry from Hong Kong to Macao</a:t>
            </a:r>
          </a:p>
          <a:p>
            <a:pPr lvl="1"/>
            <a:endParaRPr lang="en-US" altLang="en-US" smtClean="0"/>
          </a:p>
          <a:p>
            <a:pPr lvl="1"/>
            <a:r>
              <a:rPr lang="en-US" altLang="en-US" smtClean="0"/>
              <a:t>More Details will be included in Meeting Announcement.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4985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for Required Nights in Macao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Whereas the requirements for the Room block is 100%, and the room block is used to pay the meeting space,</a:t>
            </a:r>
          </a:p>
          <a:p>
            <a:r>
              <a:rPr lang="en-US" dirty="0" smtClean="0"/>
              <a:t>Move to require at least a 3 night stay at the Venetian Macao Hotel in order to get the Meeting Registration discount for the 2016 March Plenary.</a:t>
            </a:r>
          </a:p>
          <a:p>
            <a:r>
              <a:rPr lang="en-US" dirty="0" smtClean="0"/>
              <a:t>Moved: Jon Rosdahl</a:t>
            </a:r>
          </a:p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: Steve Shellhammer</a:t>
            </a:r>
          </a:p>
        </p:txBody>
      </p:sp>
    </p:spTree>
    <p:extLst>
      <p:ext uri="{BB962C8B-B14F-4D97-AF65-F5344CB8AC3E}">
        <p14:creationId xmlns:p14="http://schemas.microsoft.com/office/powerpoint/2010/main" val="3322746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sz="2800" dirty="0" smtClean="0"/>
              <a:t> *</a:t>
            </a:r>
            <a:r>
              <a:rPr lang="en-US" sz="2800" dirty="0" smtClean="0"/>
              <a:t>F8.045</a:t>
            </a:r>
            <a:r>
              <a:rPr lang="en-US" sz="24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4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Executive secretary report</a:t>
            </a:r>
          </a:p>
          <a:p>
            <a:r>
              <a:rPr lang="en-US" sz="2800" dirty="0" smtClean="0"/>
              <a:t>LMSC 802 – P&amp;P list of major duties: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2774" y="1371600"/>
            <a:ext cx="8486426" cy="5103813"/>
          </a:xfrm>
        </p:spPr>
        <p:txBody>
          <a:bodyPr/>
          <a:lstStyle/>
          <a:p>
            <a:pPr marL="857250" lvl="1" indent="-457200">
              <a:buAutoNum type="arabicPeriod"/>
            </a:pPr>
            <a:r>
              <a:rPr lang="en-US" sz="2400" dirty="0" smtClean="0"/>
              <a:t>Oversee Venue selection –</a:t>
            </a:r>
          </a:p>
          <a:p>
            <a:pPr marL="857250" lvl="1" indent="-457200">
              <a:buFont typeface="Times New Roman" pitchFamily="16" charset="0"/>
              <a:buAutoNum type="arabicPeriod"/>
            </a:pPr>
            <a:r>
              <a:rPr lang="en-US" sz="2400" dirty="0" smtClean="0"/>
              <a:t>Present summaries of venue options.</a:t>
            </a:r>
          </a:p>
          <a:p>
            <a:pPr marL="857250" lvl="1" indent="-457200">
              <a:buAutoNum type="arabicPeriod"/>
            </a:pPr>
            <a:r>
              <a:rPr lang="en-US" sz="2400" dirty="0" smtClean="0"/>
              <a:t>Oversee activities related to facilities and services</a:t>
            </a:r>
          </a:p>
          <a:p>
            <a:pPr marL="857250" lvl="1" indent="-457200">
              <a:buAutoNum type="arabicPeriod"/>
            </a:pPr>
            <a:r>
              <a:rPr lang="en-US" sz="2400" dirty="0" smtClean="0"/>
              <a:t>Carry out Duties of Treasurer if Treasurer unavailable</a:t>
            </a:r>
          </a:p>
          <a:p>
            <a:pPr marL="457200" indent="-457200"/>
            <a:r>
              <a:rPr lang="en-US" sz="2800" dirty="0" smtClean="0"/>
              <a:t>Chairs Guideline list of major duties:</a:t>
            </a:r>
          </a:p>
          <a:p>
            <a:pPr lvl="1"/>
            <a:r>
              <a:rPr lang="en-US" sz="2400" dirty="0" smtClean="0"/>
              <a:t>1) 802 Meetings: Efficiency Improvement</a:t>
            </a:r>
          </a:p>
          <a:p>
            <a:pPr lvl="1"/>
            <a:r>
              <a:rPr lang="en-US" sz="2400" dirty="0" smtClean="0"/>
              <a:t>2) 802 Plenary Sessions: Facilities and Services</a:t>
            </a:r>
          </a:p>
          <a:p>
            <a:pPr lvl="1"/>
            <a:r>
              <a:rPr lang="en-US" sz="2400" dirty="0" smtClean="0"/>
              <a:t>3) IEEE 802 Registration Database</a:t>
            </a:r>
          </a:p>
          <a:p>
            <a:pPr lvl="1"/>
            <a:r>
              <a:rPr lang="en-US" sz="2400" dirty="0" smtClean="0"/>
              <a:t>4) Assist IEEE 802 Treasurer</a:t>
            </a:r>
          </a:p>
        </p:txBody>
      </p:sp>
    </p:spTree>
    <p:extLst>
      <p:ext uri="{BB962C8B-B14F-4D97-AF65-F5344CB8AC3E}">
        <p14:creationId xmlns:p14="http://schemas.microsoft.com/office/powerpoint/2010/main" val="1544303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4698" y="343693"/>
            <a:ext cx="7772400" cy="914400"/>
          </a:xfrm>
        </p:spPr>
        <p:txBody>
          <a:bodyPr/>
          <a:lstStyle/>
          <a:p>
            <a:r>
              <a:rPr lang="en-US" sz="2400" dirty="0" smtClean="0"/>
              <a:t>*F8.06 </a:t>
            </a:r>
            <a:r>
              <a:rPr lang="en-US" sz="2400" dirty="0"/>
              <a:t>– Announcement of 802 EC Interim </a:t>
            </a:r>
            <a:r>
              <a:rPr lang="en-US" sz="2400" dirty="0" err="1"/>
              <a:t>Telecon</a:t>
            </a:r>
            <a:r>
              <a:rPr lang="en-US" sz="2400" dirty="0"/>
              <a:t> </a:t>
            </a:r>
            <a:r>
              <a:rPr lang="en-US" sz="2400" dirty="0" smtClean="0"/>
              <a:t>(Tuesday </a:t>
            </a:r>
            <a:r>
              <a:rPr lang="en-US" sz="2400" dirty="0" smtClean="0"/>
              <a:t>2 Feb. 2016, </a:t>
            </a:r>
            <a:r>
              <a:rPr lang="en-US" sz="2400" dirty="0"/>
              <a:t>1-3pm ET)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696200" cy="4648200"/>
          </a:xfrm>
        </p:spPr>
        <p:txBody>
          <a:bodyPr/>
          <a:lstStyle/>
          <a:p>
            <a:r>
              <a:rPr lang="en-US" dirty="0" smtClean="0"/>
              <a:t>Agenda for Interim EC meeting </a:t>
            </a:r>
          </a:p>
          <a:p>
            <a:r>
              <a:rPr lang="en-US" dirty="0" smtClean="0"/>
              <a:t>	– Tuesday </a:t>
            </a:r>
            <a:r>
              <a:rPr lang="en-US" dirty="0" smtClean="0"/>
              <a:t>2 Feb. 2016 </a:t>
            </a:r>
            <a:r>
              <a:rPr lang="en-US" dirty="0" smtClean="0"/>
              <a:t>1-3PM ET</a:t>
            </a:r>
          </a:p>
          <a:p>
            <a:r>
              <a:rPr lang="en-US" dirty="0" smtClean="0"/>
              <a:t>Initial Proposed Draft Agenda</a:t>
            </a:r>
          </a:p>
          <a:p>
            <a:pPr marL="800100" lvl="1" indent="-342900">
              <a:buAutoNum type="arabicPeriod"/>
            </a:pPr>
            <a:r>
              <a:rPr lang="en-US" sz="1800" dirty="0" smtClean="0"/>
              <a:t>Welcome/Intro/Approve </a:t>
            </a:r>
            <a:r>
              <a:rPr lang="en-US" sz="1800" dirty="0" smtClean="0"/>
              <a:t>Agenda 	</a:t>
            </a:r>
            <a:r>
              <a:rPr lang="en-US" sz="1800" dirty="0"/>
              <a:t> </a:t>
            </a:r>
            <a:r>
              <a:rPr lang="en-US" sz="1800" dirty="0" smtClean="0"/>
              <a:t>  </a:t>
            </a:r>
            <a:r>
              <a:rPr lang="en-US" sz="1800" dirty="0" smtClean="0"/>
              <a:t>- </a:t>
            </a:r>
            <a:r>
              <a:rPr lang="en-US" sz="1800" dirty="0" smtClean="0"/>
              <a:t>Nikolich 	5 min </a:t>
            </a:r>
            <a:endParaRPr lang="en-US" sz="1800" dirty="0" smtClean="0"/>
          </a:p>
          <a:p>
            <a:pPr marL="800100" lvl="1" indent="-342900">
              <a:buAutoNum type="arabicPeriod"/>
            </a:pPr>
            <a:r>
              <a:rPr lang="en-US" sz="1800" dirty="0" smtClean="0"/>
              <a:t>Report</a:t>
            </a:r>
            <a:r>
              <a:rPr lang="en-US" sz="1800" dirty="0" smtClean="0"/>
              <a:t>: </a:t>
            </a:r>
            <a:r>
              <a:rPr lang="en-US" sz="1800" dirty="0" smtClean="0"/>
              <a:t>Nov </a:t>
            </a:r>
            <a:r>
              <a:rPr lang="en-US" sz="1800" dirty="0" smtClean="0"/>
              <a:t>EC Action Item Summary  </a:t>
            </a:r>
            <a:r>
              <a:rPr lang="en-US" sz="1800" dirty="0" smtClean="0"/>
              <a:t>-</a:t>
            </a:r>
            <a:r>
              <a:rPr lang="en-US" sz="1800" dirty="0" smtClean="0"/>
              <a:t> </a:t>
            </a:r>
            <a:r>
              <a:rPr lang="en-US" sz="1800" dirty="0" err="1" smtClean="0"/>
              <a:t>D’Ambrosia</a:t>
            </a:r>
            <a:r>
              <a:rPr lang="en-US" sz="1800" dirty="0" smtClean="0"/>
              <a:t>	10 </a:t>
            </a:r>
            <a:r>
              <a:rPr lang="en-US" sz="1800" dirty="0" smtClean="0"/>
              <a:t>min</a:t>
            </a:r>
          </a:p>
          <a:p>
            <a:pPr marL="800100" lvl="1" indent="-342900">
              <a:buAutoNum type="arabicPeriod"/>
            </a:pPr>
            <a:r>
              <a:rPr lang="en-US" sz="1800" dirty="0" smtClean="0"/>
              <a:t>Report</a:t>
            </a:r>
            <a:r>
              <a:rPr lang="en-US" sz="1800" dirty="0" smtClean="0"/>
              <a:t>: </a:t>
            </a:r>
            <a:r>
              <a:rPr lang="en-US" sz="1800" dirty="0" smtClean="0"/>
              <a:t>March 2016 </a:t>
            </a:r>
            <a:r>
              <a:rPr lang="en-US" sz="1800" dirty="0" smtClean="0"/>
              <a:t>Plenary </a:t>
            </a:r>
            <a:r>
              <a:rPr lang="en-US" sz="1800" dirty="0" smtClean="0"/>
              <a:t>Status   	   - </a:t>
            </a:r>
            <a:r>
              <a:rPr lang="en-US" sz="1800" dirty="0" smtClean="0"/>
              <a:t>Rosdahl 	3 </a:t>
            </a:r>
            <a:r>
              <a:rPr lang="en-US" sz="1800" dirty="0" smtClean="0"/>
              <a:t>min</a:t>
            </a:r>
          </a:p>
          <a:p>
            <a:pPr marL="800100" lvl="1" indent="-342900">
              <a:buAutoNum type="arabicPeriod"/>
            </a:pPr>
            <a:r>
              <a:rPr lang="en-US" sz="1800" dirty="0" smtClean="0"/>
              <a:t>Report </a:t>
            </a:r>
            <a:r>
              <a:rPr lang="en-US" sz="1800" dirty="0" smtClean="0"/>
              <a:t>on 2018 Future Venue </a:t>
            </a:r>
            <a:r>
              <a:rPr lang="en-US" sz="1800" dirty="0" smtClean="0"/>
              <a:t>options  - Rosdahl/</a:t>
            </a:r>
            <a:r>
              <a:rPr lang="en-US" sz="1800" dirty="0" err="1" smtClean="0"/>
              <a:t>Heile</a:t>
            </a:r>
            <a:r>
              <a:rPr lang="en-US" sz="1800" dirty="0" smtClean="0"/>
              <a:t>	5 </a:t>
            </a:r>
            <a:r>
              <a:rPr lang="en-US" sz="1800" dirty="0" smtClean="0"/>
              <a:t>min</a:t>
            </a:r>
          </a:p>
          <a:p>
            <a:pPr marL="800100" lvl="1" indent="-342900">
              <a:buAutoNum type="arabicPeriod"/>
            </a:pPr>
            <a:r>
              <a:rPr lang="en-US" sz="1800" dirty="0" smtClean="0"/>
              <a:t>Other Reports from WG Chairs</a:t>
            </a:r>
            <a:endParaRPr lang="en-US" sz="1800" dirty="0" smtClean="0"/>
          </a:p>
          <a:p>
            <a:pPr lvl="1"/>
            <a:endParaRPr lang="en-US" sz="1800" dirty="0" smtClean="0"/>
          </a:p>
          <a:p>
            <a:r>
              <a:rPr lang="en-US" sz="2000" dirty="0" smtClean="0"/>
              <a:t>Per </a:t>
            </a:r>
            <a:r>
              <a:rPr lang="en-US" sz="2000" dirty="0" smtClean="0"/>
              <a:t>Chairs Guideline – Confirm during the Closing EC Plenary.</a:t>
            </a:r>
          </a:p>
        </p:txBody>
      </p:sp>
    </p:spTree>
    <p:extLst>
      <p:ext uri="{BB962C8B-B14F-4D97-AF65-F5344CB8AC3E}">
        <p14:creationId xmlns:p14="http://schemas.microsoft.com/office/powerpoint/2010/main" val="713421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4506" y="304800"/>
            <a:ext cx="8229600" cy="979279"/>
          </a:xfrm>
        </p:spPr>
        <p:txBody>
          <a:bodyPr/>
          <a:lstStyle/>
          <a:p>
            <a:r>
              <a:rPr lang="en-US" sz="2800" dirty="0" smtClean="0"/>
              <a:t>*F8.07 </a:t>
            </a:r>
            <a:r>
              <a:rPr lang="en-US" sz="2800" dirty="0"/>
              <a:t>– Call for Tutorials for </a:t>
            </a:r>
            <a:r>
              <a:rPr lang="en-US" sz="2800" dirty="0" smtClean="0"/>
              <a:t>March 2016 Plenary</a:t>
            </a:r>
            <a:endParaRPr lang="en-US" sz="2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67688" y="1298147"/>
            <a:ext cx="8356418" cy="4735721"/>
          </a:xfrm>
        </p:spPr>
        <p:txBody>
          <a:bodyPr/>
          <a:lstStyle/>
          <a:p>
            <a:r>
              <a:rPr lang="en-US" sz="2400" dirty="0"/>
              <a:t>Tutorials to be held Monday, </a:t>
            </a:r>
            <a:r>
              <a:rPr lang="en-US" sz="2400" dirty="0" smtClean="0"/>
              <a:t>14 March 2016</a:t>
            </a:r>
            <a:endParaRPr lang="en-US" sz="2400" dirty="0" smtClean="0"/>
          </a:p>
          <a:p>
            <a:r>
              <a:rPr lang="en-US" sz="2400" dirty="0" smtClean="0"/>
              <a:t>Tutorial </a:t>
            </a:r>
            <a:r>
              <a:rPr lang="en-US" sz="2400" dirty="0"/>
              <a:t>Request form: </a:t>
            </a:r>
            <a:r>
              <a:rPr lang="en-US" sz="2400" dirty="0">
                <a:hlinkClick r:id="rId3"/>
              </a:rPr>
              <a:t>http://www.ieee802.org/802_tutorials/802_Tutorial_Request_Form.doc</a:t>
            </a:r>
            <a:endParaRPr lang="en-US" sz="2400" dirty="0"/>
          </a:p>
          <a:p>
            <a:r>
              <a:rPr lang="en-US" sz="2400" dirty="0"/>
              <a:t> </a:t>
            </a:r>
            <a:r>
              <a:rPr lang="en-US" sz="2400" dirty="0" smtClean="0"/>
              <a:t>As </a:t>
            </a:r>
            <a:r>
              <a:rPr lang="en-US" sz="2400" dirty="0"/>
              <a:t>a reminder please refer to Chair's Guidelines section 2.5 Tutorials for the logistics for participating in sponsoring/presenting a Tutorial.</a:t>
            </a:r>
          </a:p>
          <a:p>
            <a:r>
              <a:rPr lang="en-US" sz="2400" dirty="0" smtClean="0"/>
              <a:t>Note that Tutorial times will be reduced 10 minutes to allow for presenters to setup and depart.</a:t>
            </a:r>
          </a:p>
          <a:p>
            <a:endParaRPr lang="en-US" sz="2400" dirty="0"/>
          </a:p>
          <a:p>
            <a:r>
              <a:rPr lang="en-US" sz="2400" dirty="0"/>
              <a:t>All requests for Tutorials must be made by </a:t>
            </a:r>
            <a:r>
              <a:rPr lang="en-US" sz="2400" dirty="0" smtClean="0"/>
              <a:t>29 Jan 2016.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8660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021271" cy="990600"/>
          </a:xfrm>
        </p:spPr>
        <p:txBody>
          <a:bodyPr/>
          <a:lstStyle/>
          <a:p>
            <a:r>
              <a:rPr lang="en-US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*F8.08 </a:t>
            </a:r>
            <a:r>
              <a:rPr lang="en-US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II Announcement </a:t>
            </a:r>
            <a:r>
              <a:rPr lang="en-US" sz="2400" b="0" dirty="0">
                <a:latin typeface="Arial" panose="020B0604020202020204" pitchFamily="34" charset="0"/>
                <a:cs typeface="Arial" panose="020B0604020202020204" pitchFamily="34" charset="0"/>
              </a:rPr>
              <a:t>of 802 EC Workshop January 23, 2016 (8am-5pm) Hyatt Regency Atlanta, Atlanta, GA</a:t>
            </a:r>
            <a:r>
              <a:rPr lang="en-US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122613"/>
          </a:xfrm>
        </p:spPr>
        <p:txBody>
          <a:bodyPr/>
          <a:lstStyle/>
          <a:p>
            <a:r>
              <a:rPr lang="en-US" dirty="0"/>
              <a:t>Saturday after the 802 Hosted Interim</a:t>
            </a:r>
          </a:p>
          <a:p>
            <a:endParaRPr lang="en-US" dirty="0" smtClean="0"/>
          </a:p>
          <a:p>
            <a:r>
              <a:rPr lang="en-US" dirty="0" smtClean="0"/>
              <a:t>Leadership </a:t>
            </a:r>
            <a:r>
              <a:rPr lang="en-US" dirty="0"/>
              <a:t>Workshop Saturday 8am-5pm</a:t>
            </a:r>
          </a:p>
          <a:p>
            <a:endParaRPr lang="en-US" dirty="0" smtClean="0"/>
          </a:p>
          <a:p>
            <a:r>
              <a:rPr lang="en-US" dirty="0" smtClean="0"/>
              <a:t>Exec Committee Dinner on Friday night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59281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 Exec Sec Agenda Items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4" y="1341438"/>
            <a:ext cx="8588375" cy="4525962"/>
          </a:xfrm>
        </p:spPr>
        <p:txBody>
          <a:bodyPr/>
          <a:lstStyle/>
          <a:p>
            <a:r>
              <a:rPr lang="en-US" dirty="0" smtClean="0"/>
              <a:t>5.142  II  Current and Future Venue Report</a:t>
            </a:r>
          </a:p>
          <a:p>
            <a:r>
              <a:rPr lang="en-US" dirty="0"/>
              <a:t>5.147  II  University </a:t>
            </a:r>
            <a:r>
              <a:rPr lang="en-US" dirty="0" smtClean="0"/>
              <a:t>Outreach</a:t>
            </a:r>
          </a:p>
          <a:p>
            <a:r>
              <a:rPr lang="en-US" dirty="0" smtClean="0"/>
              <a:t>5.46    II  IEEE </a:t>
            </a:r>
            <a:r>
              <a:rPr lang="en-US" dirty="0"/>
              <a:t>802 EC Solutions Nov 2015 Report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01020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5.142 </a:t>
            </a:r>
            <a:r>
              <a:rPr lang="en-US" sz="2800" dirty="0" smtClean="0"/>
              <a:t>Current </a:t>
            </a:r>
            <a:r>
              <a:rPr lang="en-US" sz="2800" dirty="0"/>
              <a:t>and Future Venue </a:t>
            </a:r>
            <a:r>
              <a:rPr lang="en-US" sz="2800" dirty="0" smtClean="0"/>
              <a:t>Report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5" y="1341438"/>
            <a:ext cx="8229600" cy="5135562"/>
          </a:xfrm>
        </p:spPr>
        <p:txBody>
          <a:bodyPr/>
          <a:lstStyle/>
          <a:p>
            <a:r>
              <a:rPr lang="en-US" sz="2000" dirty="0" smtClean="0"/>
              <a:t>Welcome to Dallas</a:t>
            </a:r>
            <a:endParaRPr lang="en-US" sz="2000" dirty="0"/>
          </a:p>
          <a:p>
            <a:r>
              <a:rPr lang="en-US" sz="2000" dirty="0"/>
              <a:t>Social Attached is the social flyer with all the details.</a:t>
            </a:r>
          </a:p>
          <a:p>
            <a:r>
              <a:rPr lang="en-US" sz="2000" dirty="0"/>
              <a:t>Guest badges are available from Donna at Meeting Concierge after 11:30 on Tuesday.</a:t>
            </a:r>
          </a:p>
          <a:p>
            <a:r>
              <a:rPr lang="en-US" sz="2000" dirty="0"/>
              <a:t>2. DVD’s distributed at registration</a:t>
            </a:r>
          </a:p>
          <a:p>
            <a:r>
              <a:rPr lang="en-US" sz="2000" dirty="0"/>
              <a:t>3. Receipts for registrations available from Donna at Meeting </a:t>
            </a:r>
            <a:r>
              <a:rPr lang="en-US" sz="2000" dirty="0" smtClean="0"/>
              <a:t>Concierge </a:t>
            </a:r>
            <a:r>
              <a:rPr lang="en-US" sz="2000" dirty="0"/>
              <a:t>starting Wednesday morning. If they require something unique please have them email Lisa </a:t>
            </a:r>
            <a:r>
              <a:rPr lang="en-US" sz="2000" dirty="0" err="1"/>
              <a:t>Ronmark</a:t>
            </a:r>
            <a:r>
              <a:rPr lang="en-US" sz="2000" dirty="0"/>
              <a:t>.</a:t>
            </a:r>
          </a:p>
          <a:p>
            <a:r>
              <a:rPr lang="en-US" sz="2000" dirty="0"/>
              <a:t>4. See website and bulletin board for lunch and dinner specials offered by hotel.  Additional items also available from the coffee shop.</a:t>
            </a:r>
          </a:p>
          <a:p>
            <a:r>
              <a:rPr lang="en-US" sz="2000" dirty="0"/>
              <a:t>5. Information on </a:t>
            </a:r>
            <a:r>
              <a:rPr lang="en-US" sz="2000" dirty="0" err="1"/>
              <a:t>Maucau</a:t>
            </a:r>
            <a:r>
              <a:rPr lang="en-US" sz="2000" dirty="0"/>
              <a:t> </a:t>
            </a:r>
            <a:r>
              <a:rPr lang="en-US" sz="2000" dirty="0" smtClean="0"/>
              <a:t>(</a:t>
            </a:r>
            <a:r>
              <a:rPr lang="en-US" sz="2000" dirty="0" err="1" smtClean="0"/>
              <a:t>Maucao</a:t>
            </a:r>
            <a:r>
              <a:rPr lang="en-US" sz="2000" dirty="0" smtClean="0"/>
              <a:t>) available </a:t>
            </a:r>
            <a:r>
              <a:rPr lang="en-US" sz="2000" dirty="0"/>
              <a:t>near registration.</a:t>
            </a:r>
          </a:p>
          <a:p>
            <a:r>
              <a:rPr lang="en-US" sz="2000" dirty="0"/>
              <a:t>6. Registration and hotel reservations are available for January interim in Atlanta.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50352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0" y="0"/>
            <a:ext cx="913772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24455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404813"/>
            <a:ext cx="8382000" cy="792162"/>
          </a:xfrm>
        </p:spPr>
        <p:txBody>
          <a:bodyPr/>
          <a:lstStyle/>
          <a:p>
            <a:r>
              <a:rPr lang="en-US" dirty="0" smtClean="0"/>
              <a:t>5.142 Current </a:t>
            </a:r>
            <a:r>
              <a:rPr lang="en-US" dirty="0"/>
              <a:t>and Future Venue </a:t>
            </a:r>
            <a:r>
              <a:rPr lang="en-US" dirty="0" smtClean="0"/>
              <a:t>Report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0999" y="1341438"/>
            <a:ext cx="8382001" cy="5135562"/>
          </a:xfrm>
        </p:spPr>
        <p:txBody>
          <a:bodyPr/>
          <a:lstStyle/>
          <a:p>
            <a:r>
              <a:rPr lang="en-US" dirty="0" smtClean="0"/>
              <a:t>2016-01 – Atlanta, GA</a:t>
            </a:r>
          </a:p>
          <a:p>
            <a:pPr lvl="1"/>
            <a:r>
              <a:rPr lang="en-US" dirty="0" smtClean="0"/>
              <a:t>802 Interim  - Registration opened Nov 2, 2015</a:t>
            </a:r>
          </a:p>
          <a:p>
            <a:pPr lvl="1"/>
            <a:r>
              <a:rPr lang="en-US" dirty="0" smtClean="0"/>
              <a:t>Current Registrations: 45</a:t>
            </a:r>
          </a:p>
          <a:p>
            <a:pPr lvl="1"/>
            <a:r>
              <a:rPr lang="en-US" dirty="0" smtClean="0"/>
              <a:t>802W Treasury </a:t>
            </a:r>
          </a:p>
          <a:p>
            <a:pPr lvl="2"/>
            <a:r>
              <a:rPr lang="en-US" dirty="0" smtClean="0"/>
              <a:t>New Credit Card processing</a:t>
            </a:r>
          </a:p>
          <a:p>
            <a:pPr lvl="2"/>
            <a:r>
              <a:rPr lang="en-US" dirty="0" smtClean="0"/>
              <a:t>Reduced costs</a:t>
            </a:r>
          </a:p>
          <a:p>
            <a:pPr lvl="1"/>
            <a:r>
              <a:rPr lang="en-US" dirty="0" smtClean="0"/>
              <a:t>Expected Loss approximately $</a:t>
            </a:r>
            <a:r>
              <a:rPr lang="en-US" dirty="0" smtClean="0">
                <a:solidFill>
                  <a:srgbClr val="FF0000"/>
                </a:solidFill>
              </a:rPr>
              <a:t>30k</a:t>
            </a:r>
          </a:p>
          <a:p>
            <a:pPr lvl="1"/>
            <a:r>
              <a:rPr lang="en-US" dirty="0" smtClean="0"/>
              <a:t>802 EC Workshop – January 22/23</a:t>
            </a:r>
          </a:p>
        </p:txBody>
      </p:sp>
    </p:spTree>
    <p:extLst>
      <p:ext uri="{BB962C8B-B14F-4D97-AF65-F5344CB8AC3E}">
        <p14:creationId xmlns:p14="http://schemas.microsoft.com/office/powerpoint/2010/main" val="4161530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404813"/>
            <a:ext cx="8588375" cy="792162"/>
          </a:xfrm>
        </p:spPr>
        <p:txBody>
          <a:bodyPr/>
          <a:lstStyle/>
          <a:p>
            <a:r>
              <a:rPr lang="en-US" dirty="0"/>
              <a:t>5.142 Current and Future Venue </a:t>
            </a:r>
            <a:r>
              <a:rPr lang="en-US" dirty="0" smtClean="0"/>
              <a:t>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5" y="1341438"/>
            <a:ext cx="8229600" cy="5211762"/>
          </a:xfrm>
        </p:spPr>
        <p:txBody>
          <a:bodyPr/>
          <a:lstStyle/>
          <a:p>
            <a:r>
              <a:rPr lang="en-US" sz="2800" dirty="0"/>
              <a:t>2016-03 – Macao, </a:t>
            </a:r>
            <a:r>
              <a:rPr lang="en-US" sz="2800" dirty="0" smtClean="0"/>
              <a:t>China</a:t>
            </a:r>
          </a:p>
          <a:p>
            <a:pPr lvl="1"/>
            <a:r>
              <a:rPr lang="en-US" sz="2400" dirty="0" smtClean="0"/>
              <a:t>Expected Registration open Dec 1, 2015</a:t>
            </a:r>
          </a:p>
          <a:p>
            <a:pPr lvl="1"/>
            <a:r>
              <a:rPr lang="en-US" sz="2400" dirty="0" smtClean="0"/>
              <a:t>Macao DNC – Bruno</a:t>
            </a:r>
          </a:p>
          <a:p>
            <a:pPr lvl="2"/>
            <a:r>
              <a:rPr lang="en-US" sz="2000" dirty="0" smtClean="0"/>
              <a:t>Government Subsidy</a:t>
            </a:r>
          </a:p>
          <a:p>
            <a:pPr lvl="3"/>
            <a:r>
              <a:rPr lang="en-US" sz="1800" dirty="0" smtClean="0"/>
              <a:t>Identify Speakers and Head of Delegation</a:t>
            </a:r>
          </a:p>
          <a:p>
            <a:pPr lvl="3"/>
            <a:r>
              <a:rPr lang="en-US" sz="1800" dirty="0" smtClean="0"/>
              <a:t>Submitted application</a:t>
            </a:r>
          </a:p>
          <a:p>
            <a:pPr lvl="3"/>
            <a:r>
              <a:rPr lang="en-US" sz="1800" dirty="0" smtClean="0"/>
              <a:t>Change in Program</a:t>
            </a:r>
          </a:p>
          <a:p>
            <a:pPr lvl="3"/>
            <a:r>
              <a:rPr lang="en-US" sz="1800" dirty="0" smtClean="0"/>
              <a:t>Current expectation – Written confirmation of subsidy</a:t>
            </a:r>
          </a:p>
          <a:p>
            <a:pPr lvl="2"/>
            <a:r>
              <a:rPr lang="en-US" sz="2000" dirty="0" smtClean="0"/>
              <a:t>Housing Authority</a:t>
            </a:r>
          </a:p>
          <a:p>
            <a:pPr lvl="3"/>
            <a:r>
              <a:rPr lang="en-US" sz="1800" dirty="0" smtClean="0"/>
              <a:t>Concern with agency</a:t>
            </a:r>
          </a:p>
          <a:p>
            <a:pPr lvl="3"/>
            <a:r>
              <a:rPr lang="en-US" sz="1800" dirty="0" smtClean="0"/>
              <a:t>Concern with Cost</a:t>
            </a:r>
          </a:p>
          <a:p>
            <a:pPr lvl="3"/>
            <a:r>
              <a:rPr lang="en-US" sz="1800" dirty="0" smtClean="0"/>
              <a:t>Can discuss details on Thursday AM</a:t>
            </a:r>
          </a:p>
          <a:p>
            <a:pPr lvl="1"/>
            <a:r>
              <a:rPr lang="en-US" sz="2600" dirty="0" smtClean="0"/>
              <a:t>No Subsidy implies Budget ~$850 pp</a:t>
            </a:r>
          </a:p>
          <a:p>
            <a:pPr lvl="3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10761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404813"/>
            <a:ext cx="8512175" cy="792162"/>
          </a:xfrm>
        </p:spPr>
        <p:txBody>
          <a:bodyPr/>
          <a:lstStyle/>
          <a:p>
            <a:r>
              <a:rPr lang="en-US" dirty="0"/>
              <a:t>5.142 Current and Future Venue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5" y="1341438"/>
            <a:ext cx="8229600" cy="4983162"/>
          </a:xfrm>
        </p:spPr>
        <p:txBody>
          <a:bodyPr/>
          <a:lstStyle/>
          <a:p>
            <a:r>
              <a:rPr lang="en-US" dirty="0"/>
              <a:t>2016-07 – San Diego, </a:t>
            </a:r>
            <a:r>
              <a:rPr lang="en-US" dirty="0" smtClean="0"/>
              <a:t>CA</a:t>
            </a:r>
          </a:p>
          <a:p>
            <a:pPr lvl="1"/>
            <a:r>
              <a:rPr lang="en-US" dirty="0" smtClean="0"/>
              <a:t>Updated Addendum signed</a:t>
            </a:r>
          </a:p>
          <a:p>
            <a:pPr lvl="1"/>
            <a:r>
              <a:rPr lang="en-US" dirty="0" smtClean="0"/>
              <a:t>On target for July Meeting</a:t>
            </a:r>
            <a:endParaRPr lang="en-US" dirty="0"/>
          </a:p>
          <a:p>
            <a:r>
              <a:rPr lang="en-US" dirty="0"/>
              <a:t>2016-11 – San Antonio, </a:t>
            </a:r>
            <a:r>
              <a:rPr lang="en-US" dirty="0" smtClean="0"/>
              <a:t>TX</a:t>
            </a:r>
          </a:p>
          <a:p>
            <a:pPr lvl="1"/>
            <a:r>
              <a:rPr lang="en-US" dirty="0" smtClean="0"/>
              <a:t>Addendum and room block review due end of year.</a:t>
            </a:r>
            <a:endParaRPr lang="en-US" dirty="0"/>
          </a:p>
          <a:p>
            <a:r>
              <a:rPr lang="en-US" dirty="0" smtClean="0"/>
              <a:t>2018 – Asia Venue</a:t>
            </a:r>
          </a:p>
          <a:p>
            <a:pPr lvl="1"/>
            <a:r>
              <a:rPr lang="en-US" dirty="0" smtClean="0"/>
              <a:t>Bob </a:t>
            </a:r>
            <a:r>
              <a:rPr lang="en-US" dirty="0" err="1" smtClean="0"/>
              <a:t>Heile</a:t>
            </a:r>
            <a:r>
              <a:rPr lang="en-US" dirty="0" smtClean="0"/>
              <a:t> is assigned to help</a:t>
            </a:r>
          </a:p>
          <a:p>
            <a:pPr lvl="1"/>
            <a:r>
              <a:rPr lang="en-US" dirty="0" smtClean="0"/>
              <a:t>Report from Bob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3105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5.147 University Outreach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Contact from IEEE-SA was on Sabbatical.</a:t>
            </a:r>
          </a:p>
          <a:p>
            <a:r>
              <a:rPr lang="en-US" dirty="0" smtClean="0"/>
              <a:t>No Outreach this week.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26158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5.46 </a:t>
            </a:r>
            <a:r>
              <a:rPr lang="en-US" dirty="0"/>
              <a:t>IEEE 802 EC Solutions Nov </a:t>
            </a:r>
            <a:r>
              <a:rPr lang="en-US" dirty="0" smtClean="0"/>
              <a:t>2015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50825" y="1341438"/>
            <a:ext cx="8207375" cy="3154362"/>
          </a:xfrm>
        </p:spPr>
        <p:txBody>
          <a:bodyPr/>
          <a:lstStyle/>
          <a:p>
            <a:r>
              <a:rPr lang="en-US" dirty="0" smtClean="0"/>
              <a:t>Report:</a:t>
            </a:r>
            <a:endParaRPr lang="en-US" dirty="0" smtClean="0">
              <a:hlinkClick r:id="rId2"/>
            </a:endParaRPr>
          </a:p>
          <a:p>
            <a:pPr lvl="1"/>
            <a:r>
              <a:rPr lang="en-US" sz="2000" dirty="0" smtClean="0">
                <a:hlinkClick r:id="rId2"/>
              </a:rPr>
              <a:t>https</a:t>
            </a:r>
            <a:r>
              <a:rPr lang="en-US" sz="2000" dirty="0">
                <a:hlinkClick r:id="rId2"/>
              </a:rPr>
              <a:t>://</a:t>
            </a:r>
            <a:r>
              <a:rPr lang="en-US" sz="2000" dirty="0" smtClean="0">
                <a:hlinkClick r:id="rId2"/>
              </a:rPr>
              <a:t>mentor.ieee.org/802-ec/dcn/15/ec-15-0086-00-00SA-ieee-802-ec-solutions-nov-2015.pdf</a:t>
            </a:r>
            <a:endParaRPr lang="en-US" sz="20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4623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Gothic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Gothic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IEEE_802_template</Template>
  <TotalTime>1273</TotalTime>
  <Words>740</Words>
  <Application>Microsoft Office PowerPoint</Application>
  <PresentationFormat>On-screen Show (4:3)</PresentationFormat>
  <Paragraphs>148</Paragraphs>
  <Slides>18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 Unicode MS</vt:lpstr>
      <vt:lpstr>MS PGothic</vt:lpstr>
      <vt:lpstr>Arial</vt:lpstr>
      <vt:lpstr>Times New Roman</vt:lpstr>
      <vt:lpstr>Title slide</vt:lpstr>
      <vt:lpstr>Executive Secretary Agenda Items November-2015-plenary</vt:lpstr>
      <vt:lpstr>802 Exec Sec Agenda Items</vt:lpstr>
      <vt:lpstr>5.142 Current and Future Venue Report</vt:lpstr>
      <vt:lpstr>PowerPoint Presentation</vt:lpstr>
      <vt:lpstr>5.142 Current and Future Venue Report</vt:lpstr>
      <vt:lpstr>5.142 Current and Future Venue Report</vt:lpstr>
      <vt:lpstr>5.142 Current and Future Venue Report</vt:lpstr>
      <vt:lpstr>5.147 University Outreach</vt:lpstr>
      <vt:lpstr>5.46 IEEE 802 EC Solutions Nov 2015</vt:lpstr>
      <vt:lpstr>Friday Closing EC Plenary</vt:lpstr>
      <vt:lpstr>Future Venue Insight</vt:lpstr>
      <vt:lpstr>802 Plenary March 2016 </vt:lpstr>
      <vt:lpstr>802 Plenary March 2016</vt:lpstr>
      <vt:lpstr>Motion for Required Nights in Macao</vt:lpstr>
      <vt:lpstr> *F8.045 Executive secretary report LMSC 802 – P&amp;P list of major duties:</vt:lpstr>
      <vt:lpstr>*F8.06 – Announcement of 802 EC Interim Telecon (Tuesday 2 Feb. 2016, 1-3pm ET)</vt:lpstr>
      <vt:lpstr>*F8.07 – Call for Tutorials for March 2016 Plenary</vt:lpstr>
      <vt:lpstr>*F8.08 II Announcement of 802 EC Workshop January 23, 2016 (8am-5pm) Hyatt Regency Atlanta, Atlanta, GA.</vt:lpstr>
    </vt:vector>
  </TitlesOfParts>
  <Company>CSR plc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subject>IEEE 802 November Plenary 2015</dc:subject>
  <dc:creator>Jon Rosdahl</dc:creator>
  <dc:description>Jon Rosdahl (CSR-Qualcomm)</dc:description>
  <cp:lastModifiedBy>Jon Rosdahl</cp:lastModifiedBy>
  <cp:revision>32</cp:revision>
  <dcterms:created xsi:type="dcterms:W3CDTF">2015-11-09T04:21:45Z</dcterms:created>
  <dcterms:modified xsi:type="dcterms:W3CDTF">2015-11-13T21:51:00Z</dcterms:modified>
</cp:coreProperties>
</file>