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16" r:id="rId2"/>
    <p:sldMasterId id="2147483851" r:id="rId3"/>
    <p:sldMasterId id="2147483864" r:id="rId4"/>
  </p:sldMasterIdLst>
  <p:notesMasterIdLst>
    <p:notesMasterId r:id="rId29"/>
  </p:notesMasterIdLst>
  <p:handoutMasterIdLst>
    <p:handoutMasterId r:id="rId30"/>
  </p:handoutMasterIdLst>
  <p:sldIdLst>
    <p:sldId id="408" r:id="rId5"/>
    <p:sldId id="644" r:id="rId6"/>
    <p:sldId id="662" r:id="rId7"/>
    <p:sldId id="601" r:id="rId8"/>
    <p:sldId id="646" r:id="rId9"/>
    <p:sldId id="635" r:id="rId10"/>
    <p:sldId id="653" r:id="rId11"/>
    <p:sldId id="658" r:id="rId12"/>
    <p:sldId id="668" r:id="rId13"/>
    <p:sldId id="629" r:id="rId14"/>
    <p:sldId id="559" r:id="rId15"/>
    <p:sldId id="557" r:id="rId16"/>
    <p:sldId id="637" r:id="rId17"/>
    <p:sldId id="665" r:id="rId18"/>
    <p:sldId id="633" r:id="rId19"/>
    <p:sldId id="609" r:id="rId20"/>
    <p:sldId id="666" r:id="rId21"/>
    <p:sldId id="661" r:id="rId22"/>
    <p:sldId id="660" r:id="rId23"/>
    <p:sldId id="667" r:id="rId24"/>
    <p:sldId id="664" r:id="rId25"/>
    <p:sldId id="555" r:id="rId26"/>
    <p:sldId id="622" r:id="rId27"/>
    <p:sldId id="641" r:id="rId28"/>
  </p:sldIdLst>
  <p:sldSz cx="9144000" cy="6858000" type="screen4x3"/>
  <p:notesSz cx="7077075" cy="9363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63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1386">
          <p15:clr>
            <a:srgbClr val="A4A3A4"/>
          </p15:clr>
        </p15:guide>
        <p15:guide id="6" pos="2880">
          <p15:clr>
            <a:srgbClr val="A4A3A4"/>
          </p15:clr>
        </p15:guide>
        <p15:guide id="7" pos="5328">
          <p15:clr>
            <a:srgbClr val="A4A3A4"/>
          </p15:clr>
        </p15:guide>
        <p15:guide id="8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4D"/>
    <a:srgbClr val="FFFF66"/>
    <a:srgbClr val="6B1F7C"/>
    <a:srgbClr val="008542"/>
    <a:srgbClr val="E8E8E8"/>
    <a:srgbClr val="FDC82F"/>
    <a:srgbClr val="009FDA"/>
    <a:srgbClr val="001FA1"/>
    <a:srgbClr val="0066A1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32" y="96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kraemer\Desktop\Shanghai-Mar%202015\Active%20PARS-%20Mar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kraemer\Desktop\PAR%20data\Feb%202015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Age of Active Projects </a:t>
            </a:r>
          </a:p>
        </c:rich>
      </c:tx>
      <c:layout>
        <c:manualLayout>
          <c:xMode val="edge"/>
          <c:yMode val="edge"/>
          <c:x val="0.23505000000000001"/>
          <c:y val="2.19931271477663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Sheet2!$E$26</c:f>
              <c:strCache>
                <c:ptCount val="1"/>
                <c:pt idx="0">
                  <c:v># of Active Projects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Sheet2!$D$27:$D$37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Sheet2!$E$27:$E$37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4">
                  <c:v>21</c:v>
                </c:pt>
                <c:pt idx="5">
                  <c:v>47</c:v>
                </c:pt>
                <c:pt idx="6">
                  <c:v>75</c:v>
                </c:pt>
                <c:pt idx="7">
                  <c:v>96</c:v>
                </c:pt>
                <c:pt idx="8">
                  <c:v>122</c:v>
                </c:pt>
                <c:pt idx="9">
                  <c:v>153</c:v>
                </c:pt>
                <c:pt idx="1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69984"/>
        <c:axId val="170869200"/>
      </c:barChart>
      <c:catAx>
        <c:axId val="1708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 baseline="0"/>
            </a:pPr>
            <a:endParaRPr lang="en-US"/>
          </a:p>
        </c:txPr>
        <c:crossAx val="170869200"/>
        <c:crosses val="autoZero"/>
        <c:auto val="1"/>
        <c:lblAlgn val="ctr"/>
        <c:lblOffset val="100"/>
        <c:noMultiLvlLbl val="0"/>
      </c:catAx>
      <c:valAx>
        <c:axId val="17086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086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'Feb 2015 data'!$O$561:$O$581</c:f>
              <c:strCache>
                <c:ptCount val="20"/>
                <c:pt idx="0">
                  <c:v>Power &amp; Energy</c:v>
                </c:pt>
                <c:pt idx="1">
                  <c:v>Computer</c:v>
                </c:pt>
                <c:pt idx="2">
                  <c:v>Industrial Application</c:v>
                </c:pt>
                <c:pt idx="3">
                  <c:v>Standards Assoc</c:v>
                </c:pt>
                <c:pt idx="4">
                  <c:v>Medicine &amp; Biology</c:v>
                </c:pt>
                <c:pt idx="5">
                  <c:v>ComSoc</c:v>
                </c:pt>
                <c:pt idx="6">
                  <c:v>Vehicular Tech</c:v>
                </c:pt>
                <c:pt idx="7">
                  <c:v>Instrumentation &amp; Measurement</c:v>
                </c:pt>
                <c:pt idx="8">
                  <c:v>Power Electronics</c:v>
                </c:pt>
                <c:pt idx="9">
                  <c:v>Aerospace &amp; Electronic Systems</c:v>
                </c:pt>
                <c:pt idx="10">
                  <c:v>Electromagnetic Compatibility</c:v>
                </c:pt>
                <c:pt idx="11">
                  <c:v>Microwave Theory &amp; Techniques</c:v>
                </c:pt>
                <c:pt idx="12">
                  <c:v>Reliability</c:v>
                </c:pt>
                <c:pt idx="13">
                  <c:v>Industrial Electronics</c:v>
                </c:pt>
                <c:pt idx="14">
                  <c:v>Robotics &amp; Automation</c:v>
                </c:pt>
                <c:pt idx="15">
                  <c:v>Natotechnology</c:v>
                </c:pt>
                <c:pt idx="16">
                  <c:v>Education</c:v>
                </c:pt>
                <c:pt idx="17">
                  <c:v>Ultrasonics, Ferroelectrics &amp; Freq Control</c:v>
                </c:pt>
                <c:pt idx="18">
                  <c:v>Broadcast Technology</c:v>
                </c:pt>
                <c:pt idx="19">
                  <c:v>Computational Intelligence</c:v>
                </c:pt>
              </c:strCache>
            </c:strRef>
          </c:cat>
          <c:val>
            <c:numRef>
              <c:f>'Feb 2015 data'!$P$561:$P$581</c:f>
              <c:numCache>
                <c:formatCode>General</c:formatCode>
                <c:ptCount val="21"/>
                <c:pt idx="0">
                  <c:v>237</c:v>
                </c:pt>
                <c:pt idx="1">
                  <c:v>126</c:v>
                </c:pt>
                <c:pt idx="2">
                  <c:v>51</c:v>
                </c:pt>
                <c:pt idx="3">
                  <c:v>34</c:v>
                </c:pt>
                <c:pt idx="4">
                  <c:v>29</c:v>
                </c:pt>
                <c:pt idx="5">
                  <c:v>22</c:v>
                </c:pt>
                <c:pt idx="6">
                  <c:v>14</c:v>
                </c:pt>
                <c:pt idx="7">
                  <c:v>13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39744"/>
        <c:axId val="170838960"/>
      </c:barChart>
      <c:catAx>
        <c:axId val="170839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0838960"/>
        <c:crosses val="autoZero"/>
        <c:auto val="1"/>
        <c:lblAlgn val="ctr"/>
        <c:lblOffset val="100"/>
        <c:noMultiLvlLbl val="0"/>
      </c:catAx>
      <c:valAx>
        <c:axId val="170838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83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0.68007</cdr:x>
      <cdr:y>0.25967</cdr:y>
    </cdr:from>
    <cdr:to>
      <cdr:x>0.92251</cdr:x>
      <cdr:y>0.42034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6343" y="1343033"/>
          <a:ext cx="1877437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600" dirty="0" smtClean="0"/>
            <a:t>557 active PARS</a:t>
          </a:r>
        </a:p>
        <a:p xmlns:a="http://schemas.openxmlformats.org/drawingml/2006/main">
          <a:pPr algn="l"/>
          <a:endParaRPr lang="en-US" sz="1600" dirty="0" smtClean="0"/>
        </a:p>
        <a:p xmlns:a="http://schemas.openxmlformats.org/drawingml/2006/main">
          <a:pPr algn="l"/>
          <a:r>
            <a:rPr lang="en-US" sz="1600" dirty="0" smtClean="0"/>
            <a:t>  37 are entity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9" rIns="93936" bIns="4696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9" rIns="93936" bIns="469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9" rIns="93936" bIns="4696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9" rIns="93936" bIns="469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574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9" rIns="93936" bIns="4696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9" rIns="93936" bIns="469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78363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1" y="4447462"/>
            <a:ext cx="5189855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9" rIns="93936" bIns="46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2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9" rIns="93936" bIns="4696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2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9" rIns="93936" bIns="469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57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A3DC7-8BED-0E4A-B4B7-D327FF68E14F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82">
              <a:defRPr/>
            </a:pPr>
            <a:r>
              <a:rPr lang="en-US" dirty="0"/>
              <a:t> 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80854" indent="-30033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201313" indent="-240262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81839" indent="-240262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62363" indent="-240262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42887" indent="-240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123414" indent="-240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603939" indent="-240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84465" indent="-240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E1454C5-A7CE-4178-BDA5-07F02103CCB2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ec-15-0063-00-00SA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092AB-8353-4463-B991-C347C5E4B228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1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A8D34-BE84-4655-8062-D5AF40CF04BA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5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0EBD7-A4B8-4896-86B2-7C4000A786A6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0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17EA2-8E6A-478D-AF1C-83353C68DD93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4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CD05A-3BD0-48C1-A7C9-E33067B3513C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4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7CC71-6A4F-4993-842C-F679F1046022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5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8EA05-A4CC-4A31-A27A-F109D752546A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7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89FE2-9D86-4388-8874-445996247C7E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4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7D03F-D6CB-4230-8117-8E285A61094F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2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BACE-BD1B-479F-BB01-AC8939582EFA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2" y="6629400"/>
            <a:ext cx="495298" cy="228600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‹#›</a:t>
            </a:fld>
            <a:endParaRPr lang="en-US" sz="20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E7EB8-7C9C-4603-8410-EE1903F88B0E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6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9D4D3C-D1DC-4D21-9096-0F4701C99DD8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84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862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62975" y="6638924"/>
            <a:ext cx="581025" cy="219075"/>
          </a:xfrm>
          <a:ln/>
        </p:spPr>
        <p:txBody>
          <a:bodyPr/>
          <a:lstStyle>
            <a:lvl1pPr>
              <a:defRPr sz="1050"/>
            </a:lvl1pPr>
          </a:lstStyle>
          <a:p>
            <a:fld id="{45506C30-1040-4E51-967C-891F264921CC}" type="slidenum">
              <a:rPr lang="en-US" smtClean="0"/>
              <a:pPr/>
              <a:t>‹#›</a:t>
            </a:fld>
            <a:endParaRPr lang="en-US" sz="20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1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3EEB5-C409-4151-825F-173C4E4E4841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82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0AC66-D057-475C-B778-C4F95DC77384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7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FA7B5-3248-4878-8517-4AD56F6AB5A0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71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836CB-5970-4C8A-BDA6-5B6F6C1E2F17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2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BFAB-612A-4E86-A3BA-03E2038A29C3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3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3F152-FEE6-4CA5-BDDA-682A53828CA8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9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57122-A57B-4C71-92C5-643B488C688F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9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A4682-1DC8-4825-A17D-C0BEE1BAC351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85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5D667-663F-41C5-A4AA-3CA25B4779F1}" type="slidenum">
              <a:rPr lang="en-US"/>
              <a:pPr/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0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D8A8-2EC8-492C-96B5-DE878E68E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3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0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203185"/>
            <a:ext cx="8555990" cy="499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97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20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9150351" cy="2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6862454" y="0"/>
            <a:ext cx="209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ec-15-0063-00-00SA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  <p:sldLayoutId id="2147483848" r:id="rId7"/>
    <p:sldLayoutId id="214748384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1" fontAlgn="base" hangingPunct="1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1" fontAlgn="base" hangingPunct="1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1" fontAlgn="base" hangingPunct="1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algn="l"/>
            <a:endParaRPr lang="en-US">
              <a:ea typeface="ＭＳ Ｐゴシック" pitchFamily="-1" charset="-128"/>
            </a:endParaRP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July 17,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algn="l"/>
            <a:fld id="{D61CF9A3-A138-496A-A2AF-3995D66C60F6}" type="slidenum">
              <a:rPr lang="en-US">
                <a:ea typeface="ＭＳ Ｐゴシック" pitchFamily="-1" charset="-128"/>
              </a:rPr>
              <a:pPr algn="l"/>
              <a:t>‹#›</a:t>
            </a:fld>
            <a:endParaRPr lang="en-US" sz="1400">
              <a:latin typeface="Myriad Pro" charset="0"/>
              <a:ea typeface="ＭＳ Ｐゴシック" pitchFamily="-1" charset="-128"/>
            </a:endParaRPr>
          </a:p>
        </p:txBody>
      </p:sp>
      <p:pic>
        <p:nvPicPr>
          <p:cNvPr id="50183" name="Picture 23" descr="IEEE_SA_Bar_Graphic_long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4" descr="IEEE_whit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03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3" descr="IEEE_SA_Bar_Graphic_long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algn="l"/>
            <a:endParaRPr lang="en-US">
              <a:ea typeface="ＭＳ Ｐゴシック" pitchFamily="-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algn="l"/>
            <a:fld id="{BE0B58B6-C1BF-4AC6-8F82-E5B0A46D1EE6}" type="slidenum">
              <a:rPr lang="en-US">
                <a:ea typeface="ＭＳ Ｐゴシック" pitchFamily="-1" charset="-128"/>
              </a:rPr>
              <a:pPr algn="l"/>
              <a:t>‹#›</a:t>
            </a:fld>
            <a:endParaRPr lang="en-US" sz="1400">
              <a:latin typeface="Myriad Pro" charset="0"/>
              <a:ea typeface="ＭＳ Ｐゴシック" pitchFamily="-1" charset="-128"/>
            </a:endParaRPr>
          </a:p>
        </p:txBody>
      </p:sp>
      <p:pic>
        <p:nvPicPr>
          <p:cNvPr id="63496" name="Picture 24" descr="IEEE_whit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://www.iclipart.com/download.php?iid=167361&amp;submit=&amp;keys=research&amp;notkeys=&amp;start=0&amp;andor=AND&amp;c1=COLOR&amp;c2=BANDW&amp;release1=&amp;release2=&amp;previewcheck=&amp;cat=All&amp;type=REGULAR&amp;rows=5&amp;jump=0&amp;period=&amp;collection=&amp;group=&amp;orien=&amp;safe=1&amp;tl=clipart&amp;f1=&amp;f2=&amp;f3=&amp;f4=&amp;f5=&amp;f6=&amp;f7=&amp;f8=&amp;adv=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ds.ieee.org/about/sasb/patcom/pat1390.html" TargetMode="External"/><Relationship Id="rId3" Type="http://schemas.openxmlformats.org/officeDocument/2006/relationships/hyperlink" Target="http://standards.ieee.org/about/sasb/patcom/pat802.html" TargetMode="External"/><Relationship Id="rId7" Type="http://schemas.openxmlformats.org/officeDocument/2006/relationships/hyperlink" Target="http://standards.ieee.org/about/sasb/patcom/pat1363.html" TargetMode="External"/><Relationship Id="rId2" Type="http://schemas.openxmlformats.org/officeDocument/2006/relationships/hyperlink" Target="http://standards.ieee.org/about/sasb/patcom/pat3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ndards.ieee.org/about/sasb/patcom/pat1212.html" TargetMode="External"/><Relationship Id="rId5" Type="http://schemas.openxmlformats.org/officeDocument/2006/relationships/hyperlink" Target="http://standards.ieee.org/about/sasb/patcom/pat1149.html" TargetMode="External"/><Relationship Id="rId4" Type="http://schemas.openxmlformats.org/officeDocument/2006/relationships/hyperlink" Target="http://standards.ieee.org/about/sasb/patcom/pat1003_1.html" TargetMode="External"/><Relationship Id="rId9" Type="http://schemas.openxmlformats.org/officeDocument/2006/relationships/hyperlink" Target="http://standards.ieee.org/about/sasb/patcom/patc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75" y="3276600"/>
            <a:ext cx="7908925" cy="7651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IEEE SA Overview</a:t>
            </a:r>
            <a:endParaRPr lang="en-US" dirty="0"/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6390" y="4521809"/>
            <a:ext cx="7916862" cy="1209832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latin typeface="Verdana" pitchFamily="34" charset="0"/>
                <a:ea typeface="ＭＳ Ｐゴシック" pitchFamily="34" charset="-128"/>
              </a:rPr>
              <a:t>Bruce Kraemer</a:t>
            </a:r>
          </a:p>
          <a:p>
            <a:pPr eaLnBrk="1" hangingPunct="1"/>
            <a:r>
              <a:rPr lang="en-US" altLang="en-US" sz="1800" dirty="0" smtClean="0">
                <a:latin typeface="Verdana" pitchFamily="34" charset="0"/>
                <a:ea typeface="ＭＳ Ｐゴシック" pitchFamily="34" charset="-128"/>
              </a:rPr>
              <a:t>IEEE 802 Plenary   Waikoloa, HI, 17 July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F11D8A8-2EC8-492C-96B5-DE878E68EB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7421" y="273255"/>
            <a:ext cx="7772400" cy="451367"/>
          </a:xfrm>
        </p:spPr>
        <p:txBody>
          <a:bodyPr/>
          <a:lstStyle/>
          <a:p>
            <a:pPr eaLnBrk="1" hangingPunct="1"/>
            <a:r>
              <a:rPr lang="en-US" sz="2400" dirty="0">
                <a:ea typeface="+mj-ea"/>
              </a:rPr>
              <a:t>IEEE Standards Development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042" y="6950075"/>
            <a:ext cx="358775" cy="3651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fld id="{24F0AE89-9359-4C3D-9E43-03F6833CC67C}" type="slidenum">
              <a:rPr lang="en-US" sz="800">
                <a:latin typeface="Arial" pitchFamily="34" charset="0"/>
              </a:rPr>
              <a:pPr algn="ctr" eaLnBrk="0" hangingPunct="0"/>
              <a:t>10</a:t>
            </a:fld>
            <a:endParaRPr lang="en-US" sz="800">
              <a:latin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651811" y="2118141"/>
            <a:ext cx="498331" cy="565004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3" name="Picture 6" descr="C:\Documents and Settings\jsteinha\Local Settings\Temporary Internet Files\Content.IE5\XA2HSLLX\MCj0432634000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5586" y="477371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ounded Rectangle 59"/>
          <p:cNvSpPr/>
          <p:nvPr/>
        </p:nvSpPr>
        <p:spPr bwMode="auto">
          <a:xfrm>
            <a:off x="314294" y="2683148"/>
            <a:ext cx="1267649" cy="83035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Project approval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1901730" y="2683148"/>
            <a:ext cx="1666083" cy="83035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Develop draft standard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3945640" y="2353524"/>
            <a:ext cx="1285034" cy="14194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Sponsor </a:t>
            </a:r>
            <a:r>
              <a:rPr lang="en-US" sz="1600" b="1" dirty="0" smtClean="0">
                <a:solidFill>
                  <a:srgbClr val="FFFFFF"/>
                </a:solidFill>
              </a:rPr>
              <a:t>ballot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&amp;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Public Review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573517" y="2683148"/>
            <a:ext cx="1679997" cy="8303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Standards Board approval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647216" y="2683148"/>
            <a:ext cx="1420584" cy="8303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Publish Standard</a:t>
            </a:r>
          </a:p>
        </p:txBody>
      </p:sp>
      <p:sp>
        <p:nvSpPr>
          <p:cNvPr id="66" name="Chevron 65"/>
          <p:cNvSpPr/>
          <p:nvPr/>
        </p:nvSpPr>
        <p:spPr bwMode="auto">
          <a:xfrm>
            <a:off x="5230674" y="2864787"/>
            <a:ext cx="226861" cy="467075"/>
          </a:xfrm>
          <a:prstGeom prst="chevron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Chevron 66"/>
          <p:cNvSpPr/>
          <p:nvPr/>
        </p:nvSpPr>
        <p:spPr bwMode="auto">
          <a:xfrm>
            <a:off x="1581563" y="2864787"/>
            <a:ext cx="226861" cy="467075"/>
          </a:xfrm>
          <a:prstGeom prst="chevron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8" name="Chevron 67"/>
          <p:cNvSpPr/>
          <p:nvPr/>
        </p:nvSpPr>
        <p:spPr bwMode="auto">
          <a:xfrm>
            <a:off x="3633053" y="2864787"/>
            <a:ext cx="226861" cy="467075"/>
          </a:xfrm>
          <a:prstGeom prst="chevron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" name="Chevron 68"/>
          <p:cNvSpPr/>
          <p:nvPr/>
        </p:nvSpPr>
        <p:spPr bwMode="auto">
          <a:xfrm>
            <a:off x="7309921" y="2864787"/>
            <a:ext cx="226861" cy="467075"/>
          </a:xfrm>
          <a:prstGeom prst="chevron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" name="Bent-Up Arrow 69"/>
          <p:cNvSpPr/>
          <p:nvPr/>
        </p:nvSpPr>
        <p:spPr bwMode="auto">
          <a:xfrm flipH="1">
            <a:off x="651811" y="3608215"/>
            <a:ext cx="1470484" cy="1111467"/>
          </a:xfrm>
          <a:prstGeom prst="bentUpArrow">
            <a:avLst>
              <a:gd name="adj1" fmla="val 15206"/>
              <a:gd name="adj2" fmla="val 21069"/>
              <a:gd name="adj3" fmla="val 37873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467246" y="1049001"/>
            <a:ext cx="1666083" cy="106829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Identify Sponsor  </a:t>
            </a:r>
          </a:p>
          <a:p>
            <a:r>
              <a:rPr lang="en-US" sz="1600" b="1" dirty="0" smtClean="0">
                <a:solidFill>
                  <a:srgbClr val="FFFFFF"/>
                </a:solidFill>
              </a:rPr>
              <a:t>Partners &amp; Format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4159411" y="1370949"/>
            <a:ext cx="2670014" cy="437694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336905" y="5006804"/>
            <a:ext cx="2399753" cy="98916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/>
              <a:t>Develop Certification Tests</a:t>
            </a:r>
          </a:p>
          <a:p>
            <a:pPr algn="ctr"/>
            <a:r>
              <a:rPr lang="en-US" sz="2000" b="1" dirty="0" smtClean="0"/>
              <a:t>ICAP</a:t>
            </a:r>
            <a:endParaRPr lang="en-US" sz="2000" b="1" dirty="0"/>
          </a:p>
        </p:txBody>
      </p:sp>
      <p:sp>
        <p:nvSpPr>
          <p:cNvPr id="30" name="Left Arrow 29"/>
          <p:cNvSpPr/>
          <p:nvPr/>
        </p:nvSpPr>
        <p:spPr bwMode="auto">
          <a:xfrm rot="16200000">
            <a:off x="4177092" y="4697512"/>
            <a:ext cx="509774" cy="426434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" name="AutoShape 4" descr="data:image/jpeg;base64,/9j/4AAQSkZJRgABAQAAAQABAAD/2wCEAAkGBxQSEhUUExQVFhUXGRoaFRgXFxoaGhwbHSAaFxwdHhwcHCghGBolHxgYIjElJSorLi4uGB8zODMsNygtLisBCgoKDg0OGxAQGzImICYvNTI0LC8wLCwyMDI0LCwsLCwtMjAsLCw3NDQsLCwsNCw0LCwvLCwsLC8sLC8sLywsLP/AABEIAKABPAMBEQACEQEDEQH/xAAbAAEAAQUBAAAAAAAAAAAAAAAABQEDBAYHAv/EAEAQAAEDAgQDBgMGBAUDBQAAAAEAAhEDIQQFEjEGQVETImFxgZEyUqEHQrHB0fAjYnKCFFOS4fGissIWMzRD0v/EABsBAQACAwEBAAAAAAAAAAAAAAAEBQIDBgEH/8QAOhEAAQMCAwQJAwMDAwUAAAAAAQACAwQREiExBUFRYRMicYGRobHR8DLB4RRS8QYVQiMzUzRDcpKi/9oADAMBAAIRAxEAPwDuKIiIiIiIiIiIrGNxtOiwvqvaxo3c4gDyvz8Fk1pccLRcrwkAXK0bOvtOpNluGpmofnfLWeYHxO8jp81c02w55M5OqPE+H57lXTbTiZkzM+S0jNOL8ZiPjrOa35afcb9Lkf1Eq8g2PSxf44jzz8tPJVku0Jn77dny6gDTB5D2U/oIv2jwCi9K/wDcfFOyb0HsE6CL9o8AnSv/AHHxTsm9B7BOgi/aPAJ0r/3HxV+hgA9pI0W+794+QAK0yCFjgCzXfYWHaVtZ0j2kh3dc3Ul/6a0x2rmUy6IGkOcSYgBrTqJv0UD9bA+5hjxAb7WHbci3mpf6aRtukfa/f5A38lfHCLnGGbc3Pp9mPQElxP8AaFq/ulMwXewdjbOPoG+ZWf6GZ30uPabj738lcPBNT5qP/V/+Vh/eqP8A4z4N917/AG6o/f5lX28D9arQfCnP5haTtuG+UPp7FbBs2TfJ6+6wc54ZZhwCarLmAHMIP/Tqn6KXQ17apxaIdOFj62WippXQgEyev2uoI0x0HsrnoY/2jwVd0j+JXujhtbg1rQSdhAWD2QsaXOAt2LJjpHnC0m/asmpk9Rol1MNG/eLR+JvstDZqR5wtsewX9AtpiqGi5uO/8rD7MdB7KV0Mf7R4LR0j+J8U7MdB7J0Mf7R4J0j+J8U7MdB7J0Mf7R4J0j+J8U7MdB7L3omcAvMbuJV6ngpbqHZ7xBcwHzgnZanGNrsJb/8AJI8gtjQ9zbh3n+V5q4Qt+JkebVkwQv8ApsfBeO6Vv1XVvsx0Hss+iZwCwxu4p2Y6D2TomcAmN3FOzHQeydEzgExu4rKwGOqUDNGo+meehxbPmBY+q0y0cEos9gPzjqtkdRLH9Litwyj7S8RTgV2MrN5n4H+cgaT5aR5qmqNgMOcLrcjmPHX1VjDtVwykF+Y+ey37I+L8Lioayppef/rqd109Bycf6SVQVFFPT/7jcuO7xVpDUxy/Qe7ep5RVvREREREREREREREREREREVHOgSbAboi07NuMi+WYBgrEGHViR2TT4Xmp6WuIJ2U+Oja2zql2AHdY3PYN3afCyjPnJyiGI+QWl4/h7FYhxqV67Xv5ai4geA7oDB4NEK2g2rRUwwxRntyv6qBLQ1E2b3jszsouvwviG7Na/rpcP/KFYx7apHakjtHtdRHbNnGgv2H3sqs4WxJE6WjwLhP0svHbbpAbYiedig2bORe3msvB5O2m4NxFF0EEmprJaI6aNhHNxUaavfK0vp5Blo22Z7cX2C3x0jWENlZ33y8vuvGaZJSaxzqRqud90OY7TEiTq0RAE3mL79c6TaM75A2UNA32Iv2WxXv8twxno4mtJjvfsNvGy8VMkLabHCiSSS0iXE7/ABR3Z8ALRclZN2i10rmGQCwvuA7L9bvPHIBeGjswOwct/ju7vElZdWrQa7sS97HiKYc6nRcGiBuRO56ER4QVGY2qczpw0Fv1WDngnsGXmDfncLc58Id0ZJB00abev4URnmVvw7+87UHXa+9/Mn7ys9n1sdVH1Ra2oy8uSg1dM+F9yb33rM4TxdXtwBre02fckAfMZ2hRtsQQfpyTYEac+Xf+Vv2fLL0tsyN/ut7XGroFGY3PKLA7+IwuFomb+gKsKfZtRI4XYQDvt72UWWriYD1hdaJmuYvrv1OdIFm20wPIEwfU+a7CjpI6aPCwW45388vQdi56oqHTOu49m5YZUtaFREU5hslxNcanOIDgLvLjI+7sD9VUS7QpKc4Gi5F8gBlx1t5KwZSVEwu468b9y8YjhjEN2aH/ANLh+Bg+yzj2zSv1Nu0e1wsX7OnboL9ijDhKkluh+oEAjSZBNwI6mD7KeJ4i3FiFtb3Gg1UTon3thN1OnK6sNbRo6SGjW6oxupz7kw4ggDaLhU/62AOc+aS9zkGk2A5gWN+OR5ZKy/Ty2DY2WsM7gXJ7c/svJ4b/AIYe9zqbgf4upkgTsWwe8Npg8+SyG17yljAHA/TY68Qb6cslj/b+oHOJB35ei2XAcPUKX3Q82u8B23MCLKhqNq1M/wDlYcrhWkNDDHuv25qRZQaBpDWhvQAAeygGR7nYiTfjfNSQxoFgMlF43hyjVdqdqnwLRbkIDf8AfxVjBteeFmBlrc7nv1/HJRJaCKR2J17/ADksR3B1GDD6k8iS0x6QJUkf1BUYgS1tu/3Wk7KitkSsGjwY6RrqN0zfSDMconn+7qW/+oWYTgYb81obsk36zsl7xPBn+XV9Hj8x+ixi/qH/AJGeB+x916/ZP7HeKwq3CNcbGm7ycQfqApbNvUztQR3exK0O2XMNCCrP/pXEGxY3bm4QfD/lbDtmjI18isBs6ovp5rYsl4gzDBQ2rTfXpbQTqcB/K9skeTpFoEKrnpaCpu6nkDXcDkPO1u7wU2KaqhylaSOIzK6LkWe0cWzVRdJHxsNnsPRzeWxvsYsSqSenkgdhkFvv2KyjlbILtKk1pWxERERERERERERERYGdZxRwtM1Kzw0bAbucejRzP4bmBdbYYXzPDIxcrCSRsbcTjYLndfiB+ZF+t/YUGERTa5pL/GoSLjbuxpvziVbS0ZocPVxvPbYdlrXPO+WWQUGOo/U3zwtHZc9vzNWzxJhqYhrnOvBLW7+M2B9PRY/2ismOJwA7T5bz8zzXpr6eMWBv3fws/A5tSr2pv8wbO9jy2v4qHUUM1NnI37j5yUiKpjm+grPAUIm6kIiIiKFz7iAYchgaXPInoANpnntsFbbO2U6rGMmzdOfz5ZQautEBw2uVq7c4xFd+mznP7oFwBvcQRB8d7LoTQUtMzHoBnfX1B8PuqptXPM/DqTl891LHKamELHsDa8nQW9mA7vSZ1X6bnqq0V0VcHMeTHvviyy5ZeAUz9M+mIc3rbrWzz55rX82xtR9R4eSIddgPdBb3bCYm248VdUdPDHG0x55a2zIOfaqypmke8h3HTdwWbwvm7MO5+sGHxcXiJ5eqibWoJKprejIuL687eykUFUyAnHvVjN87qVnkhzms2a0GBHjG5W+i2bFTsAIBdvNt/JaqisklcbEgcFFgqwKiBZeLzF1RobopNAj4KbWkkWkndRYaRsTi7E4nm4lb5KgvbhsB2CyxCpS0LY+G8roPaKlR4L9UNpkgX5SN3deiotqVtSxxjjb1bXLs9N/IK1oqaFzQ95zvopfOMy7PEU6bnBtKziGnvF3LV0bMHx/CsoqMy0z5GC78xnpbfbna/Z6zaifBM1jjZvLXv5KTq0GYhrg9p0zabGRzBBtyUBsklK8OY4X5Zi3AqS5jZmkOGXzNZGGwzaYhgjr1Pmea0SzPldiebrYxjWCzVdWpZqhE7r0EjRFVeIiIiIiIiIiIsfF46nSjtHtbO0ndb4aaWa/RtJstckrI/rNlGY7iejT0lp7QGZ0kSIjcHr+SsKfY1RLcOGG1td/gosu0ImWtn2L3ic/psYw1A5rqjA7SATEjrYeCwi2XNJI4RWIa61zy5fOSyfWRsaC+4JF1qAz2sx4dSqVGaTLCXB7h1Gotu0wJabGBMrp/7ZA9tpGi/EDD32uc+f2VL+tlDrsJtzz87LpPCX2gU8QW0sRppVTAa7am88gJ+Bx6He0GTC5qv2TJTddvWbx3jt9/RXFLXMm6pyd80W7qpU5ERERERERERQnFXEtLA0tT+890inTBguI8futEiTy8SQDJpKSSpkwM7zwWmedkLcTlxXOc3q4qqatZ2p3ICzWj5WjkPqeZJXbUdFHSsws13nefnBc3UVL53XdpwWK+u4xJNthsB5AWCktjY3QLUZHHUq0s1gti4LjtSXbAQD/MdvKQD6gKk25foQG6/YfyPNWey/rJOn3W79oOo91yOB3BX1wmsdR7phdwS4VQV4QQvVYxmBp1RFRgcPEXHkdx6LbDUywm8TiPnDRa5ImSCzxdRWQZA2l33tHaSdImQ0bADqfFWW0dqOn/ANOM9Swvla5+blEpKJsXXcOt6KRr5rRYYdVYD5qCyhqJBdrCpLqiJpsXBaPxK2n2munr/iS8lwhpk2LQbxvv1XX7LMvRYJLdXLI3Itx3eHqqCuEePEy+efLuUQrJQkRERFdwobrbrJDJGqN45x4rXLjwHo/qtlfis48OIY9N6m2MpVqTmMLgQ+aFPSS69jJBI71t7CN+SqXOmp5myPAtbruvYcrZbuWZvmL5qwAjmjLG8eqN/f289FKZLw7oa4vf3jEhoEtIOqxIN9uW/kq+u2tjcBG3LmTnu3W9dO1S6WhwNOI5+m9Z2Hyem2p2xe91S93kQZEbQLRb18lDkr5XRdCGgMy0v28TvW9lKxr+kJJdzUo2d4PjNvpJ8FXG2l1LF1cDlgRZe3VC7wJXuFLqkztI9P1XtgBcpe6rB6+4/SF5ccPnmmaa+v5ke6YeCX4p2g8/K/4JhKXCoH+B9v0TDzS6r2g6hMDuCXCoHHfl4fu69IGi8uVGZvkbMSQ5z3AgQNMEddoVhRbSko2lrWg3N873UWoo2VBBJK0nM8rfRJBuAYJ89vQxIP5ggdbS1jKhoI3/AA+G/wBiCaGemdET8+cve6zaud9rhXUaol7dPZu3mCN+jom/P8YbdnGGsE0X0m9x3el927dlpINZ0lOY36jQ/OSg1bqvQhCLouicBccFpbh8U6W7U6rjdvRrzzb0cdudrjltqbIwAywDLeOHMcuW7s0vKKvxWjk13Hj2rqC51WyIiIiIijs/zmnhKLq1Q2FmtG7nHZo8T9ACdgt0ED55BGwZla5ZGxtLnaLhWdZrUxVZ1aqZc7YcmtGzW9AJ+pO5K7qjo2UseBveeJXMVFQ6d+I9wWCpa0IiIiLfOF8lFKmHvANR0ESLtHIX2N7/AOy47a20TNIY4z1Rl2/jh+V0NBSCNmJwzPkp+FSqxREWPmDZpu7rnQJDWkgk8hIMifwW+mJEozA5mxA55/LrXKLsOV+xR2XYSpReWtgsjU4Q6C8zIa90wBA+Y77Sp9TPDUMD3fVoDlew4gWuTn+3ldRoY3xuwjTXfryJ/KZ1nlOiIMPcbFjSLf1HkPReUOzZah2IXaP3H7D8pU1jIhY5ngPutPzjMxXLTpIcABM2joG3jzm/QLp6KjNMC29wTfn3n7Wy4lUtTUiaxtmPmnzsWLicbUqRre50baiTCkxU8UV+jaBfgLLQ+aST6ySsdblrREREV/BYY1XtY2AXGBMx15Bap5hDGZHaBbIozI8MG9bnkGAqYUPNV7eziRDrDqe8BC5TaNVDWloiacV94zPLK6vaOCSnB6Q5fOK8jiWk91tTWxBe6wab6ZAMkSsv7PNGzOxPAZkjK9icrrwV8b3ZXtxO7gsrB47UdD2w+J2lrgIux0XaZ5bStE1NhbjjN2+BB4OHH1stsc2I4XDPyPMHgrOfZhUp6RQEvcSDpBdEQYIjcyFs2dSRS3NQbNHHLXv5LCrnewARDPxVvA5xVFYtr0qjdZApiJDeuwE3532C2VGz4XU4dA9pw3vxPmfBYxVUglIlaRfTkrue499N1MtcWUif4j2tDiDyncRtt+gWrZ9NHIx7XDE//EE2Ft/A/O1Z1Uz2OaQbN3kZqWoYoPGppBadjBj35Xn2VbJAY3YHixUtkgeMTdFdNQDf9+S1hhJyWWIBUL5iOflt7r0NtmUuvWjpZY4r6r23BNXUeyWG5Lqhf0n2KBvFL8FVjI/dvQckc66AWVrFVWtaXnYCSRewuT4wFshY9zwwbzbv4LCRzWtLitHzXHsxGJMHTTcGs1OG0X1RyIJPp5rrqOlfS0uYu4XNh6eHn2KinnbPPYHqnK/3URiaQa4tDg6DuARPoQCFaRPL2BxFr7svtcKBI3C4tvdWlmsURERF0r7N+MDLcJXd4UHk+1Mn/tPp0nktr7M6I9NEOrvHD8enZpfUFb0g6N+vr+V0pUKtERFRzgBJMAbkoi4ZxrxCcbiC4E9kyW0h4c3ebonyDRyXa7Jof08WJw6zteQ4e/PsXOV9T0r8I+kfLrX1bKAiIiIqgogXU8FjGVWB7DIP7Nl86np3wPLHixC66OVsjQ5pV9aVsREREWvcT542mx1Om/8AimAdP3Rzk8jyte6u9k7NdLIJZG9Tnv4ZfAq2urGsYWMPW5bvnitG3XYaLn8yqIiIiIiIiIizslNQVmmk3W8TAO1wWmeljuolcIjA4Sus3LPvv9lIpS8Sgxi5W5Zhga2IOh7mU2NId3CXOJvG4ELlaapp6UdIwFzjlnYAcdLq8lhlmOFxAAzyzP2UXmHDHZ0qhY+o8wCGgC942+9AJ/3VlTbZ6WZge0AZ58MvLcok2zsEbsBJ5KDoYuoyqzQ1zS2wYNW25HzQZJ9VbyQQvhdjIIP+Rt2A8MsvBV7ZZGyDCLEbs/DisvK87OGLw1ocHX03boPMfh7BRavZwqw0ucRbfkbjj85rfBWfpyQBe+7S3JbXlGbGu1zgA0Aw0XM2HlztsucraAUz2tJvlc7rZ9+7mrenqemaXDL53K/mGXtrMdTcSNUGRvYztzE/itNNVugeJWjTcfnBbJoGytLHb1cy/CGlTazWXaREkD0t0G2/JYVM7ZpXSYbX3fPZZQxmNgbe9lc7PUATYdNx9Vhjwmw8VlhuM1RhLfG0nl/z+9l64B3ovBkr60LYiIiIreIoh7S0zDhBgwfcLOOQxvDxqOOaxe0OaWlaTisQcPWdReHmgQ1rmvdqJYNnNiNPWB5LroohVQCdlukzIIFs+Bvrwv3qikkMEpidfBkMzfLiFgUMDTc5zjULKWohpLSXEW6WnvD3mIBUySpmY0NDLvtmAcr+tsj6Xuo7II3EuxWbdW87xLKlZz2atJj4t5AAJ9YWdBDJDA1klri+nbdYVUjJJS5miwVLUdERERVBXjmhwIOhXoJBuF2zgDiL/GYeHma1KG1P5h91/wDdBnxa7lC4TaNGaWYt/wATmOzh3fneunpKgTR3371s6gKUtO+1DNuxwnZA96udH9m7/MEQ3+9Weyabp6kX0GZ+3n5XUOvm6OE21OS44u4XMoiIiIiIiLY+HMxDAzUe61xY4H4Q1/ea70c0yej1R7TpHSF2AZkXHEluRHeCLDiFaUVQGgYtAbdx0PiPNbro6W/Bcli/cr23Babm3FNXtS2lDWtcRsCXRa88vJdVR7EgMQdLckjst85qjqNpSCQhmQB8VZyviKr2w7WqRTcTqsIEgxFpABjZbavZMPQHomdYac89+4rCCvkMo6R3VKgXtjnNgfe6uWm6r3CxXlerFERERERERERb1w7kxw41unW4Q7buj4ojmdpXIbT2gKo4G/SDlzOl+zW3muho6ToRiOp15b1PsjkqR175qwCo/cef5Fet0KHcrb8HTLxULG6xs6L7RvzstjaiURmMOOE7tyxMTC7GRnxXl+DpvJL6bHGd3NBOw6hZNqJY2gMcQORI3lYmJjjdzQe5YuCc1lV1Eta379MNADXDY2+Ycx6qROHSQtnBJ3OubkHd3Hd4LVGWskMdrbxwP5/lZWMouLCKbyx0d0wCAfUbcvVRoJGNeDI24366LdI1xaQ02KjsHn1oq03sc2BUdA0NJ5zMiTyi3PZT59lnFeFwcDfCL5n5xvnu1UaOsy/1GkEa8PnosmlmlAnT2zDJgCRz/wCYWh9FUtGLoyMszmtjaiEm2ILObe/ooRyyUgZqmkjb9/v0WV2nX58715YjReRVPO3/ADHtt7rIsG5eYirjDK1OFisgvS8Xq1bjkAtpgCXjU63JggGfCSL+C6L+n7hzyTZuQ7T/AB6qp2qAWtAGf2WnTy5LqbC91R3NrKiIiIiIiIiIp3grOP8AC4um8mGOOip00ugSf6TDvJp6qr2vTCanJGrcx9/Lzsp2z5ujmA3HL2Xd1xC6Rcc+1PMO0xvZg2osa2P5nd9x9nMH9q63YEOGF0h/yPkPzdUO1ZLyBnAeq1RtYaS0tB+U7EGZ35iJsfDorosOMOB7Rxy8t2arg8YS0js5KytiwREREREVZRFvnD+e0n02U3O0va0Nhx3i1jsZ6brjdpbMnZI6Rou0knLd2j4F0VJWRvY1hNiBvUXheGAHue97HUG6j3XEkgTYxsRzvyVjNtlxjayNpEhtqMs/mWSiR7OAeXOILBfRQBrupuOlugEyGuaDbkDqHeHmrkRslaMRvuuDb00VcXujccItyt7q/WfRe68UxFzTaXBx6hro0je09LLUxs8bcut/5ECw5kXv4d62PdE92fV7M7+llgllxBmfT08/1UvEbZhR8IvYFeFksURERFUIizsj/wDkUrT3xb8/Tf0USv8A+mkztkf479FIpP8AfblfP57rpD40m/Irg23LguoOhXsjmsAdy9K8tEgE+373WR6psF4M9VRrBeLX5envzQuOV0ASm2ZPidp5W6+C9cbWA+b0AUZxDhiWNqMH8Sk4PbvJAu4eRH4KfsyYCQxSfS8WPadD84qLWRktD26tN/cLMy/HtrU21GzB5RseYlRamlfTymN2704rdDM2Vge1YmcZuygDqjXHdZuTO09B+nvJoqCSpIw3w3zPC3DmtNRVMhBvrwXO3ukk2v0ED25LuALCy5om5utx4QzZ1RxpPPwsGjqYN5PM3HsuX21Qsib0rBqc/D53q72dVOkOBx0GSm83zRmHZqdc/dbzJ/IdSqmiopKqTC3TeeHzgp1RUNgZid3DitRwHEtQVtVQ6mE3bsGgncQNwPddNUbHhMGCMWcN/Ht7fJU0W0JOlu/Q7uC3QPD5LSCAYOkjcdb+kLlMJYAHix1z4fM7q9uHfStXzvN8RSc9s6ASOyhoI03nvHY7SI58ufQ0FBSzta61yB1szruy4a2N+2+6pqqqaIkXtwy+/wA7lA4c1a9TSHkveIJc43HxQT0t9FcyCCmixFoDW55Du+6rmGWZ+G+Z/lYSlLQiIiIiIiIiIhEoRdF3vg/Mf8Rg6FQmXFul56uZLHH1LSfVfPKuHoZnR8D5bvJdbBJ0kbX8QuKcQ4jtMVXf1qvjy1EN+gC7bZ0eCljHK/jn91zdY7FO48/TJR6mqMiIiIiIiIiIiIsrBZjUoz2by2dxuPY8/FR56SGe3SNut0VRJF9BspPO6xxRZUYWwGAOBcAWukzOqCZkQVAoIxRh0b76kg21Fhw8wpdU41Ja9ttOOhV/A8KOc1hqEtLjcQJaBJkybk2EDafNaajbjGOcIxcDfxPLLz327FnFsxzgC82v5K3ieE6zJILXAXEE6j6Efms4tuU8hDSCCeOnj+Fi/ZkrbkEH1UA72VyNFWnVUXqIiIiLJwGLNKo2oLlvjFojfyWiogE0RjO/+VthlMbw/gujYWuHta5lw8SJgcvCel/NcNNE5ji1+Vssu38rp2PDgC3evdQ849Tfl02j1WDRuv8AO1ZFX9Mcz+/Nab33LOy8Un2jn05+qye3O68acl6pbR0ssX63XrdEiT5fj+4XubR2rzUqIxWX1gS2hUbSpuMmxJBMDu2gA+l/NWcVVTuAdUML3DLXdz7O/LsUR8MoJETg0H5ktJzWlorPbrNSDBedyYE8zzkei6yjfjga7Dhvu4Dd5KgqG4ZSL35rEUlaVkZfijSqMqDdpnzGxHqJC01MAnidG7eP481shlMUgeNymOL8Q2q9r6feY0BpcNtRl0e359FV7FidBGWSZOJvblkL+P2U7aTxI4OZmBlfnqtfV0q1TOU5nUoUnFkFoeNTT0IPqNhfqquso4aiYNfrY2PYR3d3BT6aokiiJbpfTuWRxLnFOsxjWAzIdJ5fENPncExawWjZdBNTyOdIctO3TP7cVsrqqOVga3t9clC4Rxa7WHBpbcdSeg/e0q2mAc3ARe+Xz5qoERLTiBtZXsdhjpFTSQ1xgHSGtNgRA6xvFp2WqCVpcYr5jde51zufTfxWyaM2Elsj3D55LDhSlHVERERERVhEVERdN+zXPG0sK5lQ7VXafItYfx1LjNux4aq43gH7fZdFsx94LcD+fuuZB5Nzubn1XXwi0bQOAVBIbvJ5otiwREREREREREREREWVluBdXqBjee56DmVHqqllPEZHfyeC2wQumeGtXTiRHX9+K+fgEHgusysvMGI6Ae4/LZZXaDf5ZY2NlG5lk9Ko15cxjSQTr2IPI2/ZU+lr543NaxxOmW756KNNSxvBLgBzXPqtJzSQ4FpFiCIK7Vj2vGJpuFzTmuabEWXhZLxERERZ+XZxVoAhjrG8ESAdpE7FQ6mggqCHSDPw7lJhq5YRZpyVcTnVeoIdUdG9ob/2gLyLZ1NEcTWC/j63R9ZM8WLvsp7hXNqtR4puh7WtJk/EIIuSd94VPtehgiYZWdUk92hyVjQVUkjsDswAtoaT5C58fH6lc8bAcfnsrUXXpzYvJt5fosQb5WXpG9eWySbibC23l++q9NgLWQXuofP88FBukGapBgcm8g4+PgrTZ2zXVDsRFmDXnyHuoVXWCEWH1enNaESuzXOKiIiIvQeYiTEyRNpHOOtz7rzCL4rZ8V7iNrbl5Xq8U/w7TZUIhoNRoOphNqrDYi9g8WPIGPMql2m6SIXLuqdD+x27TUHvI8ArOiDH6DrDUfuHuo3DYE1axp0+ro1WMDqOsclYS1Igg6WTgNOP8qGyDpZSxnmp/OMnbRwwa0Avc9gl3xON/h+XynaVS0W0H1FXicThAJsNAOfHw1tberKopWxQYW6kjXf2fNLrXXU3QGF7dI1OADwRYeBsTEBXgcy5eGm+Q0I3/a6rS11sBOWZ1CxiFIutFlREREREVYS6WVEReXY99OzTA3/L8lVV0LXyAnh7qwpJHNYQOK9NaRY7ixVjCbxtPIKFKLPI5otiwREREREREREREREU1wliGsxA1EjUNLSNpJG/t7wqrbMTpKY4RexuewcPml1O2dI1k2e/Jb45l42/P9/muNDiBf589l0RGdldWtZIQiLHxOBp1AGvY0gGQItJm/1K3xVMsTi5jiCVrfEx4s4XWrcT8P06bDVpnSBA0bgyYsZt1jwXQ7K2rLLIIZBfXP3VTXULGNMjMuS1VdGqdERERERZeWY51GoHtPg4dW8wo9XTNqIix3dyO4rdTzGJ4cPgXS2OtMTIkQOW/pvz6rgXNztwXUg71WsJaf3+ysY8nL12YXjEmGOc0XDSW+gkDyWcQxSNa7QkX7968ebNJHBcurVXPcXOJLiZJPNfQ2MbG0NaLALknvL3FztV5CyWKoiIiIiIiK9hMS6m9r2/E0yP30WuaFs0ZjfoVnHI6Nwe3UKVrYntawr0nU6L7SHOg6ou67dMH/ndVrIehgNPMHPbxA3bhkb5fwprn9JJ00ZDTzPnpZVrZnXNRhqd/szLdAaRLrNMtlpMxHkkdHSticIssWt76DUZ59qOqJy9pfnbhbfppl2KNxVRznuqOZu4zIOnVzHh5clOiaxrBE12g5Xtu/neosjnF5kc32uszKs1DXUxUptqNaSG6jduojqdMCOY9QotZRF7XuieWk62327M/DwK309UGloe0EDju+ym81ybDvbNNzWVHajTDTIfE2A+gj6qpo9oVcbrSglosCTq3tPrfxCn1FJA8XYbON7W3rVixpADT3vERcx3ec872XRYngkuGXzP8ZqowtIAGvzL8qw5sbraCDotRBGqovUREVupgX1LtEjb9+6qa+YMkAPD3VhSRlzCRxUpxBhjTxVdh+7VfHlqJb9IUnZz8dLGeVvDL7KPWNwzuHP1zUepqjoiIiIiIiIiIiIiKrTBkWI2QgEWKA2zC6DkmcsxFMBxHagXbsSRzH422XE1+z5KWQuaOpx17j6c10lLVtmYAT1uClgIuPb981Wk3NnKZbgvQKxIsslVeItI43xTjVFOe60AgeJ5nx/fNddsGFghMu8m3cOCodqSOMgZuC1tXqq0RERERF7o09TmtG7iAJ8bLF7wxpcdwusmNxODRvXU6ADWtYDOkBtzewi/jZfO5C57i8i1zfxXWtAaA0HReRsIPoL+kL0/UQQm5eTUDdTnHS3ckmB79f0WWFz7MYLnxK8uG3cTYLQcBlTsTUd2Y7moy42ABNrdY5BdnUVrKSIGU9a2nE/N65yKmdPIcGl9VH4hga9wBkBxAPUAwCpsbi5gc4WJCjSANcQNFbWaxREREREREREVQUtdAbKdy/hmtVY1xIa2QADOrTNyBy3Jjnf1p6nbEED3MAueI0vuH53Kxh2fLI0OOQ+yv8SZA2jTa6k15idbiZgcpEW8xa3itOy9qPqJHNlIHAe3tqtlbRNiYDGDzKws0yk0aVCqJaXDvbgh13A+Frf2qVSVwqJpYTmBpwtkD5+q0VFMYo2SDI7+3VRVaqXkucZJ3PXz6lWTGNY3C0WChueXG51VJLiBPgJTJoJXmbiAqLJeKrgRYyPNeAg5hekEZFdJ+zjIW1sK575vVdptyDWDr11LjduSF1VYbgB9/uuh2awCC/E/j7KE+1LAdnjS8C1ZjXT/ADN7jh7Naf7lbbAmxQujP+J8j+bqDtWO0gfxHotPV6qtERERERERERERERERe6VQtIcDBBkFYvaHNLXaFetcWm4XVBMQOVt/35L51le5+fNV1+aNMe/P/dCCUBssTNM4pYeNZMnZrRLo2nwHn0UmkoJqr/bGXE6LTPVRw/Uc+C5/m2N7as+psHGw6AWH0C7Wjp/08DYuHrqVzdTN0shesNSVpREREREVQYuN0IBFigNswumZdiu2oMeY74Ad0mdJ+srgKmDoKlzG7jl2ajyXVQydLC1x3/wskRPdjx6fTmo5vbrLdlfJadxpiQ51NoeDAJc0cnHr4wY8I8V1OwoS1r3ubbcDxHzx7lSbTkuWtB7QveSYptHBVXh41uJAEiQY0iBz3n08FjXwvqK+Nhb1RnfzPpZZUsjYqVzr5n4PdawF0BVQFREREREREREXuhT1Oa0buIA9TCxe8MaXHcLrJjcTg0b1vWA4Uo04LyajgQb2bI8B+ZK4+o23PLcM6o8T4/hdBDs2Jmbsyp5UysERFH55lwr0nN+8LsPR36Hb1U3Z9WaaYP3aHs+ZqPVQCaMt37u1c2ewgkEQQYIPIhd61wcARoVyxBBsV6DhpIIvMg/iD4c/+bYkOxXBy4fdegjDYjNW1msVVz9ybzck+8rywAyyAXtySu88G5f2GCoUyIdo1OB3Dny9w9C4j0Xz2rm6ad0nE+W7yXWQR9HG1nAKH+1HKO2wnatEvoHX/YbP9AAHf2KXsmp6CpF9HZH7efldR6+HpYTbUZrjq7hc0iIiIiIiIiIiIiIiIhRF1bDVA5ocOd/e4+kL5xKwseWndkuwYcTbqrxcW8f9/GP0Rp6pQ6rQOKceK1c6TLWDSD1jc+5K7TZNKYKcB2pzP28lzm0JhLLloMlDqzUJERERERERERbhwVjC5rqLtm95u203HuZ9SuY27ThjhO3U5Hwy8sldbLlxAxndmFN5xmtOhTlxBJHdaDc/o3qVU0VDLUyYW5DeeH55KfU1LIWXPcFzivVL3OcYlxJMWubruo2BjQwaDJcw95e4uO9W1msURERERERERERFl5Q0mvSgSdbbeRBP0UatIFPISbdU+i3UwJmbbiF0rEYtlMEve1oHUgLgooJJTZjSexdS+RjBdxssLDZ/QqPDGvlx27pAJ6SQpcuy6qKMyPbkOYWhlbC92FpzUkxwIkEEHYjZQHNLTYjNSQQcwsbMceygwvefIc3HoOpW+mppKiQMYPxzK1zTNhZicuY1qhc5zju4knzJlfQWMDGho3Cy5R7i5xcd68LJYoiKc4Myf/FYunTIlgOup00NgwfBx0t/uVXtep6GnIGrsh9/Lzspuz4ekmB3DP2XeFxC6VUc0EEESDYgoi4Vxnw+cFiCwT2T5dRP8vNvm0kDyLTzXbbJrv1MWFx6zdefA+/Nc3X03QvuPpPyygVaqCiIiIiIiIiIiIiIiIum5LXD6LC2PhbsdiAAR6EFcBXxOjncHcT6krq6Z4fGCOA9Fr3FWdscDSY2SCO/JBaeYiJB3B81ebI2bIwiZ5sD/jx4HW3MKtr6xpHRtGfHh80Wpro1TIiIiIiIiIiIiKqIqIiIiIiIiIiIiIiIiIi9MeQZBII2IMFeOaHCxGS9BINwqEzfmvQLZBeE3VERbZl3Eb2YcfwXODO7r1Wm0Ta2/wCC5uq2RHJUn/UALs8Ns7b7Zq5hr3NhvguBle6gc2zN+IfqfYD4WjZo/fNXNHRx0seBneeKraiodO7E7wWCpa0KRwuEawuNclgDZDYBe7UCBAO3WT4KFNO54AgGLPW+QsRe58rKVHE1hJlNstN5uo8+HophcGi7lGAubBdq+z/hz/CYfU8fxqsOqdWj7rPSST4uO4AXCbRrDVTYh9IyHv3+y6ejp+gjtvOq2lQFKREUZxFklPGUXUqnmx3NjuTh+7gkc1ugnfBIJGHMfLFa5YmytLXaLhecZXUwtZ1GqIc3ps4HZzTzafyINwQu7o6tlTGHt7xwK5iogdC/CVhKUtCIiIiIiIiIiIiIi2/gfFCHU76p1XNiDaw5QQP9S5nb8Drtl3Wt88/BXWypBhLN61/PWxiKve1d8yYi/Mem3orrZ5vTRm1shl846qtqxad2d81gKYo6IiIiIiIiIiIiIiIiIiIiIiIiIiIiIiIiIiIiIi9doY0ydMzE2naY6rHC3FitnxXuI2tfJeVkvFnYfHimyGU2ipzqHvEf0giGnxuVEkpjK+73nD+0ZDvOp7NFIZOI22a3rcdfDgsN7iSSSSTck7lSmtDRYaKOSSbldG+zfg+S3F122F6DD9KhH/b/AKui5Ta+0+kJhiPV3njy7PXs1vaCiwf6j9dw4LpioFaoiIiIiKE4q4ap46lpd3ajZ7OoBJaf/JptI/AgESqSrkpZMbO8cVoqKdkzcLv4XFM4ymrhappVm6XDY7tcPmaeY/4MGy7ekrI6pmJh7RvC5uop3wOs7xWCpS0IiIiIiIiIiIiK5RrOY4OaSCNiFi+Nr24XC4WTHuYbtOav4nGB8O06aguXhxuesRY+RC0RQFl23u3gRpyvw7QtskwfY2s7jdYz3kkkkkncm5KkNaGiwGS0kkm5XlerxERERERERERERERERERERERERERERERERERERERERCURdA4F4FNQtr4psUxdlJwu/oXjkz+U787Wdy+1Nr4gYoDlvP2Hv4K7oqDDaSTXcPddUXOK3REREREREREUdnmSUcXT7Os2Ru1ws5p6tPI/Q7EELbDPJC/HGbFYSRtkbhcLhcg4q4NrYLvf+5R/zGj4fB4+757HwJhddQbXjqLMf1XeR7Pb1VBVbPdF1mZjzC1tXCr0RERERERERERERFl4DLqladDZjckgAepUaoq4qcDpDr3rdDTyS/SFYr0tLi3U10c2mQfI81ujfjaHWI5HVa3twute/YrazWKIiIiIiIiIiIiIiqR/slwhBCoiIiL01hJgAk9Bv1XhcGi5OS9DSTYBe6+Hcz4mkdDyPkdjuNuqwjlZIOobrJ8b2fUFbIjdbAQdFgQQqBEXp7SCQQQRYg2IPQjkvGuDgCMwUIINivK9RERERX8HhH1ninSY573bNaL/AOw6k2HNaZ6iOBmOQ2C2RQvldhYLrqnCP2fsoEVcTpqVRdrBdjDyN/jcOpsOQkArka/a0lT1GdVvme329Vf0tAyHrOzd6dnut5VQp6IiIiIiIiIiIiIio9oIIIBBsQdiERc+4n+zdr5qYMim7nSd8B/pP3D4bbfCrui21JD1Zes3zHv3+KranZzJOszI+S5tmGX1aD9Fam6m7o4b+IOzh4gkLqKeqhqG3jdf17wqSWCSI2eFjKQtSu0cO9/wsc7+lpP4LW+WNmb3Adpss2xvd9IJWczIMSRIpO9YB9iZUR21KRpsZB6+mS3ihqCL4UHD+J/ynfT9UO1KQf8AcHmvf0NR+1ZjeE6xEh1M9RLgR7tCinblO11iD5H0K3DZkpFwR5+ytu4WxAIGlpBNyHCB5zf6FZjbdIWk3I5W+DzWJ2bOCBbzW24PKW06XZjXpO8Ogg7zIg9PC2y5iorXzS9IbXHLysb/ADeruKnbGzAL2Wo8S5OaFSW3Y64gfD4H8l1Gy68VMdnfUPPmqSupTE+7dD5KFVqoCIikMBk9SqRAA1bapE8ydto/FQanaMMF8RvbgpUNHJLpl2rYW8GNi9Uk+QH6wqU/1C/cweN/ZWQ2S3e5XW8G0udSp6af0Ws/1BNuaPP3WQ2VFxPkqv4Opcn1B/pP5Lxv9QTjVo8/denZUW4lX6fCeHAg6yepdf6CFpdt2qLriw5W+FZjZkAFjfxWZhcjoUwIptJ6uGo+d9vRRZtpVUpuXkchl6LfHRwsGTfHNZteg14h7WuHRwBH1USOV8ZxMJB5ZLe5jXizhdROK4epVHRoYxg+QQ8nxOwb4XmeUKxh2rPEL4i488x738O9RJKGJ+VgBy1WdgcrpURDGATuTcnzJUWorZ5zeR32st8VPHELNCyuzHQeyj4jxW2wVS0dF4CRmF7ZUfTBIJAJGxIBhete5osDZeFoOoVQOaxvlZeqzicHTqCHsa6eoE++63RVEsRuxxHesHxMeLOF1rea5Pgm27QUnDcBxcfVpJMq+o6/aLs8GMHlbzyCq6ilpG5YsJ7b+S1GrAJgy0bEiLdYmy6VpOG7slSkC9m5rZ+HOBsTioc4djS+d47xH8rNz5mBeRKpqzbcUXVi6x8vz3eKsafZr35yZDzXV8g4foYNmmi2Cfiebvd/UfyEASYC5aoqZKh+OQ3Pp2K8ihZE3CwWUotC2IiIiIiIiIiIiIiIiIiIiLGx+Ap12FlVjXtPJwBv1HQ+IusmPcw4mmx4heOaHCxC03MPs6Y068KWNP8Al129ow+Tj3m+Z1KybtWcjDI4kcQcJ8R85qIaGIG7QO/MKFfSzHDu0vwzeyGzqektA89TQB/UGo8UcoxF5Dud/ZyNM7Dhwi3L+QpPDYxrmgnunmCW/k4j6lV0jQ02Bv8AOweilNJIzV3t2/M33CwWSdu35m+4RE7dvzN9wiKzitL2ub2mmRGprgHDyPqs434HB1r23HRYubiFr2Wr1+EgXam4s6urrn/UHgq4ZtkAYTGLcj9rKA6gJNw8rMyvIms1ds+nWJNi52w9pn1OwWufarnW6ElvIfLeSzjogL9JZ3b8+6v4XJ2Mdq10COQNIW9de/jCwl2nI9uG7v8A2/CyZRsab2Hh+VN9u35m+4VWpidu35m+4RE7dvzN9wiKvat+Ye4RE7VvzD3CInat+Ye4RE7VvzD3CInat+Ye4RE7VvzD3CInat+Ye4RE7VvzD3CInat+Ye4RFR9UQYLZ5SbT4+C9Fr5oeS1nFNzGqHMb2Lp3FMajHlBMeYVxC/Z8bg4Yrjj+FAkbVOFsleyT7PcZUM13UqLeY0Me8+jRAnrqkdFIm2wxuUVzzJNvX2WmOgcfrt3Aey37JuDsJhiHNph1QbPqd4g9Wj4WHxaAqietnnFpHEjhuU+KnijzY1T6irciIiIiIiIiIi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746483" y="5165616"/>
            <a:ext cx="1420584" cy="83035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Build</a:t>
            </a:r>
          </a:p>
          <a:p>
            <a:r>
              <a:rPr lang="en-US" sz="1600" b="1" dirty="0" smtClean="0">
                <a:solidFill>
                  <a:srgbClr val="FFFFFF"/>
                </a:solidFill>
              </a:rPr>
              <a:t>Products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2" name="Left Arrow 31"/>
          <p:cNvSpPr/>
          <p:nvPr/>
        </p:nvSpPr>
        <p:spPr bwMode="auto">
          <a:xfrm rot="16200000">
            <a:off x="7988691" y="4560278"/>
            <a:ext cx="509774" cy="426434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3" name="Left Arrow 32"/>
          <p:cNvSpPr/>
          <p:nvPr/>
        </p:nvSpPr>
        <p:spPr bwMode="auto">
          <a:xfrm>
            <a:off x="5167067" y="5199885"/>
            <a:ext cx="1159362" cy="426434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3" name="Picture 2" descr="Royalty Free Clipart Image of a Mad Scienti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53" y="283752"/>
            <a:ext cx="1219200" cy="120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5062" y="1531617"/>
            <a:ext cx="24080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Research/</a:t>
            </a: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Experience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Bent-Up Arrow 34"/>
          <p:cNvSpPr/>
          <p:nvPr/>
        </p:nvSpPr>
        <p:spPr bwMode="auto">
          <a:xfrm rot="16200000" flipH="1">
            <a:off x="2630041" y="3625433"/>
            <a:ext cx="1313287" cy="1111468"/>
          </a:xfrm>
          <a:prstGeom prst="bentUpArrow">
            <a:avLst>
              <a:gd name="adj1" fmla="val 15206"/>
              <a:gd name="adj2" fmla="val 21069"/>
              <a:gd name="adj3" fmla="val 37873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1528778" y="4320343"/>
            <a:ext cx="1230388" cy="115568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Amend &amp; Revise standard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27505" y="4421625"/>
            <a:ext cx="4030003" cy="234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7" name="Left Arrow 36"/>
          <p:cNvSpPr/>
          <p:nvPr/>
        </p:nvSpPr>
        <p:spPr bwMode="auto">
          <a:xfrm rot="16200000">
            <a:off x="7615401" y="3759858"/>
            <a:ext cx="897100" cy="426434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443601">
            <a:off x="8014261" y="5448062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New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Left Arrow 35"/>
          <p:cNvSpPr/>
          <p:nvPr/>
        </p:nvSpPr>
        <p:spPr bwMode="auto">
          <a:xfrm>
            <a:off x="1954544" y="1377758"/>
            <a:ext cx="423432" cy="437694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43826" y="1027138"/>
            <a:ext cx="1666083" cy="102387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ISTO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ICCOM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Standards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509" y="242206"/>
            <a:ext cx="8144691" cy="593817"/>
          </a:xfrm>
        </p:spPr>
        <p:txBody>
          <a:bodyPr/>
          <a:lstStyle/>
          <a:p>
            <a:r>
              <a:rPr lang="en-US" sz="2400" dirty="0" smtClean="0"/>
              <a:t>How Long Does a Standards Project take?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511786"/>
              </p:ext>
            </p:extLst>
          </p:nvPr>
        </p:nvGraphicFramePr>
        <p:xfrm>
          <a:off x="742950" y="1162050"/>
          <a:ext cx="76200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86829" y="6002923"/>
            <a:ext cx="87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Years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539283" y="2419350"/>
            <a:ext cx="0" cy="3181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657102" y="1412556"/>
            <a:ext cx="165782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tencil" panose="040409050D0802020404" pitchFamily="82" charset="0"/>
              </a:rPr>
              <a:t>Average</a:t>
            </a:r>
          </a:p>
          <a:p>
            <a:r>
              <a:rPr lang="en-US" sz="2400" dirty="0" smtClean="0">
                <a:latin typeface="Stencil" panose="040409050D0802020404" pitchFamily="82" charset="0"/>
              </a:rPr>
              <a:t>2.7 years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67519" y="2154823"/>
            <a:ext cx="18774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557 active PARS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23950" y="5721549"/>
            <a:ext cx="7243855" cy="338554"/>
            <a:chOff x="1123950" y="5807274"/>
            <a:chExt cx="7243855" cy="338554"/>
          </a:xfrm>
          <a:solidFill>
            <a:schemeClr val="bg1"/>
          </a:solidFill>
        </p:grpSpPr>
        <p:sp>
          <p:nvSpPr>
            <p:cNvPr id="4" name="TextBox 3"/>
            <p:cNvSpPr txBox="1"/>
            <p:nvPr/>
          </p:nvSpPr>
          <p:spPr>
            <a:xfrm>
              <a:off x="8053295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46964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40631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34298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0340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4957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9574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191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78808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3900" y="5807274"/>
              <a:ext cx="3145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5350" y="5807274"/>
              <a:ext cx="44435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23950" y="5807274"/>
              <a:ext cx="44435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55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PARs by Sponsor  ( Feb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12</a:t>
            </a:fld>
            <a:endParaRPr lang="en-US" sz="2000">
              <a:latin typeface="Myriad Pro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286849"/>
              </p:ext>
            </p:extLst>
          </p:nvPr>
        </p:nvGraphicFramePr>
        <p:xfrm>
          <a:off x="609600" y="1076325"/>
          <a:ext cx="7743825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7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55064" cy="766762"/>
          </a:xfrm>
        </p:spPr>
        <p:txBody>
          <a:bodyPr>
            <a:noAutofit/>
          </a:bodyPr>
          <a:lstStyle/>
          <a:p>
            <a:r>
              <a:rPr lang="en-US" dirty="0"/>
              <a:t>Records of IEEE Standard Related-Patent Letters of </a:t>
            </a:r>
            <a:r>
              <a:rPr lang="en-US" dirty="0" smtClean="0"/>
              <a:t>Assurance </a:t>
            </a:r>
            <a:r>
              <a:rPr lang="en-US" sz="1800" dirty="0" smtClean="0"/>
              <a:t>(Feb 2015)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" y="886309"/>
            <a:ext cx="8276095" cy="37046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700" dirty="0"/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r>
              <a:rPr lang="en-US" sz="1700" dirty="0">
                <a:hlinkClick r:id="rId2"/>
              </a:rPr>
              <a:t>IEEE 31™ - 754™</a:t>
            </a:r>
            <a:endParaRPr lang="en-US" sz="1700" dirty="0"/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r>
              <a:rPr lang="en-US" sz="1700" dirty="0">
                <a:hlinkClick r:id="rId3"/>
              </a:rPr>
              <a:t>IEEE </a:t>
            </a:r>
            <a:r>
              <a:rPr lang="en-US" sz="1700" dirty="0" smtClean="0">
                <a:hlinkClick r:id="rId3"/>
              </a:rPr>
              <a:t>802</a:t>
            </a:r>
            <a:endParaRPr lang="en-US" sz="1700" dirty="0" smtClean="0"/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r>
              <a:rPr lang="en-US" sz="1700" dirty="0" smtClean="0">
                <a:hlinkClick r:id="rId4"/>
              </a:rPr>
              <a:t>IEEE </a:t>
            </a:r>
            <a:r>
              <a:rPr lang="en-US" sz="1700" dirty="0">
                <a:hlinkClick r:id="rId4"/>
              </a:rPr>
              <a:t>1003.1™ - 1101.1™</a:t>
            </a:r>
            <a:endParaRPr lang="en-US" sz="1700" dirty="0"/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r>
              <a:rPr lang="en-US" sz="1700" dirty="0">
                <a:hlinkClick r:id="rId5"/>
              </a:rPr>
              <a:t>IEEE 1149.1™ - 1149.10™</a:t>
            </a:r>
            <a:endParaRPr lang="en-US" sz="1700" dirty="0"/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r>
              <a:rPr lang="en-US" sz="1700" dirty="0">
                <a:hlinkClick r:id="rId6"/>
              </a:rPr>
              <a:t>IEEE 1212.1™ - 1355.1™</a:t>
            </a:r>
            <a:endParaRPr lang="en-US" sz="1700" dirty="0"/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r>
              <a:rPr lang="en-US" sz="1700" dirty="0">
                <a:hlinkClick r:id="rId7"/>
              </a:rPr>
              <a:t>IEEE 1363™ - 1364</a:t>
            </a:r>
            <a:r>
              <a:rPr lang="en-US" sz="1700" dirty="0" smtClean="0">
                <a:hlinkClick r:id="rId7"/>
              </a:rPr>
              <a:t>™</a:t>
            </a:r>
            <a:endParaRPr lang="en-US" sz="1700" dirty="0" smtClean="0">
              <a:hlinkClick r:id="rId8"/>
            </a:endParaRPr>
          </a:p>
          <a:p>
            <a:pPr marL="91440">
              <a:spcBef>
                <a:spcPts val="0"/>
              </a:spcBef>
              <a:spcAft>
                <a:spcPts val="900"/>
              </a:spcAft>
            </a:pP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33980-159C-4454-A1F4-4AC8ACFC849C}" type="slidenum">
              <a:rPr lang="en-US" smtClean="0"/>
              <a:pPr>
                <a:defRPr/>
              </a:pPr>
              <a:t>13</a:t>
            </a:fld>
            <a:endParaRPr lang="en-US" sz="1400" dirty="0">
              <a:latin typeface="Myriad Pro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3471" y="1123950"/>
            <a:ext cx="8415580" cy="248422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4650" y="2195050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Computer</a:t>
            </a:r>
          </a:p>
          <a:p>
            <a:pPr algn="l"/>
            <a:r>
              <a:rPr lang="en-US" sz="2000" dirty="0" smtClean="0"/>
              <a:t>Society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5393" y="5508679"/>
            <a:ext cx="8415580" cy="3940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8161" y="5514886"/>
            <a:ext cx="249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   Power &amp; Energy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2813" y="4666719"/>
            <a:ext cx="8415580" cy="4364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23220" y="5554311"/>
            <a:ext cx="762000" cy="2808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83027" y="4744548"/>
            <a:ext cx="859858" cy="2808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171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58488" y="2286688"/>
            <a:ext cx="1354094" cy="5064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1029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8161" y="4744548"/>
            <a:ext cx="3241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Engineering in Medicine &amp; Biology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076110" y="5998800"/>
            <a:ext cx="952500" cy="2808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1206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812" y="4690954"/>
            <a:ext cx="328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hlinkClick r:id="rId8"/>
              </a:rPr>
              <a:t>IEEE 1390™ - 11073-20601</a:t>
            </a:r>
            <a:r>
              <a:rPr lang="en-US" sz="1600" dirty="0" smtClean="0">
                <a:hlinkClick r:id="rId8"/>
              </a:rPr>
              <a:t>™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342" y="5525454"/>
            <a:ext cx="3180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hlinkClick r:id="rId9"/>
              </a:rPr>
              <a:t>IEEE C37.30.2™ - C57.163</a:t>
            </a:r>
            <a:r>
              <a:rPr lang="en-US" sz="1600" dirty="0" smtClean="0">
                <a:hlinkClick r:id="rId9"/>
              </a:rPr>
              <a:t>™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56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5465" y="2014835"/>
            <a:ext cx="6449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Demographics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0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Demographics (1)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6" y="1738183"/>
            <a:ext cx="8823622" cy="32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0542" y="242206"/>
            <a:ext cx="8973457" cy="537283"/>
          </a:xfrm>
        </p:spPr>
        <p:txBody>
          <a:bodyPr/>
          <a:lstStyle/>
          <a:p>
            <a:r>
              <a:rPr lang="en-US" sz="2400" dirty="0"/>
              <a:t>IEEE-SA Corporate </a:t>
            </a:r>
            <a:r>
              <a:rPr lang="en-US" sz="2400" dirty="0" smtClean="0"/>
              <a:t>Program</a:t>
            </a:r>
            <a:endParaRPr lang="en-US" sz="2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38FAAD26-054F-4E9F-9797-BD5F994352BF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0543" y="1456871"/>
            <a:ext cx="3352800" cy="448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74320" indent="-27432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  <a:buFont typeface="Wingdings 2" pitchFamily="18" charset="2"/>
              <a:buChar char=""/>
              <a:defRPr sz="1600" b="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571500" indent="-2762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80962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0287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-"/>
              <a:defRPr sz="11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12001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Influence technology development </a:t>
            </a:r>
          </a:p>
          <a:p>
            <a:pPr lvl="1">
              <a:spcBef>
                <a:spcPts val="600"/>
              </a:spcBef>
              <a:buFont typeface="Verdana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Incubate new technologies, standards and related services in a rapidly changing environment</a:t>
            </a:r>
          </a:p>
          <a:p>
            <a:pPr lvl="1">
              <a:buFont typeface="Verdana" pitchFamily="34" charset="0"/>
              <a:buChar char="−"/>
            </a:pPr>
            <a:r>
              <a:rPr lang="en-US" dirty="0" smtClean="0">
                <a:solidFill>
                  <a:srgbClr val="000000"/>
                </a:solidFill>
              </a:rPr>
              <a:t>Shape the direction of technology and its market place applications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Drive the development of corporate standards to stay competitive</a:t>
            </a:r>
          </a:p>
          <a:p>
            <a:pPr lvl="1">
              <a:spcBef>
                <a:spcPts val="600"/>
              </a:spcBef>
              <a:buFont typeface="Verdana" pitchFamily="34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Gain advanced knowledge by engaging in corporate standards projects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Network with global thought leaders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43" y="1276670"/>
            <a:ext cx="5200650" cy="46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5447" y="2014835"/>
            <a:ext cx="51892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IEEE &amp;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BoD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95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125" y="134939"/>
            <a:ext cx="8724880" cy="665162"/>
          </a:xfrm>
        </p:spPr>
        <p:txBody>
          <a:bodyPr/>
          <a:lstStyle/>
          <a:p>
            <a:r>
              <a:rPr lang="en-US" sz="3000" dirty="0" smtClean="0"/>
              <a:t>Reinforcing IEEE Innovation Leadership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100895" y="1624758"/>
            <a:ext cx="8989109" cy="2712448"/>
          </a:xfrm>
        </p:spPr>
        <p:txBody>
          <a:bodyPr/>
          <a:lstStyle/>
          <a:p>
            <a:r>
              <a:rPr lang="en-US" sz="2200" dirty="0">
                <a:cs typeface="Verdana"/>
              </a:rPr>
              <a:t>I</a:t>
            </a:r>
            <a:r>
              <a:rPr lang="en-US" sz="2200" dirty="0" smtClean="0">
                <a:cs typeface="Verdana"/>
              </a:rPr>
              <a:t>ncubated </a:t>
            </a:r>
            <a:r>
              <a:rPr lang="en-US" sz="2200" dirty="0">
                <a:cs typeface="Verdana"/>
              </a:rPr>
              <a:t>progress in </a:t>
            </a:r>
            <a:r>
              <a:rPr lang="en-US" sz="2200" dirty="0" smtClean="0">
                <a:cs typeface="Verdana"/>
              </a:rPr>
              <a:t>12 technology areas</a:t>
            </a:r>
          </a:p>
          <a:p>
            <a:r>
              <a:rPr lang="en-US" sz="2200" dirty="0">
                <a:cs typeface="Verdana"/>
              </a:rPr>
              <a:t>F</a:t>
            </a:r>
            <a:r>
              <a:rPr lang="en-US" sz="2200" dirty="0" smtClean="0">
                <a:cs typeface="Verdana"/>
              </a:rPr>
              <a:t>our </a:t>
            </a:r>
            <a:r>
              <a:rPr lang="en-US" sz="2200" dirty="0" smtClean="0">
                <a:solidFill>
                  <a:srgbClr val="000000"/>
                </a:solidFill>
                <a:cs typeface="Verdana"/>
              </a:rPr>
              <a:t>graduated</a:t>
            </a:r>
            <a:r>
              <a:rPr lang="en-US" sz="2200" dirty="0" smtClean="0">
                <a:cs typeface="Verdana"/>
              </a:rPr>
              <a:t> initiatives: Cloud Computing, Life Sciences, Smart Grid and Transportation Electrification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88" y="4676533"/>
            <a:ext cx="1241470" cy="5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88" y="3314700"/>
            <a:ext cx="2047795" cy="5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bobbywon\Desktop\Files\SDN\SDN Initiative\LoGo\Logo graphics\Full Color\RGB\14-TA-035_Software-Defined-Networks-Logo_FINAL-RGB-F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576" y="5093917"/>
            <a:ext cx="1894561" cy="4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638" y="3085030"/>
            <a:ext cx="1327363" cy="41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06" y="4601378"/>
            <a:ext cx="1134625" cy="4455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61250" y="5773309"/>
            <a:ext cx="3026820" cy="340959"/>
            <a:chOff x="3434306" y="6169755"/>
            <a:chExt cx="3026820" cy="551719"/>
          </a:xfrm>
        </p:grpSpPr>
        <p:sp>
          <p:nvSpPr>
            <p:cNvPr id="14" name="Rectangle 13"/>
            <p:cNvSpPr/>
            <p:nvPr/>
          </p:nvSpPr>
          <p:spPr>
            <a:xfrm>
              <a:off x="3434306" y="6169755"/>
              <a:ext cx="3026820" cy="551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625018" y="6214522"/>
              <a:ext cx="28361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b="1" dirty="0">
                  <a:solidFill>
                    <a:schemeClr val="accent1"/>
                  </a:solidFill>
                  <a:latin typeface="Verdana (Body)"/>
                  <a:cs typeface="Verdana (Body)"/>
                </a:rPr>
                <a:t> </a:t>
              </a:r>
              <a:r>
                <a:rPr lang="en-US" altLang="en-US" sz="2000" b="1" dirty="0" smtClean="0">
                  <a:solidFill>
                    <a:schemeClr val="accent1"/>
                  </a:solidFill>
                  <a:latin typeface="Verdana (Body)"/>
                  <a:cs typeface="Verdana (Body)"/>
                </a:rPr>
                <a:t>IEEE Smart Materials</a:t>
              </a:r>
              <a:endParaRPr lang="en-US" altLang="en-US" sz="2000" b="1" dirty="0">
                <a:solidFill>
                  <a:schemeClr val="accent1"/>
                </a:solidFill>
                <a:latin typeface="Verdana (Body)"/>
                <a:cs typeface="Verdana (Body)"/>
              </a:endParaRPr>
            </a:p>
          </p:txBody>
        </p:sp>
      </p:grpSp>
      <p:pic>
        <p:nvPicPr>
          <p:cNvPr id="16" name="Picture 15" descr="GreenICT_logo_RGB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576" y="3920389"/>
            <a:ext cx="1090123" cy="551813"/>
          </a:xfrm>
          <a:prstGeom prst="rect">
            <a:avLst/>
          </a:prstGeom>
        </p:spPr>
      </p:pic>
      <p:pic>
        <p:nvPicPr>
          <p:cNvPr id="17" name="Picture 16" descr="The Big Data Initiative final logo - full color for white bg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49" y="3496286"/>
            <a:ext cx="1208463" cy="478068"/>
          </a:xfrm>
          <a:prstGeom prst="rect">
            <a:avLst/>
          </a:prstGeom>
        </p:spPr>
      </p:pic>
      <p:pic>
        <p:nvPicPr>
          <p:cNvPr id="18" name="Picture 17" descr="ieee_cloud_computing_screen_rbg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224" y="3085030"/>
            <a:ext cx="2567806" cy="346657"/>
          </a:xfrm>
          <a:prstGeom prst="rect">
            <a:avLst/>
          </a:prstGeom>
        </p:spPr>
      </p:pic>
      <p:pic>
        <p:nvPicPr>
          <p:cNvPr id="19" name="Picture 18" descr="ieee_te_rgb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224" y="4016802"/>
            <a:ext cx="1930165" cy="339844"/>
          </a:xfrm>
          <a:prstGeom prst="rect">
            <a:avLst/>
          </a:prstGeom>
        </p:spPr>
      </p:pic>
      <p:pic>
        <p:nvPicPr>
          <p:cNvPr id="20" name="Picture 19" descr="logo-lifescience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88" y="5322283"/>
            <a:ext cx="1581446" cy="221425"/>
          </a:xfrm>
          <a:prstGeom prst="rect">
            <a:avLst/>
          </a:prstGeom>
        </p:spPr>
      </p:pic>
      <p:pic>
        <p:nvPicPr>
          <p:cNvPr id="21" name="Picture 20" descr="smart_gri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038" y="4284676"/>
            <a:ext cx="1692243" cy="3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TAB Outreach to SA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08781" y="1842406"/>
            <a:ext cx="8326438" cy="438912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it-IT" sz="2000" dirty="0" smtClean="0"/>
              <a:t>Ensure better mutual understanding of vision, strategies and operations</a:t>
            </a:r>
          </a:p>
          <a:p>
            <a:pPr>
              <a:spcBef>
                <a:spcPts val="900"/>
              </a:spcBef>
            </a:pPr>
            <a:r>
              <a:rPr lang="it-IT" sz="2000" dirty="0" smtClean="0"/>
              <a:t>Strengthen trust and cooperation</a:t>
            </a:r>
          </a:p>
          <a:p>
            <a:pPr>
              <a:spcBef>
                <a:spcPts val="900"/>
              </a:spcBef>
            </a:pPr>
            <a:r>
              <a:rPr lang="it-IT" sz="2000" dirty="0" smtClean="0"/>
              <a:t>Visit to SA Board of Governors</a:t>
            </a:r>
          </a:p>
          <a:p>
            <a:pPr>
              <a:spcBef>
                <a:spcPts val="900"/>
              </a:spcBef>
            </a:pPr>
            <a:r>
              <a:rPr lang="it-IT" sz="2000" dirty="0" smtClean="0"/>
              <a:t>Cooperation in IEEE Internet Initiative</a:t>
            </a:r>
          </a:p>
          <a:p>
            <a:pPr>
              <a:spcBef>
                <a:spcPts val="900"/>
              </a:spcBef>
            </a:pPr>
            <a:r>
              <a:rPr lang="it-IT" sz="2000" dirty="0" smtClean="0"/>
              <a:t>TAB AdHoc Committee on Technical Support for Standards</a:t>
            </a:r>
          </a:p>
          <a:p>
            <a:pPr>
              <a:spcBef>
                <a:spcPts val="900"/>
              </a:spcBef>
            </a:pPr>
            <a:r>
              <a:rPr lang="it-IT" sz="2000" dirty="0"/>
              <a:t>TAB </a:t>
            </a:r>
            <a:r>
              <a:rPr lang="it-IT" sz="2000" dirty="0" smtClean="0"/>
              <a:t>FDC AdHoc </a:t>
            </a:r>
            <a:r>
              <a:rPr lang="it-IT" sz="2000" dirty="0"/>
              <a:t>Committee on </a:t>
            </a:r>
            <a:r>
              <a:rPr lang="it-IT" sz="2000" dirty="0" smtClean="0"/>
              <a:t>Emerging </a:t>
            </a:r>
            <a:r>
              <a:rPr lang="it-IT" sz="2000" dirty="0"/>
              <a:t>Technology </a:t>
            </a:r>
            <a:r>
              <a:rPr lang="it-IT" sz="2000" dirty="0" smtClean="0"/>
              <a:t>Needs</a:t>
            </a:r>
            <a:endParaRPr lang="it-IT" sz="2000" dirty="0"/>
          </a:p>
          <a:p>
            <a:pPr>
              <a:spcBef>
                <a:spcPts val="900"/>
              </a:spcBef>
            </a:pPr>
            <a:r>
              <a:rPr lang="it-IT" sz="2000" dirty="0" smtClean="0"/>
              <a:t>Cooperation through </a:t>
            </a:r>
          </a:p>
          <a:p>
            <a:pPr lvl="1">
              <a:spcBef>
                <a:spcPts val="0"/>
              </a:spcBef>
            </a:pPr>
            <a:r>
              <a:rPr lang="it-IT" sz="2000" dirty="0" smtClean="0"/>
              <a:t>TAB </a:t>
            </a:r>
            <a:r>
              <a:rPr lang="it-IT" sz="2000" dirty="0"/>
              <a:t>representatives in some </a:t>
            </a:r>
            <a:r>
              <a:rPr lang="it-IT" sz="2000" dirty="0" smtClean="0"/>
              <a:t>SA committees</a:t>
            </a:r>
            <a:endParaRPr lang="it-IT" sz="2000" dirty="0"/>
          </a:p>
          <a:p>
            <a:pPr lvl="1">
              <a:spcBef>
                <a:spcPts val="0"/>
              </a:spcBef>
            </a:pPr>
            <a:r>
              <a:rPr lang="it-IT" sz="2000" dirty="0" smtClean="0"/>
              <a:t>SA representatives </a:t>
            </a:r>
            <a:r>
              <a:rPr lang="it-IT" sz="2000" dirty="0"/>
              <a:t>in some TAB committees</a:t>
            </a:r>
          </a:p>
          <a:p>
            <a:pPr lvl="1"/>
            <a:endParaRPr lang="it-IT" sz="2000" dirty="0" smtClean="0"/>
          </a:p>
          <a:p>
            <a:pPr lvl="1"/>
            <a:endParaRPr lang="it-IT" sz="2000" dirty="0" smtClean="0"/>
          </a:p>
        </p:txBody>
      </p:sp>
      <p:pic>
        <p:nvPicPr>
          <p:cNvPr id="2050" name="Picture 2" descr="C:\Users\piuri\Desktop\connec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3048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1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1445" y="2014835"/>
            <a:ext cx="34772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Charter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58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Entity Relationship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20</a:t>
            </a:fld>
            <a:endParaRPr lang="en-US" sz="2000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796" y="3137242"/>
            <a:ext cx="48871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</a:t>
            </a:r>
          </a:p>
          <a:p>
            <a:r>
              <a:rPr lang="en-US" sz="1600" dirty="0" smtClean="0"/>
              <a:t>Strategic plan, Objectives, Initiatives, Metrics</a:t>
            </a:r>
          </a:p>
          <a:p>
            <a:r>
              <a:rPr lang="en-US" sz="1600" dirty="0" smtClean="0"/>
              <a:t>Bylaws, Operations, PR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181" y="2151203"/>
            <a:ext cx="2371162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 smtClean="0"/>
              <a:t>BoD</a:t>
            </a:r>
            <a:r>
              <a:rPr lang="en-US" sz="1600" dirty="0" smtClean="0"/>
              <a:t> Engagements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2030 Plans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9323" y="1434402"/>
            <a:ext cx="3832459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International SDOs, Gov’t Agencies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686" y="2115629"/>
            <a:ext cx="4963218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Corporate Relationships (Entity model &amp; IEEE)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" y="1972672"/>
            <a:ext cx="8130540" cy="35302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56" y="4492612"/>
            <a:ext cx="4511556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TAB</a:t>
            </a:r>
          </a:p>
          <a:p>
            <a:pPr algn="l"/>
            <a:r>
              <a:rPr lang="en-US" sz="1600" dirty="0" smtClean="0"/>
              <a:t>Education</a:t>
            </a:r>
            <a:endParaRPr lang="en-US" sz="1600" dirty="0" smtClean="0"/>
          </a:p>
          <a:p>
            <a:pPr algn="l"/>
            <a:r>
              <a:rPr lang="en-US" sz="1600" dirty="0" smtClean="0"/>
              <a:t>Society </a:t>
            </a:r>
            <a:r>
              <a:rPr lang="en-US" sz="1600" dirty="0" smtClean="0"/>
              <a:t>Relationships, Support/Assistance</a:t>
            </a:r>
          </a:p>
        </p:txBody>
      </p:sp>
    </p:spTree>
    <p:extLst>
      <p:ext uri="{BB962C8B-B14F-4D97-AF65-F5344CB8AC3E}">
        <p14:creationId xmlns:p14="http://schemas.microsoft.com/office/powerpoint/2010/main" val="312609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BFFD-5DB9-4833-91C0-BF3ECA505346}" type="slidenum">
              <a:rPr lang="en-US" smtClean="0"/>
              <a:pPr>
                <a:defRPr/>
              </a:pPr>
              <a:t>21</a:t>
            </a:fld>
            <a:endParaRPr lang="en-US" sz="1400" dirty="0">
              <a:latin typeface="Myriad Pr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309" y="2967335"/>
            <a:ext cx="44133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Back-up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192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1556" y="2014835"/>
            <a:ext cx="33570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60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507437"/>
          </a:xfrm>
        </p:spPr>
        <p:txBody>
          <a:bodyPr/>
          <a:lstStyle/>
          <a:p>
            <a:r>
              <a:rPr lang="en-US" dirty="0" smtClean="0"/>
              <a:t>Historical Milestones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69966" y="1114697"/>
            <a:ext cx="8604068" cy="4920343"/>
          </a:xfrm>
        </p:spPr>
        <p:txBody>
          <a:bodyPr/>
          <a:lstStyle/>
          <a:p>
            <a:r>
              <a:rPr lang="en-US" sz="2400" dirty="0" smtClean="0"/>
              <a:t>1912   Institute </a:t>
            </a:r>
            <a:r>
              <a:rPr lang="en-US" sz="2400" dirty="0"/>
              <a:t>of Radio Engineers</a:t>
            </a:r>
            <a:r>
              <a:rPr lang="en-US" sz="2400" dirty="0" smtClean="0"/>
              <a:t> (IRE) formed</a:t>
            </a:r>
          </a:p>
          <a:p>
            <a:r>
              <a:rPr lang="en-US" sz="2400" dirty="0" smtClean="0"/>
              <a:t>1963   The </a:t>
            </a:r>
            <a:r>
              <a:rPr lang="en-US" sz="2400" dirty="0"/>
              <a:t>AIEE merged with the IRE </a:t>
            </a:r>
            <a:r>
              <a:rPr lang="en-US" sz="2400" dirty="0" smtClean="0"/>
              <a:t>to </a:t>
            </a:r>
            <a:r>
              <a:rPr lang="en-US" sz="2400" dirty="0"/>
              <a:t>form the </a:t>
            </a:r>
            <a:r>
              <a:rPr lang="en-US" sz="2400" dirty="0" smtClean="0"/>
              <a:t>IEEE in January 1963.</a:t>
            </a:r>
          </a:p>
          <a:p>
            <a:r>
              <a:rPr lang="en-US" sz="2400" dirty="0" smtClean="0"/>
              <a:t>April 1963 the IEEE </a:t>
            </a:r>
            <a:r>
              <a:rPr lang="en-US" sz="2400" dirty="0"/>
              <a:t>formed its first Standards </a:t>
            </a:r>
            <a:r>
              <a:rPr lang="en-US" sz="2400" dirty="0" smtClean="0"/>
              <a:t>Board.</a:t>
            </a:r>
          </a:p>
          <a:p>
            <a:r>
              <a:rPr lang="en-US" sz="2400" dirty="0" smtClean="0"/>
              <a:t>1998</a:t>
            </a:r>
            <a:r>
              <a:rPr lang="en-US" sz="2400" dirty="0"/>
              <a:t>, The IEEE Standards Board was reorganized, and given </a:t>
            </a:r>
            <a:r>
              <a:rPr lang="en-US" sz="2400" dirty="0" smtClean="0"/>
              <a:t>additional </a:t>
            </a:r>
            <a:r>
              <a:rPr lang="en-US" sz="2400" dirty="0"/>
              <a:t>autonomy as the IEEE Standards </a:t>
            </a:r>
            <a:r>
              <a:rPr lang="en-US" sz="2400" dirty="0" smtClean="0"/>
              <a:t>Association.</a:t>
            </a:r>
          </a:p>
          <a:p>
            <a:pPr lvl="1"/>
            <a:r>
              <a:rPr lang="en-US" sz="2400" dirty="0" smtClean="0"/>
              <a:t>An Industry Advisory board was formed </a:t>
            </a:r>
          </a:p>
          <a:p>
            <a:r>
              <a:rPr lang="en-US" sz="2400" dirty="0"/>
              <a:t>In </a:t>
            </a:r>
            <a:r>
              <a:rPr lang="en-US" sz="2400" dirty="0" smtClean="0"/>
              <a:t>2004 a Corporate Advisory Group (CAG) was formed and corporate membership begun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092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55905-EE7D-4673-B5F4-2BF5096DB967}" type="slidenum">
              <a:rPr lang="en-US" smtClean="0"/>
              <a:pPr>
                <a:defRPr/>
              </a:pPr>
              <a:t>24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571500"/>
            <a:ext cx="47625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3947" y="1614616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dirty="0" smtClean="0"/>
              <a:t>39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204" y="2440809"/>
            <a:ext cx="24352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800" dirty="0" smtClean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45341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65125" y="219962"/>
            <a:ext cx="8326438" cy="589992"/>
          </a:xfrm>
        </p:spPr>
        <p:txBody>
          <a:bodyPr/>
          <a:lstStyle/>
          <a:p>
            <a:r>
              <a:rPr lang="en-US" sz="3600" dirty="0" smtClean="0"/>
              <a:t>IEEE Priorities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57732"/>
            <a:ext cx="9067796" cy="45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Association Charter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69966" y="1114697"/>
            <a:ext cx="8604068" cy="4920343"/>
          </a:xfrm>
        </p:spPr>
        <p:txBody>
          <a:bodyPr/>
          <a:lstStyle/>
          <a:p>
            <a:pPr marL="274320" lvl="1" indent="-274320">
              <a:spcBef>
                <a:spcPts val="1100"/>
              </a:spcBef>
              <a:buClr>
                <a:schemeClr val="accent1"/>
              </a:buClr>
              <a:buSzPct val="100000"/>
              <a:buFont typeface="Wingdings 2" pitchFamily="18" charset="2"/>
              <a:buChar char=""/>
            </a:pPr>
            <a:r>
              <a:rPr lang="en-US" sz="1800" u="sng" dirty="0" smtClean="0"/>
              <a:t>IEEE </a:t>
            </a:r>
            <a:r>
              <a:rPr lang="en-US" sz="1800" u="sng" dirty="0"/>
              <a:t>Constitution &amp; </a:t>
            </a:r>
            <a:r>
              <a:rPr lang="en-US" sz="1800" u="sng" dirty="0" smtClean="0"/>
              <a:t>Bylaws      Section </a:t>
            </a:r>
            <a:r>
              <a:rPr lang="en-US" sz="1800" u="sng" dirty="0"/>
              <a:t>I-303   </a:t>
            </a:r>
            <a:endParaRPr lang="en-US" sz="1800" u="sng" dirty="0" smtClean="0"/>
          </a:p>
          <a:p>
            <a:pPr marL="274320" lvl="1" indent="-274320">
              <a:spcBef>
                <a:spcPts val="1100"/>
              </a:spcBef>
              <a:buClr>
                <a:schemeClr val="accent1"/>
              </a:buClr>
              <a:buSzPct val="100000"/>
              <a:buFont typeface="Wingdings 2" pitchFamily="18" charset="2"/>
              <a:buChar char=""/>
            </a:pPr>
            <a:r>
              <a:rPr lang="en-US" sz="1800" u="sng" dirty="0" smtClean="0"/>
              <a:t>Major Boards: EAB, MGA, PSPB, TAB, IEEE-USA, SA</a:t>
            </a:r>
            <a:endParaRPr lang="en-US" sz="1800" u="sng" dirty="0"/>
          </a:p>
          <a:p>
            <a:pPr lvl="2"/>
            <a:r>
              <a:rPr lang="en-US" sz="1800" dirty="0" smtClean="0"/>
              <a:t>Clause 6: Standards Association</a:t>
            </a:r>
          </a:p>
          <a:p>
            <a:pPr lvl="2"/>
            <a:r>
              <a:rPr lang="en-US" sz="1800" dirty="0" smtClean="0"/>
              <a:t>“shall coordinate, develop, approve and revise standards and conduct other standards-related activities in fields of interest to the IEEE”</a:t>
            </a:r>
            <a:endParaRPr lang="en-US" sz="1800" dirty="0"/>
          </a:p>
          <a:p>
            <a:r>
              <a:rPr lang="en-US" sz="1800" u="sng" dirty="0"/>
              <a:t>IEEE Policies – Section 8 – Standards </a:t>
            </a:r>
            <a:r>
              <a:rPr lang="en-US" sz="1800" u="sng" dirty="0" smtClean="0"/>
              <a:t>Activities</a:t>
            </a:r>
          </a:p>
          <a:p>
            <a:r>
              <a:rPr lang="en-US" sz="1800" dirty="0"/>
              <a:t>The objectives of the IEEE's standards activities are 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develop and publish broadly accepted standards and other standards-related documents that will advance the theory and practice of electrical engineering, electronics, computer science, radio, and allied branches of engineering or the related arts and sciences, and 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work with other standardizing bodies, both national (of any country) and international, to take available needed standards in the field of </a:t>
            </a:r>
            <a:r>
              <a:rPr lang="en-US" sz="1800" dirty="0" err="1"/>
              <a:t>electrotechnology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857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629400"/>
            <a:ext cx="4800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July 17,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5990" y="6492875"/>
            <a:ext cx="358775" cy="3651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6CFC1F96-5ED1-41A0-BC5E-E0FC0B2B84E1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26013" y="329297"/>
            <a:ext cx="7698179" cy="3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ea typeface="MS PGothic" pitchFamily="34" charset="-128"/>
              </a:rPr>
              <a:t>IEEE Standards Association (IEEE-SA)</a:t>
            </a:r>
            <a:endParaRPr lang="en-US" sz="24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66699" y="1009650"/>
            <a:ext cx="878205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Char char="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571500" indent="-276225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809625" indent="-228600" algn="l" rtl="0" eaLnBrk="1" fontAlgn="base" hangingPunct="1">
              <a:spcBef>
                <a:spcPts val="4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02870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120015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6A1"/>
              </a:buClr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66A1"/>
                </a:solidFill>
              </a:rPr>
              <a:t>Vision</a:t>
            </a:r>
            <a:r>
              <a:rPr lang="en-US" sz="2800" b="1" dirty="0" smtClean="0">
                <a:solidFill>
                  <a:srgbClr val="69BE28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0066A1"/>
              </a:buClr>
              <a:buFont typeface="Wingdings 2" pitchFamily="18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Be recognized as a preferred global provider of high-quality, market-relevant technology standards and of services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56832" y="3056158"/>
            <a:ext cx="8409158" cy="30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Char char="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571500" indent="-276225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809625" indent="-228600" algn="l" rtl="0" eaLnBrk="1" fontAlgn="base" hangingPunct="1">
              <a:spcBef>
                <a:spcPts val="4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02870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1200150" indent="-1714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Clr>
                <a:srgbClr val="0066A1"/>
              </a:buClr>
              <a:buFontTx/>
              <a:buNone/>
              <a:defRPr/>
            </a:pPr>
            <a:r>
              <a:rPr lang="en-US" sz="2800" b="1" dirty="0" smtClean="0">
                <a:solidFill>
                  <a:srgbClr val="0066A1"/>
                </a:solidFill>
                <a:ea typeface="MS PGothic" pitchFamily="34" charset="-128"/>
                <a:cs typeface="Verdana (Body)"/>
              </a:rPr>
              <a:t>Mission </a:t>
            </a:r>
          </a:p>
          <a:p>
            <a:r>
              <a:rPr lang="en-US" sz="2800" dirty="0" smtClean="0"/>
              <a:t>Advancing </a:t>
            </a:r>
            <a:r>
              <a:rPr lang="en-US" sz="2800" dirty="0"/>
              <a:t>technology for the benefit of humanity by providing a globally open, inclusive and transparent environment for market relevant, voluntary consensus </a:t>
            </a:r>
            <a:r>
              <a:rPr lang="en-US" sz="2800" dirty="0" smtClean="0"/>
              <a:t>standardization</a:t>
            </a:r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0" y="242206"/>
            <a:ext cx="7909560" cy="532354"/>
          </a:xfrm>
        </p:spPr>
        <p:txBody>
          <a:bodyPr/>
          <a:lstStyle/>
          <a:p>
            <a:r>
              <a:rPr lang="en-US" sz="2400" dirty="0" smtClean="0"/>
              <a:t>SA Vision </a:t>
            </a:r>
            <a:r>
              <a:rPr lang="en-US" sz="2400" dirty="0" smtClean="0"/>
              <a:t>&amp; 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65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318" y="2014835"/>
            <a:ext cx="53254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Operational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Structure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95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527786" y="4119816"/>
            <a:ext cx="2242336" cy="526483"/>
          </a:xfrm>
          <a:custGeom>
            <a:avLst/>
            <a:gdLst>
              <a:gd name="connsiteX0" fmla="*/ 0 w 2242336"/>
              <a:gd name="connsiteY0" fmla="*/ 52648 h 526483"/>
              <a:gd name="connsiteX1" fmla="*/ 52648 w 2242336"/>
              <a:gd name="connsiteY1" fmla="*/ 0 h 526483"/>
              <a:gd name="connsiteX2" fmla="*/ 2189688 w 2242336"/>
              <a:gd name="connsiteY2" fmla="*/ 0 h 526483"/>
              <a:gd name="connsiteX3" fmla="*/ 2242336 w 2242336"/>
              <a:gd name="connsiteY3" fmla="*/ 52648 h 526483"/>
              <a:gd name="connsiteX4" fmla="*/ 2242336 w 2242336"/>
              <a:gd name="connsiteY4" fmla="*/ 473835 h 526483"/>
              <a:gd name="connsiteX5" fmla="*/ 2189688 w 2242336"/>
              <a:gd name="connsiteY5" fmla="*/ 526483 h 526483"/>
              <a:gd name="connsiteX6" fmla="*/ 52648 w 2242336"/>
              <a:gd name="connsiteY6" fmla="*/ 526483 h 526483"/>
              <a:gd name="connsiteX7" fmla="*/ 0 w 2242336"/>
              <a:gd name="connsiteY7" fmla="*/ 473835 h 526483"/>
              <a:gd name="connsiteX8" fmla="*/ 0 w 2242336"/>
              <a:gd name="connsiteY8" fmla="*/ 52648 h 52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336" h="526483">
                <a:moveTo>
                  <a:pt x="0" y="52648"/>
                </a:moveTo>
                <a:cubicBezTo>
                  <a:pt x="0" y="23571"/>
                  <a:pt x="23571" y="0"/>
                  <a:pt x="52648" y="0"/>
                </a:cubicBezTo>
                <a:lnTo>
                  <a:pt x="2189688" y="0"/>
                </a:lnTo>
                <a:cubicBezTo>
                  <a:pt x="2218765" y="0"/>
                  <a:pt x="2242336" y="23571"/>
                  <a:pt x="2242336" y="52648"/>
                </a:cubicBezTo>
                <a:lnTo>
                  <a:pt x="2242336" y="473835"/>
                </a:lnTo>
                <a:cubicBezTo>
                  <a:pt x="2242336" y="502912"/>
                  <a:pt x="2218765" y="526483"/>
                  <a:pt x="2189688" y="526483"/>
                </a:cubicBezTo>
                <a:lnTo>
                  <a:pt x="52648" y="526483"/>
                </a:lnTo>
                <a:cubicBezTo>
                  <a:pt x="23571" y="526483"/>
                  <a:pt x="0" y="502912"/>
                  <a:pt x="0" y="473835"/>
                </a:cubicBezTo>
                <a:lnTo>
                  <a:pt x="0" y="5264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520" tIns="53520" rIns="53520" bIns="535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 dirty="0" smtClean="0">
                <a:solidFill>
                  <a:schemeClr val="tx1"/>
                </a:solidFill>
              </a:rPr>
              <a:t>IEEE-SA Board of Governors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 dirty="0" smtClean="0">
                <a:solidFill>
                  <a:schemeClr val="tx1"/>
                </a:solidFill>
              </a:rPr>
              <a:t>(BOG)</a:t>
            </a:r>
            <a:endParaRPr lang="en-US" sz="1000" b="1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60288" y="4929607"/>
            <a:ext cx="1961622" cy="365760"/>
          </a:xfrm>
          <a:custGeom>
            <a:avLst/>
            <a:gdLst>
              <a:gd name="connsiteX0" fmla="*/ 0 w 1961622"/>
              <a:gd name="connsiteY0" fmla="*/ 36576 h 365760"/>
              <a:gd name="connsiteX1" fmla="*/ 36576 w 1961622"/>
              <a:gd name="connsiteY1" fmla="*/ 0 h 365760"/>
              <a:gd name="connsiteX2" fmla="*/ 1925046 w 1961622"/>
              <a:gd name="connsiteY2" fmla="*/ 0 h 365760"/>
              <a:gd name="connsiteX3" fmla="*/ 1961622 w 1961622"/>
              <a:gd name="connsiteY3" fmla="*/ 36576 h 365760"/>
              <a:gd name="connsiteX4" fmla="*/ 1961622 w 1961622"/>
              <a:gd name="connsiteY4" fmla="*/ 329184 h 365760"/>
              <a:gd name="connsiteX5" fmla="*/ 1925046 w 1961622"/>
              <a:gd name="connsiteY5" fmla="*/ 365760 h 365760"/>
              <a:gd name="connsiteX6" fmla="*/ 36576 w 1961622"/>
              <a:gd name="connsiteY6" fmla="*/ 365760 h 365760"/>
              <a:gd name="connsiteX7" fmla="*/ 0 w 1961622"/>
              <a:gd name="connsiteY7" fmla="*/ 329184 h 365760"/>
              <a:gd name="connsiteX8" fmla="*/ 0 w 1961622"/>
              <a:gd name="connsiteY8" fmla="*/ 3657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1622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925046" y="0"/>
                </a:lnTo>
                <a:cubicBezTo>
                  <a:pt x="1945246" y="0"/>
                  <a:pt x="1961622" y="16376"/>
                  <a:pt x="1961622" y="36576"/>
                </a:cubicBezTo>
                <a:lnTo>
                  <a:pt x="1961622" y="329184"/>
                </a:lnTo>
                <a:cubicBezTo>
                  <a:pt x="1961622" y="349384"/>
                  <a:pt x="1945246" y="365760"/>
                  <a:pt x="1925046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03" tIns="45003" rIns="45003" bIns="4500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Corporate Advisory Group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(CAG)</a:t>
            </a:r>
            <a:endParaRPr lang="en-US" sz="9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10698" y="4646299"/>
            <a:ext cx="438256" cy="26620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8256" y="0"/>
                </a:moveTo>
                <a:lnTo>
                  <a:pt x="438256" y="133104"/>
                </a:lnTo>
                <a:lnTo>
                  <a:pt x="0" y="133104"/>
                </a:lnTo>
                <a:lnTo>
                  <a:pt x="0" y="26620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544715" y="4912507"/>
            <a:ext cx="1331964" cy="365760"/>
          </a:xfrm>
          <a:custGeom>
            <a:avLst/>
            <a:gdLst>
              <a:gd name="connsiteX0" fmla="*/ 0 w 1331964"/>
              <a:gd name="connsiteY0" fmla="*/ 36576 h 365760"/>
              <a:gd name="connsiteX1" fmla="*/ 36576 w 1331964"/>
              <a:gd name="connsiteY1" fmla="*/ 0 h 365760"/>
              <a:gd name="connsiteX2" fmla="*/ 1295388 w 1331964"/>
              <a:gd name="connsiteY2" fmla="*/ 0 h 365760"/>
              <a:gd name="connsiteX3" fmla="*/ 1331964 w 1331964"/>
              <a:gd name="connsiteY3" fmla="*/ 36576 h 365760"/>
              <a:gd name="connsiteX4" fmla="*/ 1331964 w 1331964"/>
              <a:gd name="connsiteY4" fmla="*/ 329184 h 365760"/>
              <a:gd name="connsiteX5" fmla="*/ 1295388 w 1331964"/>
              <a:gd name="connsiteY5" fmla="*/ 365760 h 365760"/>
              <a:gd name="connsiteX6" fmla="*/ 36576 w 1331964"/>
              <a:gd name="connsiteY6" fmla="*/ 365760 h 365760"/>
              <a:gd name="connsiteX7" fmla="*/ 0 w 1331964"/>
              <a:gd name="connsiteY7" fmla="*/ 329184 h 365760"/>
              <a:gd name="connsiteX8" fmla="*/ 0 w 1331964"/>
              <a:gd name="connsiteY8" fmla="*/ 3657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964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295388" y="0"/>
                </a:lnTo>
                <a:cubicBezTo>
                  <a:pt x="1315588" y="0"/>
                  <a:pt x="1331964" y="16376"/>
                  <a:pt x="1331964" y="36576"/>
                </a:cubicBezTo>
                <a:lnTo>
                  <a:pt x="1331964" y="329184"/>
                </a:lnTo>
                <a:cubicBezTo>
                  <a:pt x="1331964" y="349384"/>
                  <a:pt x="1315588" y="365760"/>
                  <a:pt x="1295388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03" tIns="45003" rIns="45003" bIns="4500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Standards Board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(SASB)</a:t>
            </a:r>
            <a:endParaRPr lang="en-US" sz="900" b="1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43662" y="5278268"/>
            <a:ext cx="2967035" cy="252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67035" y="0"/>
                </a:moveTo>
                <a:lnTo>
                  <a:pt x="2967035" y="126460"/>
                </a:lnTo>
                <a:lnTo>
                  <a:pt x="0" y="126460"/>
                </a:lnTo>
                <a:lnTo>
                  <a:pt x="0" y="2529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698979" y="5531189"/>
            <a:ext cx="1089364" cy="637156"/>
          </a:xfrm>
          <a:custGeom>
            <a:avLst/>
            <a:gdLst>
              <a:gd name="connsiteX0" fmla="*/ 0 w 1089364"/>
              <a:gd name="connsiteY0" fmla="*/ 63716 h 637156"/>
              <a:gd name="connsiteX1" fmla="*/ 63716 w 1089364"/>
              <a:gd name="connsiteY1" fmla="*/ 0 h 637156"/>
              <a:gd name="connsiteX2" fmla="*/ 1025648 w 1089364"/>
              <a:gd name="connsiteY2" fmla="*/ 0 h 637156"/>
              <a:gd name="connsiteX3" fmla="*/ 1089364 w 1089364"/>
              <a:gd name="connsiteY3" fmla="*/ 63716 h 637156"/>
              <a:gd name="connsiteX4" fmla="*/ 1089364 w 1089364"/>
              <a:gd name="connsiteY4" fmla="*/ 573440 h 637156"/>
              <a:gd name="connsiteX5" fmla="*/ 1025648 w 1089364"/>
              <a:gd name="connsiteY5" fmla="*/ 637156 h 637156"/>
              <a:gd name="connsiteX6" fmla="*/ 63716 w 1089364"/>
              <a:gd name="connsiteY6" fmla="*/ 637156 h 637156"/>
              <a:gd name="connsiteX7" fmla="*/ 0 w 1089364"/>
              <a:gd name="connsiteY7" fmla="*/ 573440 h 637156"/>
              <a:gd name="connsiteX8" fmla="*/ 0 w 1089364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364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25648" y="0"/>
                </a:lnTo>
                <a:cubicBezTo>
                  <a:pt x="1060837" y="0"/>
                  <a:pt x="1089364" y="28527"/>
                  <a:pt x="1089364" y="63716"/>
                </a:cubicBezTo>
                <a:lnTo>
                  <a:pt x="1089364" y="573440"/>
                </a:lnTo>
                <a:cubicBezTo>
                  <a:pt x="1089364" y="608629"/>
                  <a:pt x="1060837" y="637156"/>
                  <a:pt x="1025648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Administrative Committee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</a:t>
            </a:r>
            <a:r>
              <a:rPr lang="en-US" sz="800" b="1" kern="1200" dirty="0" err="1" smtClean="0">
                <a:solidFill>
                  <a:schemeClr val="tx1"/>
                </a:solidFill>
              </a:rPr>
              <a:t>AdCom</a:t>
            </a:r>
            <a:r>
              <a:rPr lang="en-US" sz="800" b="1" kern="1200" dirty="0" smtClean="0">
                <a:solidFill>
                  <a:schemeClr val="tx1"/>
                </a:solidFill>
              </a:rPr>
              <a:t>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63730" y="5278268"/>
            <a:ext cx="1846967" cy="2403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46967" y="0"/>
                </a:moveTo>
                <a:lnTo>
                  <a:pt x="1846967" y="120186"/>
                </a:lnTo>
                <a:lnTo>
                  <a:pt x="0" y="120186"/>
                </a:lnTo>
                <a:lnTo>
                  <a:pt x="0" y="24037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988514" y="5518641"/>
            <a:ext cx="750432" cy="637156"/>
          </a:xfrm>
          <a:custGeom>
            <a:avLst/>
            <a:gdLst>
              <a:gd name="connsiteX0" fmla="*/ 0 w 750432"/>
              <a:gd name="connsiteY0" fmla="*/ 63716 h 637156"/>
              <a:gd name="connsiteX1" fmla="*/ 63716 w 750432"/>
              <a:gd name="connsiteY1" fmla="*/ 0 h 637156"/>
              <a:gd name="connsiteX2" fmla="*/ 686716 w 750432"/>
              <a:gd name="connsiteY2" fmla="*/ 0 h 637156"/>
              <a:gd name="connsiteX3" fmla="*/ 750432 w 750432"/>
              <a:gd name="connsiteY3" fmla="*/ 63716 h 637156"/>
              <a:gd name="connsiteX4" fmla="*/ 750432 w 750432"/>
              <a:gd name="connsiteY4" fmla="*/ 573440 h 637156"/>
              <a:gd name="connsiteX5" fmla="*/ 686716 w 750432"/>
              <a:gd name="connsiteY5" fmla="*/ 637156 h 637156"/>
              <a:gd name="connsiteX6" fmla="*/ 63716 w 750432"/>
              <a:gd name="connsiteY6" fmla="*/ 637156 h 637156"/>
              <a:gd name="connsiteX7" fmla="*/ 0 w 750432"/>
              <a:gd name="connsiteY7" fmla="*/ 573440 h 637156"/>
              <a:gd name="connsiteX8" fmla="*/ 0 w 750432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Audit Committee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</a:t>
            </a:r>
            <a:r>
              <a:rPr lang="en-US" sz="800" b="1" kern="1200" dirty="0" err="1" smtClean="0">
                <a:solidFill>
                  <a:schemeClr val="tx1"/>
                </a:solidFill>
              </a:rPr>
              <a:t>AudCom</a:t>
            </a:r>
            <a:r>
              <a:rPr lang="en-US" sz="800" b="1" kern="1200" dirty="0" smtClean="0">
                <a:solidFill>
                  <a:schemeClr val="tx1"/>
                </a:solidFill>
              </a:rPr>
              <a:t>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71430" y="5278268"/>
            <a:ext cx="539268" cy="252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9268" y="0"/>
                </a:moveTo>
                <a:lnTo>
                  <a:pt x="539268" y="126460"/>
                </a:lnTo>
                <a:lnTo>
                  <a:pt x="0" y="126460"/>
                </a:lnTo>
                <a:lnTo>
                  <a:pt x="0" y="2529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2989035" y="5531189"/>
            <a:ext cx="1364788" cy="637156"/>
          </a:xfrm>
          <a:custGeom>
            <a:avLst/>
            <a:gdLst>
              <a:gd name="connsiteX0" fmla="*/ 0 w 1364788"/>
              <a:gd name="connsiteY0" fmla="*/ 63716 h 637156"/>
              <a:gd name="connsiteX1" fmla="*/ 63716 w 1364788"/>
              <a:gd name="connsiteY1" fmla="*/ 0 h 637156"/>
              <a:gd name="connsiteX2" fmla="*/ 1301072 w 1364788"/>
              <a:gd name="connsiteY2" fmla="*/ 0 h 637156"/>
              <a:gd name="connsiteX3" fmla="*/ 1364788 w 1364788"/>
              <a:gd name="connsiteY3" fmla="*/ 63716 h 637156"/>
              <a:gd name="connsiteX4" fmla="*/ 1364788 w 1364788"/>
              <a:gd name="connsiteY4" fmla="*/ 573440 h 637156"/>
              <a:gd name="connsiteX5" fmla="*/ 1301072 w 1364788"/>
              <a:gd name="connsiteY5" fmla="*/ 637156 h 637156"/>
              <a:gd name="connsiteX6" fmla="*/ 63716 w 1364788"/>
              <a:gd name="connsiteY6" fmla="*/ 637156 h 637156"/>
              <a:gd name="connsiteX7" fmla="*/ 0 w 1364788"/>
              <a:gd name="connsiteY7" fmla="*/ 573440 h 637156"/>
              <a:gd name="connsiteX8" fmla="*/ 0 w 1364788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88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301072" y="0"/>
                </a:lnTo>
                <a:cubicBezTo>
                  <a:pt x="1336261" y="0"/>
                  <a:pt x="1364788" y="28527"/>
                  <a:pt x="1364788" y="63716"/>
                </a:cubicBezTo>
                <a:lnTo>
                  <a:pt x="1364788" y="573440"/>
                </a:lnTo>
                <a:cubicBezTo>
                  <a:pt x="1364788" y="608629"/>
                  <a:pt x="1336261" y="637156"/>
                  <a:pt x="1301072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Industry Connections Committee 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(IC Com)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210698" y="5278268"/>
            <a:ext cx="910379" cy="252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6460"/>
                </a:lnTo>
                <a:lnTo>
                  <a:pt x="910379" y="126460"/>
                </a:lnTo>
                <a:lnTo>
                  <a:pt x="910379" y="2529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4578953" y="5531189"/>
            <a:ext cx="1084246" cy="637156"/>
          </a:xfrm>
          <a:custGeom>
            <a:avLst/>
            <a:gdLst>
              <a:gd name="connsiteX0" fmla="*/ 0 w 1084246"/>
              <a:gd name="connsiteY0" fmla="*/ 63716 h 637156"/>
              <a:gd name="connsiteX1" fmla="*/ 63716 w 1084246"/>
              <a:gd name="connsiteY1" fmla="*/ 0 h 637156"/>
              <a:gd name="connsiteX2" fmla="*/ 1020530 w 1084246"/>
              <a:gd name="connsiteY2" fmla="*/ 0 h 637156"/>
              <a:gd name="connsiteX3" fmla="*/ 1084246 w 1084246"/>
              <a:gd name="connsiteY3" fmla="*/ 63716 h 637156"/>
              <a:gd name="connsiteX4" fmla="*/ 1084246 w 1084246"/>
              <a:gd name="connsiteY4" fmla="*/ 573440 h 637156"/>
              <a:gd name="connsiteX5" fmla="*/ 1020530 w 1084246"/>
              <a:gd name="connsiteY5" fmla="*/ 637156 h 637156"/>
              <a:gd name="connsiteX6" fmla="*/ 63716 w 1084246"/>
              <a:gd name="connsiteY6" fmla="*/ 637156 h 637156"/>
              <a:gd name="connsiteX7" fmla="*/ 0 w 1084246"/>
              <a:gd name="connsiteY7" fmla="*/ 573440 h 637156"/>
              <a:gd name="connsiteX8" fmla="*/ 0 w 1084246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46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20530" y="0"/>
                </a:lnTo>
                <a:cubicBezTo>
                  <a:pt x="1055719" y="0"/>
                  <a:pt x="1084246" y="28527"/>
                  <a:pt x="1084246" y="63716"/>
                </a:cubicBezTo>
                <a:lnTo>
                  <a:pt x="1084246" y="573440"/>
                </a:lnTo>
                <a:cubicBezTo>
                  <a:pt x="1084246" y="608629"/>
                  <a:pt x="1055719" y="637156"/>
                  <a:pt x="1020530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New Standards Committee 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</a:t>
            </a:r>
            <a:r>
              <a:rPr lang="en-US" sz="800" b="1" kern="1200" dirty="0" err="1" smtClean="0">
                <a:solidFill>
                  <a:schemeClr val="tx1"/>
                </a:solidFill>
              </a:rPr>
              <a:t>NesCom</a:t>
            </a:r>
            <a:r>
              <a:rPr lang="en-US" sz="800" b="1" kern="1200" dirty="0" smtClean="0">
                <a:solidFill>
                  <a:schemeClr val="tx1"/>
                </a:solidFill>
              </a:rPr>
              <a:t>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210698" y="5278268"/>
            <a:ext cx="2052848" cy="252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6460"/>
                </a:lnTo>
                <a:lnTo>
                  <a:pt x="2052848" y="126460"/>
                </a:lnTo>
                <a:lnTo>
                  <a:pt x="2052848" y="2529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888330" y="5531189"/>
            <a:ext cx="750432" cy="637156"/>
          </a:xfrm>
          <a:custGeom>
            <a:avLst/>
            <a:gdLst>
              <a:gd name="connsiteX0" fmla="*/ 0 w 750432"/>
              <a:gd name="connsiteY0" fmla="*/ 63716 h 637156"/>
              <a:gd name="connsiteX1" fmla="*/ 63716 w 750432"/>
              <a:gd name="connsiteY1" fmla="*/ 0 h 637156"/>
              <a:gd name="connsiteX2" fmla="*/ 686716 w 750432"/>
              <a:gd name="connsiteY2" fmla="*/ 0 h 637156"/>
              <a:gd name="connsiteX3" fmla="*/ 750432 w 750432"/>
              <a:gd name="connsiteY3" fmla="*/ 63716 h 637156"/>
              <a:gd name="connsiteX4" fmla="*/ 750432 w 750432"/>
              <a:gd name="connsiteY4" fmla="*/ 573440 h 637156"/>
              <a:gd name="connsiteX5" fmla="*/ 686716 w 750432"/>
              <a:gd name="connsiteY5" fmla="*/ 637156 h 637156"/>
              <a:gd name="connsiteX6" fmla="*/ 63716 w 750432"/>
              <a:gd name="connsiteY6" fmla="*/ 637156 h 637156"/>
              <a:gd name="connsiteX7" fmla="*/ 0 w 750432"/>
              <a:gd name="connsiteY7" fmla="*/ 573440 h 637156"/>
              <a:gd name="connsiteX8" fmla="*/ 0 w 750432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Patent Committee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</a:t>
            </a:r>
            <a:r>
              <a:rPr lang="en-US" sz="800" b="1" kern="1200" dirty="0" err="1" smtClean="0">
                <a:solidFill>
                  <a:schemeClr val="tx1"/>
                </a:solidFill>
              </a:rPr>
              <a:t>PatCom</a:t>
            </a:r>
            <a:r>
              <a:rPr lang="en-US" sz="800" b="1" kern="1200" dirty="0" smtClean="0">
                <a:solidFill>
                  <a:schemeClr val="tx1"/>
                </a:solidFill>
              </a:rPr>
              <a:t>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210698" y="5278268"/>
            <a:ext cx="3028410" cy="252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6460"/>
                </a:lnTo>
                <a:lnTo>
                  <a:pt x="3028410" y="126460"/>
                </a:lnTo>
                <a:lnTo>
                  <a:pt x="3028410" y="2529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6863892" y="5531189"/>
            <a:ext cx="750432" cy="637156"/>
          </a:xfrm>
          <a:custGeom>
            <a:avLst/>
            <a:gdLst>
              <a:gd name="connsiteX0" fmla="*/ 0 w 750432"/>
              <a:gd name="connsiteY0" fmla="*/ 63716 h 637156"/>
              <a:gd name="connsiteX1" fmla="*/ 63716 w 750432"/>
              <a:gd name="connsiteY1" fmla="*/ 0 h 637156"/>
              <a:gd name="connsiteX2" fmla="*/ 686716 w 750432"/>
              <a:gd name="connsiteY2" fmla="*/ 0 h 637156"/>
              <a:gd name="connsiteX3" fmla="*/ 750432 w 750432"/>
              <a:gd name="connsiteY3" fmla="*/ 63716 h 637156"/>
              <a:gd name="connsiteX4" fmla="*/ 750432 w 750432"/>
              <a:gd name="connsiteY4" fmla="*/ 573440 h 637156"/>
              <a:gd name="connsiteX5" fmla="*/ 686716 w 750432"/>
              <a:gd name="connsiteY5" fmla="*/ 637156 h 637156"/>
              <a:gd name="connsiteX6" fmla="*/ 63716 w 750432"/>
              <a:gd name="connsiteY6" fmla="*/ 637156 h 637156"/>
              <a:gd name="connsiteX7" fmla="*/ 0 w 750432"/>
              <a:gd name="connsiteY7" fmla="*/ 573440 h 637156"/>
              <a:gd name="connsiteX8" fmla="*/ 0 w 750432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32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686716" y="0"/>
                </a:lnTo>
                <a:cubicBezTo>
                  <a:pt x="721905" y="0"/>
                  <a:pt x="750432" y="28527"/>
                  <a:pt x="750432" y="63716"/>
                </a:cubicBezTo>
                <a:lnTo>
                  <a:pt x="750432" y="573440"/>
                </a:lnTo>
                <a:cubicBezTo>
                  <a:pt x="750432" y="608629"/>
                  <a:pt x="721905" y="637156"/>
                  <a:pt x="686716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Procedures Committee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</a:t>
            </a:r>
            <a:r>
              <a:rPr lang="en-US" sz="800" b="1" kern="1200" dirty="0" err="1" smtClean="0">
                <a:solidFill>
                  <a:schemeClr val="tx1"/>
                </a:solidFill>
              </a:rPr>
              <a:t>ProCom</a:t>
            </a:r>
            <a:r>
              <a:rPr lang="en-US" sz="800" b="1" kern="1200" dirty="0" smtClean="0">
                <a:solidFill>
                  <a:schemeClr val="tx1"/>
                </a:solidFill>
              </a:rPr>
              <a:t>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210698" y="5278268"/>
            <a:ext cx="4203001" cy="252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6460"/>
                </a:lnTo>
                <a:lnTo>
                  <a:pt x="4203001" y="126460"/>
                </a:lnTo>
                <a:lnTo>
                  <a:pt x="4203001" y="2529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7839453" y="5531189"/>
            <a:ext cx="1148491" cy="637156"/>
          </a:xfrm>
          <a:custGeom>
            <a:avLst/>
            <a:gdLst>
              <a:gd name="connsiteX0" fmla="*/ 0 w 1148491"/>
              <a:gd name="connsiteY0" fmla="*/ 63716 h 637156"/>
              <a:gd name="connsiteX1" fmla="*/ 63716 w 1148491"/>
              <a:gd name="connsiteY1" fmla="*/ 0 h 637156"/>
              <a:gd name="connsiteX2" fmla="*/ 1084775 w 1148491"/>
              <a:gd name="connsiteY2" fmla="*/ 0 h 637156"/>
              <a:gd name="connsiteX3" fmla="*/ 1148491 w 1148491"/>
              <a:gd name="connsiteY3" fmla="*/ 63716 h 637156"/>
              <a:gd name="connsiteX4" fmla="*/ 1148491 w 1148491"/>
              <a:gd name="connsiteY4" fmla="*/ 573440 h 637156"/>
              <a:gd name="connsiteX5" fmla="*/ 1084775 w 1148491"/>
              <a:gd name="connsiteY5" fmla="*/ 637156 h 637156"/>
              <a:gd name="connsiteX6" fmla="*/ 63716 w 1148491"/>
              <a:gd name="connsiteY6" fmla="*/ 637156 h 637156"/>
              <a:gd name="connsiteX7" fmla="*/ 0 w 1148491"/>
              <a:gd name="connsiteY7" fmla="*/ 573440 h 637156"/>
              <a:gd name="connsiteX8" fmla="*/ 0 w 1148491"/>
              <a:gd name="connsiteY8" fmla="*/ 63716 h 6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491" h="637156">
                <a:moveTo>
                  <a:pt x="0" y="63716"/>
                </a:moveTo>
                <a:cubicBezTo>
                  <a:pt x="0" y="28527"/>
                  <a:pt x="28527" y="0"/>
                  <a:pt x="63716" y="0"/>
                </a:cubicBezTo>
                <a:lnTo>
                  <a:pt x="1084775" y="0"/>
                </a:lnTo>
                <a:cubicBezTo>
                  <a:pt x="1119964" y="0"/>
                  <a:pt x="1148491" y="28527"/>
                  <a:pt x="1148491" y="63716"/>
                </a:cubicBezTo>
                <a:lnTo>
                  <a:pt x="1148491" y="573440"/>
                </a:lnTo>
                <a:cubicBezTo>
                  <a:pt x="1148491" y="608629"/>
                  <a:pt x="1119964" y="637156"/>
                  <a:pt x="1084775" y="637156"/>
                </a:cubicBezTo>
                <a:lnTo>
                  <a:pt x="63716" y="637156"/>
                </a:lnTo>
                <a:cubicBezTo>
                  <a:pt x="28527" y="637156"/>
                  <a:pt x="0" y="608629"/>
                  <a:pt x="0" y="573440"/>
                </a:cubicBezTo>
                <a:lnTo>
                  <a:pt x="0" y="637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42" tIns="49142" rIns="49142" bIns="4914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Standards Review Committee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 smtClean="0">
                <a:solidFill>
                  <a:schemeClr val="tx1"/>
                </a:solidFill>
              </a:rPr>
              <a:t>(</a:t>
            </a:r>
            <a:r>
              <a:rPr lang="en-US" sz="800" b="1" kern="1200" dirty="0" err="1" smtClean="0">
                <a:solidFill>
                  <a:schemeClr val="tx1"/>
                </a:solidFill>
              </a:rPr>
              <a:t>RevCom</a:t>
            </a:r>
            <a:r>
              <a:rPr lang="en-US" sz="800" b="1" kern="1200" dirty="0" smtClean="0">
                <a:solidFill>
                  <a:schemeClr val="tx1"/>
                </a:solidFill>
              </a:rPr>
              <a:t>)</a:t>
            </a:r>
            <a:endParaRPr lang="en-US" sz="800" b="1" kern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37595586-DE12-FD4D-8B38-427AEB0A104E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_s55329"/>
          <p:cNvCxnSpPr>
            <a:cxnSpLocks noChangeShapeType="1"/>
          </p:cNvCxnSpPr>
          <p:nvPr/>
        </p:nvCxnSpPr>
        <p:spPr bwMode="auto">
          <a:xfrm rot="16200000" flipV="1">
            <a:off x="5873827" y="-345747"/>
            <a:ext cx="359528" cy="3139436"/>
          </a:xfrm>
          <a:prstGeom prst="bentConnector3">
            <a:avLst>
              <a:gd name="adj1" fmla="val 2831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8" name="_s55327"/>
          <p:cNvCxnSpPr>
            <a:cxnSpLocks noChangeShapeType="1"/>
            <a:stCxn id="136" idx="0"/>
            <a:endCxn id="135" idx="2"/>
          </p:cNvCxnSpPr>
          <p:nvPr/>
        </p:nvCxnSpPr>
        <p:spPr bwMode="auto">
          <a:xfrm rot="16200000" flipV="1">
            <a:off x="4377886" y="1292450"/>
            <a:ext cx="215971" cy="53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9" name="_s55322"/>
          <p:cNvCxnSpPr>
            <a:cxnSpLocks noChangeShapeType="1"/>
            <a:stCxn id="142" idx="0"/>
            <a:endCxn id="136" idx="2"/>
          </p:cNvCxnSpPr>
          <p:nvPr/>
        </p:nvCxnSpPr>
        <p:spPr bwMode="auto">
          <a:xfrm rot="5400000" flipH="1" flipV="1">
            <a:off x="2298446" y="179797"/>
            <a:ext cx="664429" cy="371575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1" name="_s55318"/>
          <p:cNvCxnSpPr>
            <a:cxnSpLocks noChangeShapeType="1"/>
            <a:stCxn id="140" idx="0"/>
            <a:endCxn id="136" idx="2"/>
          </p:cNvCxnSpPr>
          <p:nvPr/>
        </p:nvCxnSpPr>
        <p:spPr bwMode="auto">
          <a:xfrm rot="16200000" flipV="1">
            <a:off x="4933121" y="1260877"/>
            <a:ext cx="651725" cy="154089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2" name="_s55316"/>
          <p:cNvCxnSpPr>
            <a:cxnSpLocks noChangeShapeType="1"/>
          </p:cNvCxnSpPr>
          <p:nvPr/>
        </p:nvCxnSpPr>
        <p:spPr bwMode="auto">
          <a:xfrm rot="16200000" flipV="1">
            <a:off x="5509327" y="766719"/>
            <a:ext cx="502449" cy="3018948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4" name="_s55312"/>
          <p:cNvCxnSpPr>
            <a:cxnSpLocks noChangeShapeType="1"/>
          </p:cNvCxnSpPr>
          <p:nvPr/>
        </p:nvCxnSpPr>
        <p:spPr bwMode="auto">
          <a:xfrm rot="5400000" flipH="1" flipV="1">
            <a:off x="3097543" y="1226270"/>
            <a:ext cx="590580" cy="2223502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5" name="_s55304"/>
          <p:cNvSpPr>
            <a:spLocks noChangeArrowheads="1"/>
          </p:cNvSpPr>
          <p:nvPr/>
        </p:nvSpPr>
        <p:spPr bwMode="auto">
          <a:xfrm>
            <a:off x="2011367" y="818708"/>
            <a:ext cx="4943679" cy="368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57755" tIns="28877" rIns="57755" bIns="28877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IEEE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MEMBERS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6" name="_s55309"/>
          <p:cNvSpPr>
            <a:spLocks noChangeArrowheads="1"/>
          </p:cNvSpPr>
          <p:nvPr/>
        </p:nvSpPr>
        <p:spPr bwMode="auto">
          <a:xfrm>
            <a:off x="3044077" y="1403100"/>
            <a:ext cx="2888921" cy="302359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57755" tIns="28877" rIns="57755" bIns="28877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Board of Directors (BOD)</a:t>
            </a:r>
          </a:p>
        </p:txBody>
      </p:sp>
      <p:sp>
        <p:nvSpPr>
          <p:cNvPr id="137" name="_s55311"/>
          <p:cNvSpPr>
            <a:spLocks noChangeArrowheads="1"/>
          </p:cNvSpPr>
          <p:nvPr/>
        </p:nvSpPr>
        <p:spPr bwMode="auto">
          <a:xfrm>
            <a:off x="1670727" y="2432610"/>
            <a:ext cx="1203273" cy="596193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 lIns="57755" tIns="28877" rIns="57755" bIns="28877" anchor="t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Publication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Activities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9" name="_s55315"/>
          <p:cNvSpPr>
            <a:spLocks noChangeArrowheads="1"/>
          </p:cNvSpPr>
          <p:nvPr/>
        </p:nvSpPr>
        <p:spPr bwMode="auto">
          <a:xfrm>
            <a:off x="6746343" y="2357184"/>
            <a:ext cx="1047367" cy="686202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57755" tIns="28877" rIns="57755" bIns="28877" anchor="t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Educational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Activities</a:t>
            </a:r>
          </a:p>
        </p:txBody>
      </p:sp>
      <p:sp>
        <p:nvSpPr>
          <p:cNvPr id="140" name="_s55317"/>
          <p:cNvSpPr>
            <a:spLocks noChangeArrowheads="1"/>
          </p:cNvSpPr>
          <p:nvPr/>
        </p:nvSpPr>
        <p:spPr bwMode="auto">
          <a:xfrm>
            <a:off x="5481425" y="2357184"/>
            <a:ext cx="1096005" cy="686202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 lIns="57755" tIns="28877" rIns="57755" bIns="28877" anchor="t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Member &amp; Geographic</a:t>
            </a:r>
            <a:b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Activities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2" name="_s55321"/>
          <p:cNvSpPr>
            <a:spLocks noChangeArrowheads="1"/>
          </p:cNvSpPr>
          <p:nvPr/>
        </p:nvSpPr>
        <p:spPr bwMode="auto">
          <a:xfrm>
            <a:off x="228445" y="2369888"/>
            <a:ext cx="1088675" cy="633938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 lIns="57755" tIns="28877" rIns="57755" bIns="28877" anchor="t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Technical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Activities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4" name="_s55325"/>
          <p:cNvSpPr>
            <a:spLocks noChangeArrowheads="1"/>
          </p:cNvSpPr>
          <p:nvPr/>
        </p:nvSpPr>
        <p:spPr bwMode="auto">
          <a:xfrm>
            <a:off x="6343416" y="1404371"/>
            <a:ext cx="2354577" cy="294737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57755" tIns="28877" rIns="57755" bIns="28877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Exec Director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&amp; Staff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_s55321"/>
          <p:cNvSpPr>
            <a:spLocks noChangeArrowheads="1"/>
          </p:cNvSpPr>
          <p:nvPr/>
        </p:nvSpPr>
        <p:spPr bwMode="auto">
          <a:xfrm>
            <a:off x="144499" y="3213445"/>
            <a:ext cx="1260571" cy="428131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 lIns="57755" tIns="28877" rIns="57755" bIns="28877" anchor="t"/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Standards 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Activities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504584" y="2037675"/>
            <a:ext cx="0" cy="21339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1F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87473" y="4119817"/>
            <a:ext cx="1029405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Computer Society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474" y="4777925"/>
            <a:ext cx="1029404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Communications Society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44174" y="4888465"/>
            <a:ext cx="1510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31474" y="3668233"/>
            <a:ext cx="0" cy="14225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947837" y="4039795"/>
            <a:ext cx="1053377" cy="123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Sponsor 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31474" y="4260728"/>
            <a:ext cx="1510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stCxn id="2" idx="3"/>
          </p:cNvCxnSpPr>
          <p:nvPr/>
        </p:nvCxnSpPr>
        <p:spPr bwMode="auto">
          <a:xfrm flipV="1">
            <a:off x="1716878" y="4241678"/>
            <a:ext cx="111922" cy="12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001215" y="4114800"/>
            <a:ext cx="12586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2196949" y="4204900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2325084" y="4171650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828800" y="4125502"/>
            <a:ext cx="0" cy="4114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66" idx="1"/>
          </p:cNvCxnSpPr>
          <p:nvPr/>
        </p:nvCxnSpPr>
        <p:spPr bwMode="auto">
          <a:xfrm>
            <a:off x="1828800" y="4101350"/>
            <a:ext cx="11903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001215" y="4418525"/>
            <a:ext cx="12586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1831279" y="4418524"/>
            <a:ext cx="11903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1947837" y="4356969"/>
            <a:ext cx="1053377" cy="123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Sponsor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947837" y="4712028"/>
            <a:ext cx="1053377" cy="123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Sponsor </a:t>
            </a:r>
          </a:p>
        </p:txBody>
      </p:sp>
      <p:cxnSp>
        <p:nvCxnSpPr>
          <p:cNvPr id="105" name="Straight Connector 104"/>
          <p:cNvCxnSpPr/>
          <p:nvPr/>
        </p:nvCxnSpPr>
        <p:spPr bwMode="auto">
          <a:xfrm flipV="1">
            <a:off x="1716878" y="4913911"/>
            <a:ext cx="111922" cy="12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001215" y="4787033"/>
            <a:ext cx="12586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1828800" y="4797735"/>
            <a:ext cx="12004" cy="4114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endCxn id="104" idx="1"/>
          </p:cNvCxnSpPr>
          <p:nvPr/>
        </p:nvCxnSpPr>
        <p:spPr bwMode="auto">
          <a:xfrm>
            <a:off x="1828800" y="4773583"/>
            <a:ext cx="11903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3001215" y="5090758"/>
            <a:ext cx="12586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831279" y="5090757"/>
            <a:ext cx="11903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1947837" y="5029202"/>
            <a:ext cx="1053377" cy="123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Sponsor </a:t>
            </a:r>
          </a:p>
        </p:txBody>
      </p:sp>
      <p:cxnSp>
        <p:nvCxnSpPr>
          <p:cNvPr id="168" name="Straight Connector 167"/>
          <p:cNvCxnSpPr/>
          <p:nvPr/>
        </p:nvCxnSpPr>
        <p:spPr bwMode="auto">
          <a:xfrm>
            <a:off x="3124200" y="4114800"/>
            <a:ext cx="0" cy="45540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3147828" y="4299199"/>
            <a:ext cx="11903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3124200" y="4784794"/>
            <a:ext cx="0" cy="4114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147828" y="4969349"/>
            <a:ext cx="119037" cy="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3266865" y="5090759"/>
            <a:ext cx="28117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3266865" y="4301797"/>
            <a:ext cx="0" cy="9406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2570283" y="4204900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194" name="Straight Connector 193"/>
          <p:cNvCxnSpPr/>
          <p:nvPr/>
        </p:nvCxnSpPr>
        <p:spPr bwMode="auto">
          <a:xfrm>
            <a:off x="2698418" y="4171650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TextBox 194"/>
          <p:cNvSpPr txBox="1"/>
          <p:nvPr/>
        </p:nvSpPr>
        <p:spPr>
          <a:xfrm>
            <a:off x="1934168" y="4524040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196" name="Straight Connector 195"/>
          <p:cNvCxnSpPr/>
          <p:nvPr/>
        </p:nvCxnSpPr>
        <p:spPr bwMode="auto">
          <a:xfrm>
            <a:off x="2053199" y="4480952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7" name="TextBox 196"/>
          <p:cNvSpPr txBox="1"/>
          <p:nvPr/>
        </p:nvSpPr>
        <p:spPr>
          <a:xfrm>
            <a:off x="2307502" y="4524040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198" name="Straight Connector 197"/>
          <p:cNvCxnSpPr/>
          <p:nvPr/>
        </p:nvCxnSpPr>
        <p:spPr bwMode="auto">
          <a:xfrm>
            <a:off x="2435637" y="4490790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2637769" y="4524040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>
            <a:off x="2765904" y="4490790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1967506" y="5193302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340840" y="5193302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206" name="Straight Connector 205"/>
          <p:cNvCxnSpPr/>
          <p:nvPr/>
        </p:nvCxnSpPr>
        <p:spPr bwMode="auto">
          <a:xfrm>
            <a:off x="2468975" y="5151566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TextBox 206"/>
          <p:cNvSpPr txBox="1"/>
          <p:nvPr/>
        </p:nvSpPr>
        <p:spPr>
          <a:xfrm>
            <a:off x="2671107" y="5193302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208" name="Straight Connector 207"/>
          <p:cNvCxnSpPr/>
          <p:nvPr/>
        </p:nvCxnSpPr>
        <p:spPr bwMode="auto">
          <a:xfrm>
            <a:off x="2799242" y="5151566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TextBox 208"/>
          <p:cNvSpPr txBox="1"/>
          <p:nvPr/>
        </p:nvSpPr>
        <p:spPr>
          <a:xfrm>
            <a:off x="2314490" y="4868994"/>
            <a:ext cx="242294" cy="92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prstDash val="solid"/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WG</a:t>
            </a:r>
          </a:p>
        </p:txBody>
      </p:sp>
      <p:cxnSp>
        <p:nvCxnSpPr>
          <p:cNvPr id="210" name="Straight Connector 209"/>
          <p:cNvCxnSpPr/>
          <p:nvPr/>
        </p:nvCxnSpPr>
        <p:spPr bwMode="auto">
          <a:xfrm>
            <a:off x="2442625" y="4835744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2088653" y="5151566"/>
            <a:ext cx="0" cy="365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92" y="209986"/>
            <a:ext cx="8153400" cy="459087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kern="1200" dirty="0" smtClean="0">
                <a:ea typeface="MS PGothic" pitchFamily="34" charset="-128"/>
              </a:rPr>
              <a:t>Entities and Relationships</a:t>
            </a:r>
            <a:endParaRPr lang="en-US" sz="2400" b="0" kern="1200" dirty="0">
              <a:ea typeface="MS PGothic" pitchFamily="34" charset="-128"/>
            </a:endParaRPr>
          </a:p>
        </p:txBody>
      </p:sp>
      <p:sp>
        <p:nvSpPr>
          <p:cNvPr id="141" name="_s55319"/>
          <p:cNvSpPr>
            <a:spLocks noChangeArrowheads="1"/>
          </p:cNvSpPr>
          <p:nvPr/>
        </p:nvSpPr>
        <p:spPr bwMode="auto">
          <a:xfrm>
            <a:off x="3179403" y="2165407"/>
            <a:ext cx="2154597" cy="1777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 lIns="57755" tIns="28877" rIns="57755" bIns="28877" anchor="t"/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Standards Association</a:t>
            </a:r>
          </a:p>
          <a:p>
            <a:pPr marL="0" lvl="1">
              <a:spcBef>
                <a:spcPct val="200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1100" b="1" kern="0" dirty="0">
                <a:solidFill>
                  <a:srgbClr val="0070C0"/>
                </a:solidFill>
                <a:latin typeface="Verdana"/>
                <a:ea typeface="ＭＳ Ｐゴシック" charset="0"/>
                <a:cs typeface="Verdana (Body)"/>
              </a:rPr>
              <a:t> 7,000   </a:t>
            </a:r>
            <a:r>
              <a:rPr lang="en-US" sz="1100" b="1" kern="0" dirty="0">
                <a:solidFill>
                  <a:srgbClr val="000000"/>
                </a:solidFill>
                <a:latin typeface="Verdana"/>
                <a:ea typeface="ＭＳ Ｐゴシック" charset="0"/>
                <a:cs typeface="Verdana (Body)"/>
              </a:rPr>
              <a:t>individual SA  members</a:t>
            </a:r>
          </a:p>
          <a:p>
            <a:pPr marL="0" lvl="1">
              <a:spcBef>
                <a:spcPct val="200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1100" b="1" kern="0" dirty="0">
                <a:solidFill>
                  <a:srgbClr val="0070C0"/>
                </a:solidFill>
                <a:latin typeface="Verdana"/>
                <a:ea typeface="ＭＳ Ｐゴシック" charset="0"/>
                <a:cs typeface="Verdana (Body)"/>
              </a:rPr>
              <a:t>20,000   participants</a:t>
            </a:r>
          </a:p>
          <a:p>
            <a:pPr marL="0" lvl="1">
              <a:spcBef>
                <a:spcPct val="200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1100" b="1" kern="0" dirty="0" smtClean="0">
                <a:solidFill>
                  <a:srgbClr val="0070C0"/>
                </a:solidFill>
                <a:latin typeface="Verdana"/>
                <a:ea typeface="ＭＳ Ｐゴシック" charset="0"/>
                <a:cs typeface="Verdana (Body)"/>
              </a:rPr>
              <a:t>200</a:t>
            </a:r>
            <a:r>
              <a:rPr lang="en-US" sz="1100" b="1" kern="0" dirty="0">
                <a:solidFill>
                  <a:srgbClr val="0070C0"/>
                </a:solidFill>
                <a:latin typeface="Verdana"/>
                <a:ea typeface="ＭＳ Ｐゴシック" charset="0"/>
                <a:cs typeface="Verdana (Body)"/>
              </a:rPr>
              <a:t>+</a:t>
            </a:r>
            <a:r>
              <a:rPr lang="en-US" sz="1100" b="1" kern="0" dirty="0">
                <a:solidFill>
                  <a:srgbClr val="000000"/>
                </a:solidFill>
                <a:latin typeface="Verdana"/>
                <a:ea typeface="ＭＳ Ｐゴシック" charset="0"/>
                <a:cs typeface="Verdana (Body)"/>
              </a:rPr>
              <a:t> corporate SA members</a:t>
            </a:r>
          </a:p>
          <a:p>
            <a:pPr marL="0" lvl="1">
              <a:spcBef>
                <a:spcPct val="200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1100" b="1" kern="0" dirty="0">
                <a:solidFill>
                  <a:srgbClr val="0066A1"/>
                </a:solidFill>
                <a:latin typeface="Verdana"/>
                <a:ea typeface="ＭＳ Ｐゴシック" charset="0"/>
                <a:cs typeface="Verdana (Body)"/>
              </a:rPr>
              <a:t>  1,000+ </a:t>
            </a:r>
            <a:r>
              <a:rPr lang="en-US" sz="1100" b="1" kern="0" dirty="0">
                <a:solidFill>
                  <a:srgbClr val="000000"/>
                </a:solidFill>
                <a:latin typeface="Verdana"/>
                <a:ea typeface="ＭＳ Ｐゴシック" charset="0"/>
                <a:cs typeface="Verdana (Body)"/>
              </a:rPr>
              <a:t>active standards </a:t>
            </a:r>
          </a:p>
          <a:p>
            <a:pPr marL="0" lvl="1">
              <a:spcBef>
                <a:spcPct val="200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1100" b="1" kern="0" dirty="0">
                <a:solidFill>
                  <a:srgbClr val="0066A1"/>
                </a:solidFill>
                <a:latin typeface="Verdana"/>
                <a:ea typeface="ＭＳ Ｐゴシック" charset="0"/>
                <a:cs typeface="Verdana (Body)"/>
              </a:rPr>
              <a:t>     550+ </a:t>
            </a:r>
            <a:r>
              <a:rPr lang="en-US" sz="1100" b="1" kern="0" dirty="0">
                <a:solidFill>
                  <a:srgbClr val="000000"/>
                </a:solidFill>
                <a:latin typeface="Verdana"/>
                <a:ea typeface="ＭＳ Ｐゴシック" charset="0"/>
                <a:cs typeface="Verdana (Body)"/>
              </a:rPr>
              <a:t>projects</a:t>
            </a:r>
          </a:p>
          <a:p>
            <a:pPr marL="0" lvl="1">
              <a:spcBef>
                <a:spcPct val="200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1100" b="1" kern="0" dirty="0" smtClean="0">
                <a:solidFill>
                  <a:srgbClr val="0070C0"/>
                </a:solidFill>
                <a:latin typeface="Verdana"/>
                <a:ea typeface="ＭＳ Ｐゴシック" charset="0"/>
                <a:cs typeface="Verdana (Body)"/>
              </a:rPr>
              <a:t> </a:t>
            </a:r>
            <a:endParaRPr lang="en-US" sz="1100" b="1" kern="0" dirty="0">
              <a:solidFill>
                <a:srgbClr val="000000"/>
              </a:solidFill>
              <a:latin typeface="Verdana"/>
              <a:ea typeface="ＭＳ Ｐゴシック" charset="0"/>
              <a:cs typeface="Verdana (Body)"/>
            </a:endParaRPr>
          </a:p>
          <a:p>
            <a:pPr algn="ctr">
              <a:defRPr/>
            </a:pPr>
            <a:endParaRPr lang="en-US" sz="105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76" name="_s55316"/>
          <p:cNvCxnSpPr>
            <a:cxnSpLocks noChangeShapeType="1"/>
          </p:cNvCxnSpPr>
          <p:nvPr/>
        </p:nvCxnSpPr>
        <p:spPr bwMode="auto">
          <a:xfrm rot="16200000" flipV="1">
            <a:off x="6569234" y="766718"/>
            <a:ext cx="502449" cy="3018948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9" name="_s55315"/>
          <p:cNvSpPr>
            <a:spLocks noChangeArrowheads="1"/>
          </p:cNvSpPr>
          <p:nvPr/>
        </p:nvSpPr>
        <p:spPr bwMode="auto">
          <a:xfrm>
            <a:off x="7944043" y="2357185"/>
            <a:ext cx="868252" cy="686202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57755" tIns="28877" rIns="57755" bIns="28877" anchor="t"/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IEEE-USA</a:t>
            </a: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23" name="Straight Connector 22"/>
          <p:cNvCxnSpPr>
            <a:stCxn id="142" idx="2"/>
            <a:endCxn id="71" idx="0"/>
          </p:cNvCxnSpPr>
          <p:nvPr/>
        </p:nvCxnSpPr>
        <p:spPr bwMode="auto">
          <a:xfrm>
            <a:off x="772783" y="3003826"/>
            <a:ext cx="2002" cy="2096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127728" y="4933471"/>
            <a:ext cx="549636" cy="365760"/>
          </a:xfrm>
          <a:custGeom>
            <a:avLst/>
            <a:gdLst>
              <a:gd name="connsiteX0" fmla="*/ 0 w 1331964"/>
              <a:gd name="connsiteY0" fmla="*/ 36576 h 365760"/>
              <a:gd name="connsiteX1" fmla="*/ 36576 w 1331964"/>
              <a:gd name="connsiteY1" fmla="*/ 0 h 365760"/>
              <a:gd name="connsiteX2" fmla="*/ 1295388 w 1331964"/>
              <a:gd name="connsiteY2" fmla="*/ 0 h 365760"/>
              <a:gd name="connsiteX3" fmla="*/ 1331964 w 1331964"/>
              <a:gd name="connsiteY3" fmla="*/ 36576 h 365760"/>
              <a:gd name="connsiteX4" fmla="*/ 1331964 w 1331964"/>
              <a:gd name="connsiteY4" fmla="*/ 329184 h 365760"/>
              <a:gd name="connsiteX5" fmla="*/ 1295388 w 1331964"/>
              <a:gd name="connsiteY5" fmla="*/ 365760 h 365760"/>
              <a:gd name="connsiteX6" fmla="*/ 36576 w 1331964"/>
              <a:gd name="connsiteY6" fmla="*/ 365760 h 365760"/>
              <a:gd name="connsiteX7" fmla="*/ 0 w 1331964"/>
              <a:gd name="connsiteY7" fmla="*/ 329184 h 365760"/>
              <a:gd name="connsiteX8" fmla="*/ 0 w 1331964"/>
              <a:gd name="connsiteY8" fmla="*/ 3657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964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295388" y="0"/>
                </a:lnTo>
                <a:cubicBezTo>
                  <a:pt x="1315588" y="0"/>
                  <a:pt x="1331964" y="16376"/>
                  <a:pt x="1331964" y="36576"/>
                </a:cubicBezTo>
                <a:lnTo>
                  <a:pt x="1331964" y="329184"/>
                </a:lnTo>
                <a:cubicBezTo>
                  <a:pt x="1331964" y="349384"/>
                  <a:pt x="1315588" y="365760"/>
                  <a:pt x="1295388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03" tIns="45003" rIns="45003" bIns="4500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RAC</a:t>
            </a:r>
            <a:endParaRPr lang="en-US" sz="900" b="1" kern="1200" dirty="0">
              <a:solidFill>
                <a:schemeClr val="tx1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7828472" y="4931306"/>
            <a:ext cx="549636" cy="365760"/>
          </a:xfrm>
          <a:custGeom>
            <a:avLst/>
            <a:gdLst>
              <a:gd name="connsiteX0" fmla="*/ 0 w 1331964"/>
              <a:gd name="connsiteY0" fmla="*/ 36576 h 365760"/>
              <a:gd name="connsiteX1" fmla="*/ 36576 w 1331964"/>
              <a:gd name="connsiteY1" fmla="*/ 0 h 365760"/>
              <a:gd name="connsiteX2" fmla="*/ 1295388 w 1331964"/>
              <a:gd name="connsiteY2" fmla="*/ 0 h 365760"/>
              <a:gd name="connsiteX3" fmla="*/ 1331964 w 1331964"/>
              <a:gd name="connsiteY3" fmla="*/ 36576 h 365760"/>
              <a:gd name="connsiteX4" fmla="*/ 1331964 w 1331964"/>
              <a:gd name="connsiteY4" fmla="*/ 329184 h 365760"/>
              <a:gd name="connsiteX5" fmla="*/ 1295388 w 1331964"/>
              <a:gd name="connsiteY5" fmla="*/ 365760 h 365760"/>
              <a:gd name="connsiteX6" fmla="*/ 36576 w 1331964"/>
              <a:gd name="connsiteY6" fmla="*/ 365760 h 365760"/>
              <a:gd name="connsiteX7" fmla="*/ 0 w 1331964"/>
              <a:gd name="connsiteY7" fmla="*/ 329184 h 365760"/>
              <a:gd name="connsiteX8" fmla="*/ 0 w 1331964"/>
              <a:gd name="connsiteY8" fmla="*/ 3657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964" h="365760">
                <a:moveTo>
                  <a:pt x="0" y="36576"/>
                </a:moveTo>
                <a:cubicBezTo>
                  <a:pt x="0" y="16376"/>
                  <a:pt x="16376" y="0"/>
                  <a:pt x="36576" y="0"/>
                </a:cubicBezTo>
                <a:lnTo>
                  <a:pt x="1295388" y="0"/>
                </a:lnTo>
                <a:cubicBezTo>
                  <a:pt x="1315588" y="0"/>
                  <a:pt x="1331964" y="16376"/>
                  <a:pt x="1331964" y="36576"/>
                </a:cubicBezTo>
                <a:lnTo>
                  <a:pt x="1331964" y="329184"/>
                </a:lnTo>
                <a:cubicBezTo>
                  <a:pt x="1331964" y="349384"/>
                  <a:pt x="1315588" y="365760"/>
                  <a:pt x="1295388" y="365760"/>
                </a:cubicBezTo>
                <a:lnTo>
                  <a:pt x="36576" y="365760"/>
                </a:lnTo>
                <a:cubicBezTo>
                  <a:pt x="16376" y="365760"/>
                  <a:pt x="0" y="349384"/>
                  <a:pt x="0" y="329184"/>
                </a:cubicBezTo>
                <a:lnTo>
                  <a:pt x="0" y="365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03" tIns="45003" rIns="45003" bIns="4500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ICAP</a:t>
            </a:r>
            <a:endParaRPr lang="en-US" sz="900" b="1" kern="1200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 bwMode="auto">
          <a:xfrm>
            <a:off x="6734120" y="4778433"/>
            <a:ext cx="1398725" cy="154067"/>
          </a:xfrm>
          <a:prstGeom prst="bentConnector3">
            <a:avLst>
              <a:gd name="adj1" fmla="val 99755"/>
            </a:avLst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Elbow Connector 106"/>
          <p:cNvCxnSpPr/>
          <p:nvPr/>
        </p:nvCxnSpPr>
        <p:spPr bwMode="auto">
          <a:xfrm flipV="1">
            <a:off x="5770122" y="4779403"/>
            <a:ext cx="1632424" cy="132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Elbow Connector 107"/>
          <p:cNvCxnSpPr/>
          <p:nvPr/>
        </p:nvCxnSpPr>
        <p:spPr bwMode="auto">
          <a:xfrm>
            <a:off x="6003821" y="4774051"/>
            <a:ext cx="1398725" cy="154067"/>
          </a:xfrm>
          <a:prstGeom prst="bentConnector3">
            <a:avLst>
              <a:gd name="adj1" fmla="val 99755"/>
            </a:avLst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Elbow Connector 112"/>
          <p:cNvCxnSpPr/>
          <p:nvPr/>
        </p:nvCxnSpPr>
        <p:spPr bwMode="auto">
          <a:xfrm>
            <a:off x="4624474" y="4777925"/>
            <a:ext cx="1398725" cy="154067"/>
          </a:xfrm>
          <a:prstGeom prst="bentConnector3">
            <a:avLst>
              <a:gd name="adj1" fmla="val 99755"/>
            </a:avLst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_s55325"/>
          <p:cNvSpPr>
            <a:spLocks noChangeArrowheads="1"/>
          </p:cNvSpPr>
          <p:nvPr/>
        </p:nvSpPr>
        <p:spPr bwMode="auto">
          <a:xfrm>
            <a:off x="6351274" y="3593062"/>
            <a:ext cx="2354577" cy="586994"/>
          </a:xfrm>
          <a:prstGeom prst="rect">
            <a:avLst/>
          </a:prstGeom>
          <a:solidFill>
            <a:srgbClr val="FFFFFF"/>
          </a:solidFill>
          <a:ln w="12700">
            <a:solidFill>
              <a:srgbClr val="91919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57755" tIns="28877" rIns="57755" bIns="28877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SA Exec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Director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&amp; Staff</a:t>
            </a:r>
          </a:p>
          <a:p>
            <a:pPr marL="0" lvl="1">
              <a:defRPr/>
            </a:pPr>
            <a:r>
              <a:rPr lang="en-US" sz="1100" b="1" kern="0" dirty="0">
                <a:solidFill>
                  <a:srgbClr val="0070C0"/>
                </a:solidFill>
                <a:latin typeface="Verdana"/>
                <a:ea typeface="ＭＳ Ｐゴシック" charset="0"/>
                <a:cs typeface="Verdana (Body)"/>
              </a:rPr>
              <a:t>80   </a:t>
            </a:r>
            <a:r>
              <a:rPr lang="en-US" sz="1100" b="1" kern="0" dirty="0">
                <a:latin typeface="Verdana"/>
                <a:ea typeface="ＭＳ Ｐゴシック" charset="0"/>
                <a:cs typeface="Verdana (Body)"/>
              </a:rPr>
              <a:t>full time </a:t>
            </a:r>
            <a:r>
              <a:rPr lang="en-US" sz="1100" b="1" kern="0" dirty="0" smtClean="0">
                <a:latin typeface="Verdana"/>
                <a:ea typeface="ＭＳ Ｐゴシック" charset="0"/>
                <a:cs typeface="Verdana (Body)"/>
              </a:rPr>
              <a:t>staff</a:t>
            </a:r>
            <a:endParaRPr lang="en-US" sz="1100" b="1" kern="0" dirty="0">
              <a:latin typeface="Verdana"/>
              <a:ea typeface="ＭＳ Ｐゴシック" charset="0"/>
              <a:cs typeface="Verdana (Body)"/>
            </a:endParaRPr>
          </a:p>
        </p:txBody>
      </p:sp>
      <p:cxnSp>
        <p:nvCxnSpPr>
          <p:cNvPr id="6" name="Elbow Connector 5"/>
          <p:cNvCxnSpPr>
            <a:stCxn id="144" idx="3"/>
            <a:endCxn id="114" idx="3"/>
          </p:cNvCxnSpPr>
          <p:nvPr/>
        </p:nvCxnSpPr>
        <p:spPr bwMode="auto">
          <a:xfrm>
            <a:off x="8697993" y="1551740"/>
            <a:ext cx="7858" cy="2334819"/>
          </a:xfrm>
          <a:prstGeom prst="bentConnector3">
            <a:avLst>
              <a:gd name="adj1" fmla="val 374297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10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 Entity Relationship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8</a:t>
            </a:fld>
            <a:endParaRPr lang="en-US" sz="2000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1069" y="3137242"/>
            <a:ext cx="54665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SA</a:t>
            </a:r>
          </a:p>
          <a:p>
            <a:r>
              <a:rPr lang="en-US" sz="1600" b="1" dirty="0" smtClean="0"/>
              <a:t>Strategic plan, Objectives, Initiatives, Metrics</a:t>
            </a:r>
          </a:p>
          <a:p>
            <a:r>
              <a:rPr lang="en-US" sz="1600" b="1" dirty="0" smtClean="0"/>
              <a:t>Bylaws, Operations, PR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181" y="2488961"/>
            <a:ext cx="2573140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BoD</a:t>
            </a:r>
            <a:r>
              <a:rPr lang="en-US" sz="1600" b="1" dirty="0" smtClean="0"/>
              <a:t> Engagements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2030 Plans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9323" y="1434402"/>
            <a:ext cx="4251485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International SDOs, Gov’t Agencies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686" y="2115629"/>
            <a:ext cx="5559535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Corporate Relationships (Entity model &amp; IEEE)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" y="1972672"/>
            <a:ext cx="8130540" cy="363729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56" y="4492612"/>
            <a:ext cx="5085046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TAB</a:t>
            </a:r>
          </a:p>
          <a:p>
            <a:pPr algn="l"/>
            <a:r>
              <a:rPr lang="en-US" sz="1600" b="1" dirty="0" smtClean="0"/>
              <a:t>Education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Society </a:t>
            </a:r>
            <a:r>
              <a:rPr lang="en-US" sz="1600" b="1" dirty="0" smtClean="0"/>
              <a:t>Relationships, Support/Assistance</a:t>
            </a:r>
          </a:p>
        </p:txBody>
      </p:sp>
    </p:spTree>
    <p:extLst>
      <p:ext uri="{BB962C8B-B14F-4D97-AF65-F5344CB8AC3E}">
        <p14:creationId xmlns:p14="http://schemas.microsoft.com/office/powerpoint/2010/main" val="24162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7FB4D3-0CF2-4F06-8173-5F28D64F6C3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318" y="2014835"/>
            <a:ext cx="53254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Operational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Statistics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10920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_PowerPoint_Template2007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1_Blank Presentation 2">
      <a:dk1>
        <a:srgbClr val="A6B4AC"/>
      </a:dk1>
      <a:lt1>
        <a:srgbClr val="FFFFFF"/>
      </a:lt1>
      <a:dk2>
        <a:srgbClr val="000000"/>
      </a:dk2>
      <a:lt2>
        <a:srgbClr val="FFFFFF"/>
      </a:lt2>
      <a:accent1>
        <a:srgbClr val="0066A1"/>
      </a:accent1>
      <a:accent2>
        <a:srgbClr val="009FDA"/>
      </a:accent2>
      <a:accent3>
        <a:srgbClr val="AAAAAA"/>
      </a:accent3>
      <a:accent4>
        <a:srgbClr val="DADADA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1_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EEE-SA Powerpoint Templat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</Template>
  <TotalTime>11728</TotalTime>
  <Words>892</Words>
  <Application>Microsoft Office PowerPoint</Application>
  <PresentationFormat>On-screen Show (4:3)</PresentationFormat>
  <Paragraphs>249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ＭＳ Ｐゴシック</vt:lpstr>
      <vt:lpstr>SimSun</vt:lpstr>
      <vt:lpstr>Arial</vt:lpstr>
      <vt:lpstr>Geneva</vt:lpstr>
      <vt:lpstr>Myriad Pro</vt:lpstr>
      <vt:lpstr>Stencil</vt:lpstr>
      <vt:lpstr>Verdana</vt:lpstr>
      <vt:lpstr>Verdana (Body)</vt:lpstr>
      <vt:lpstr>Wingdings</vt:lpstr>
      <vt:lpstr>Wingdings 2</vt:lpstr>
      <vt:lpstr>IEEE-SA_PowerPoint_Template2007</vt:lpstr>
      <vt:lpstr>Cover Slides</vt:lpstr>
      <vt:lpstr>2_Blank Presentation</vt:lpstr>
      <vt:lpstr>1_IEEE-SA Powerpoint Template</vt:lpstr>
      <vt:lpstr>IEEE SA Overview</vt:lpstr>
      <vt:lpstr>PowerPoint Presentation</vt:lpstr>
      <vt:lpstr>IEEE Priorities</vt:lpstr>
      <vt:lpstr>Standards Association Charter</vt:lpstr>
      <vt:lpstr>SA Vision &amp; Mission</vt:lpstr>
      <vt:lpstr>PowerPoint Presentation</vt:lpstr>
      <vt:lpstr>Entities and Relationships</vt:lpstr>
      <vt:lpstr>SA Entity Relationship diagram</vt:lpstr>
      <vt:lpstr>PowerPoint Presentation</vt:lpstr>
      <vt:lpstr>IEEE Standards Development Process </vt:lpstr>
      <vt:lpstr>How Long Does a Standards Project take?</vt:lpstr>
      <vt:lpstr>Active PARs by Sponsor  ( Feb 2015)</vt:lpstr>
      <vt:lpstr>Records of IEEE Standard Related-Patent Letters of Assurance (Feb 2015)</vt:lpstr>
      <vt:lpstr>PowerPoint Presentation</vt:lpstr>
      <vt:lpstr>Member Demographics (1)</vt:lpstr>
      <vt:lpstr>IEEE-SA Corporate Program</vt:lpstr>
      <vt:lpstr>PowerPoint Presentation</vt:lpstr>
      <vt:lpstr>Reinforcing IEEE Innovation Leadership</vt:lpstr>
      <vt:lpstr>TAB Outreach to SA</vt:lpstr>
      <vt:lpstr>SA Entity Relationship diagram</vt:lpstr>
      <vt:lpstr>PowerPoint Presentation</vt:lpstr>
      <vt:lpstr>PowerPoint Presentation</vt:lpstr>
      <vt:lpstr>Historical Milestones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SA Overview for 802 Plenary July 2015</dc:title>
  <dc:creator>bkraemer@marvell.com</dc:creator>
  <cp:keywords/>
  <cp:lastModifiedBy>Bruce Kraemer</cp:lastModifiedBy>
  <cp:revision>389</cp:revision>
  <cp:lastPrinted>2015-06-18T15:41:41Z</cp:lastPrinted>
  <dcterms:created xsi:type="dcterms:W3CDTF">2013-10-02T15:11:34Z</dcterms:created>
  <dcterms:modified xsi:type="dcterms:W3CDTF">2015-07-17T21:12:24Z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327384;22965250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2013-03-29T12:25:12-0400</vt:lpwstr>
  </property>
  <property fmtid="{D5CDD505-2E9C-101B-9397-08002B2CF9AE}" pid="9" name="Offisync_ProviderName">
    <vt:lpwstr>Central Desktop</vt:lpwstr>
  </property>
</Properties>
</file>