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90" r:id="rId4"/>
    <p:sldId id="291" r:id="rId5"/>
    <p:sldId id="292" r:id="rId6"/>
    <p:sldId id="293" r:id="rId7"/>
    <p:sldId id="294" r:id="rId8"/>
    <p:sldId id="268" r:id="rId9"/>
    <p:sldId id="300" r:id="rId10"/>
    <p:sldId id="301" r:id="rId11"/>
    <p:sldId id="302" r:id="rId12"/>
    <p:sldId id="303" r:id="rId13"/>
    <p:sldId id="304" r:id="rId14"/>
    <p:sldId id="305" r:id="rId15"/>
    <p:sldId id="306" r:id="rId16"/>
    <p:sldId id="307" r:id="rId17"/>
    <p:sldId id="308" r:id="rId18"/>
    <p:sldId id="309" r:id="rId19"/>
    <p:sldId id="310" r:id="rId20"/>
    <p:sldId id="311" r:id="rId2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0" autoAdjust="0"/>
    <p:restoredTop sz="74067" autoAdjust="0"/>
  </p:normalViewPr>
  <p:slideViewPr>
    <p:cSldViewPr>
      <p:cViewPr varScale="1">
        <p:scale>
          <a:sx n="48" d="100"/>
          <a:sy n="48" d="100"/>
        </p:scale>
        <p:origin x="-612" y="-96"/>
      </p:cViewPr>
      <p:guideLst>
        <p:guide orient="horz" pos="2160"/>
        <p:guide pos="2880"/>
      </p:guideLst>
    </p:cSldViewPr>
  </p:slideViewPr>
  <p:outlineViewPr>
    <p:cViewPr varScale="1">
      <p:scale>
        <a:sx n="33" d="100"/>
        <a:sy n="33" d="100"/>
      </p:scale>
      <p:origin x="0" y="18576"/>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 EC-15/0056r2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 EC-15/0056r2</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19.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EC-15/0056r2</a:t>
            </a:r>
            <a:endParaRPr lang="en-US" dirty="0"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dirty="0"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dirty="0"/>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EC-15/0056r2</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 EC-15/0056r2</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36750805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smtClean="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smtClean="0">
                <a:solidFill>
                  <a:srgbClr val="000000"/>
                </a:solidFill>
                <a:effectLst/>
                <a:latin typeface="Times New Roman" pitchFamily="16" charset="0"/>
                <a:ea typeface="+mn-ea"/>
                <a:cs typeface="+mn-cs"/>
              </a:rPr>
              <a:t>Approved Tutorial Requests will be assigned a time slot based on the order in which they were received. The Final Tutorial Schedule will be posted at </a:t>
            </a:r>
            <a:r>
              <a:rPr lang="en-US" sz="1200" u="sng" kern="1200" dirty="0" smtClean="0">
                <a:solidFill>
                  <a:srgbClr val="000000"/>
                </a:solidFill>
                <a:effectLst/>
                <a:latin typeface="Times New Roman" pitchFamily="16" charset="0"/>
                <a:ea typeface="+mn-ea"/>
                <a:cs typeface="+mn-cs"/>
                <a:hlinkClick r:id="rId3"/>
              </a:rPr>
              <a:t>http://802world.org/plenary</a:t>
            </a:r>
            <a:r>
              <a:rPr lang="en-US" sz="1200" kern="1200" dirty="0" smtClean="0">
                <a:solidFill>
                  <a:srgbClr val="000000"/>
                </a:solidFill>
                <a:effectLst/>
                <a:latin typeface="Times New Roman" pitchFamily="16" charset="0"/>
                <a:ea typeface="+mn-ea"/>
                <a:cs typeface="+mn-cs"/>
              </a:rPr>
              <a:t> and </a:t>
            </a:r>
            <a:r>
              <a:rPr lang="en-US" sz="1200" u="sng" kern="1200" dirty="0" smtClean="0">
                <a:solidFill>
                  <a:srgbClr val="000000"/>
                </a:solidFill>
                <a:effectLst/>
                <a:latin typeface="Times New Roman" pitchFamily="16" charset="0"/>
                <a:ea typeface="+mn-ea"/>
                <a:cs typeface="+mn-cs"/>
                <a:hlinkClick r:id="rId4"/>
              </a:rPr>
              <a:t>http://ieee802.org</a:t>
            </a:r>
            <a:r>
              <a:rPr lang="en-US" sz="1200" kern="1200" dirty="0" smtClean="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smtClean="0"/>
              <a:t>doc.: IEEE 802 EC-15/0056r2</a:t>
            </a:r>
            <a:endParaRPr lang="en-US" dirty="0"/>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19</a:t>
            </a:fld>
            <a:endParaRPr lang="en-US"/>
          </a:p>
        </p:txBody>
      </p:sp>
    </p:spTree>
    <p:extLst>
      <p:ext uri="{BB962C8B-B14F-4D97-AF65-F5344CB8AC3E}">
        <p14:creationId xmlns:p14="http://schemas.microsoft.com/office/powerpoint/2010/main" val="3772538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GB" sz="1800" b="1" baseline="0" dirty="0" smtClean="0">
                <a:solidFill>
                  <a:schemeClr val="tx1"/>
                </a:solidFill>
                <a:latin typeface="Times New Roman" pitchFamily="16" charset="0"/>
                <a:ea typeface="MS Gothic" charset="-128"/>
                <a:cs typeface="Arial Unicode MS" charset="0"/>
              </a:rPr>
              <a:t> EC</a:t>
            </a:r>
            <a:r>
              <a:rPr lang="en-US" sz="1800" b="1" dirty="0" smtClean="0">
                <a:solidFill>
                  <a:schemeClr val="tx1"/>
                </a:solidFill>
                <a:effectLst/>
              </a:rPr>
              <a:t>-15-0056r2</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802world.org/attende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12/ec-12-0040-10-00EC-802-plenary-future-venue-contract-status.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dirty="0"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dirty="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July 2015 Plenary</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2015-03-17</a:t>
            </a:r>
          </a:p>
        </p:txBody>
      </p:sp>
      <p:graphicFrame>
        <p:nvGraphicFramePr>
          <p:cNvPr id="1026" name="Object 3"/>
          <p:cNvGraphicFramePr>
            <a:graphicFrameLocks noChangeAspect="1"/>
          </p:cNvGraphicFramePr>
          <p:nvPr>
            <p:extLst>
              <p:ext uri="{D42A27DB-BD31-4B8C-83A1-F6EECF244321}">
                <p14:modId xmlns:p14="http://schemas.microsoft.com/office/powerpoint/2010/main" val="2530332203"/>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161" name="Document" r:id="rId4" imgW="8245941" imgH="2955511" progId="Word.Document.8">
                  <p:embed/>
                </p:oleObj>
              </mc:Choice>
              <mc:Fallback>
                <p:oleObj name="Document" r:id="rId4" imgW="8245941" imgH="2955511" progId="Word.Document.8">
                  <p:embed/>
                  <p:pic>
                    <p:nvPicPr>
                      <p:cNvPr id="0" name="Picture 46"/>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Footer Placeholder 2"/>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sz="2400" dirty="0"/>
              <a:t>Future Venues IEEE 802 Plenary Sessions </a:t>
            </a:r>
          </a:p>
        </p:txBody>
      </p:sp>
      <p:sp>
        <p:nvSpPr>
          <p:cNvPr id="3" name="Content Placeholder 2"/>
          <p:cNvSpPr>
            <a:spLocks noGrp="1"/>
          </p:cNvSpPr>
          <p:nvPr>
            <p:ph idx="1"/>
          </p:nvPr>
        </p:nvSpPr>
        <p:spPr>
          <a:xfrm>
            <a:off x="228600" y="1066800"/>
            <a:ext cx="8763000" cy="5410200"/>
          </a:xfrm>
        </p:spPr>
        <p:txBody>
          <a:bodyPr/>
          <a:lstStyle/>
          <a:p>
            <a:pPr marL="0" indent="0" algn="ctr">
              <a:buNone/>
            </a:pPr>
            <a:r>
              <a:rPr lang="en-US" sz="2000" dirty="0">
                <a:solidFill>
                  <a:srgbClr val="0000FF"/>
                </a:solidFill>
              </a:rPr>
              <a:t>MEETING VENUE OPTIONS</a:t>
            </a:r>
          </a:p>
          <a:p>
            <a:pPr marL="0" indent="0" algn="ctr">
              <a:buNone/>
            </a:pPr>
            <a:r>
              <a:rPr lang="en-US" sz="2000" dirty="0">
                <a:solidFill>
                  <a:srgbClr val="0000FF"/>
                </a:solidFill>
              </a:rPr>
              <a:t>MARCH 4-9, 2018</a:t>
            </a:r>
          </a:p>
          <a:p>
            <a:r>
              <a:rPr lang="en-US" sz="1800" u="sng" dirty="0" smtClean="0"/>
              <a:t>HOTEL</a:t>
            </a:r>
            <a:r>
              <a:rPr lang="en-US" sz="1800" u="sng" dirty="0"/>
              <a:t>:			   GRM$:	 	MR$:                 F&amp;B-MIN$:                      WIFI:</a:t>
            </a:r>
            <a:endParaRPr lang="en-US" sz="1800" dirty="0"/>
          </a:p>
          <a:p>
            <a:r>
              <a:rPr lang="en-US" sz="1800" dirty="0"/>
              <a:t>HR CHICAGO O’HARE   $179++/NT   COMP		$100,00O++			</a:t>
            </a:r>
            <a:r>
              <a:rPr lang="en-US" sz="1800" dirty="0" smtClean="0"/>
              <a:t>INC</a:t>
            </a:r>
            <a:endParaRPr lang="en-US" sz="1800" dirty="0"/>
          </a:p>
          <a:p>
            <a:pPr lvl="1"/>
            <a:r>
              <a:rPr lang="en-US" sz="1600" dirty="0" smtClean="0"/>
              <a:t>ROOM </a:t>
            </a:r>
            <a:r>
              <a:rPr lang="en-US" sz="1600" dirty="0"/>
              <a:t>RATE INCLUDES INTERNET ACCESS, NEWLY UPGRADED GUEST ROOMS</a:t>
            </a:r>
          </a:p>
          <a:p>
            <a:pPr lvl="1"/>
            <a:r>
              <a:rPr lang="en-US" sz="1600" dirty="0"/>
              <a:t>F&amp;B/AV PRICING ACCEPTABLE (*Based on 2015 pricing- Need more info)</a:t>
            </a:r>
          </a:p>
          <a:p>
            <a:pPr lvl="1"/>
            <a:r>
              <a:rPr lang="en-US" sz="1600" dirty="0"/>
              <a:t>REASONABLE HOTEL NETWORKING COSTS (same as previous </a:t>
            </a:r>
            <a:r>
              <a:rPr lang="en-US" sz="1600" dirty="0" err="1"/>
              <a:t>Hyatts</a:t>
            </a:r>
            <a:r>
              <a:rPr lang="en-US" sz="1600" dirty="0"/>
              <a:t> – TBC)</a:t>
            </a:r>
          </a:p>
          <a:p>
            <a:pPr lvl="1"/>
            <a:r>
              <a:rPr lang="en-US" sz="1600" dirty="0"/>
              <a:t>EXCELLENT MEETING SPACE</a:t>
            </a:r>
          </a:p>
          <a:p>
            <a:pPr lvl="1"/>
            <a:r>
              <a:rPr lang="en-US" sz="1600" dirty="0"/>
              <a:t>GREAT OPTIONS FOR GROUP CONCESSIONS</a:t>
            </a:r>
          </a:p>
          <a:p>
            <a:pPr lvl="1"/>
            <a:r>
              <a:rPr lang="en-US" sz="1600" dirty="0"/>
              <a:t>WILL ACCEPT HOTEL CONTRACT MEETING CANCELLATION POLICY</a:t>
            </a:r>
          </a:p>
          <a:p>
            <a:pPr lvl="1"/>
            <a:r>
              <a:rPr lang="en-US" sz="1600" dirty="0"/>
              <a:t>2.6 MILES FROM CHICAGO O’HARE AIRPORT, COMPLIMENTARY 24 HR. SHUTTLE SERVICE</a:t>
            </a:r>
          </a:p>
          <a:p>
            <a:pPr lvl="1"/>
            <a:r>
              <a:rPr lang="en-US" sz="1600" dirty="0"/>
              <a:t>EASY ACCESS TO DOWNTOWN CHICAGO (WALKING DISTANCE TO BLUE LINE STATION - $2.50 OW)</a:t>
            </a:r>
          </a:p>
          <a:p>
            <a:pPr lvl="1"/>
            <a:r>
              <a:rPr lang="en-US" sz="1600" dirty="0"/>
              <a:t>COMPLIMENTARY  ENTERTAINMENT CIRCULATOR – EVREY 10-15 MINUTES, 7A TO 12M </a:t>
            </a:r>
            <a:endParaRPr lang="en-US" sz="1600" dirty="0" smtClean="0"/>
          </a:p>
          <a:p>
            <a:pPr lvl="1"/>
            <a:r>
              <a:rPr lang="en-US" sz="1600" dirty="0" smtClean="0"/>
              <a:t>-- </a:t>
            </a:r>
            <a:r>
              <a:rPr lang="en-US" sz="1600" dirty="0"/>
              <a:t>also, walking paths to area restaurants (including 1 location with food court) &amp; entertainment</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Tree>
    <p:extLst>
      <p:ext uri="{BB962C8B-B14F-4D97-AF65-F5344CB8AC3E}">
        <p14:creationId xmlns:p14="http://schemas.microsoft.com/office/powerpoint/2010/main" val="107724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4799"/>
          </a:xfrm>
        </p:spPr>
        <p:txBody>
          <a:bodyPr/>
          <a:lstStyle/>
          <a:p>
            <a:r>
              <a:rPr lang="en-US" sz="2400" dirty="0"/>
              <a:t>Future Venues IEEE 802 Plenary Sessions </a:t>
            </a:r>
          </a:p>
        </p:txBody>
      </p:sp>
      <p:sp>
        <p:nvSpPr>
          <p:cNvPr id="3" name="Content Placeholder 2"/>
          <p:cNvSpPr>
            <a:spLocks noGrp="1"/>
          </p:cNvSpPr>
          <p:nvPr>
            <p:ph idx="1"/>
          </p:nvPr>
        </p:nvSpPr>
        <p:spPr>
          <a:xfrm>
            <a:off x="228600" y="1143000"/>
            <a:ext cx="8763000" cy="5257800"/>
          </a:xfrm>
        </p:spPr>
        <p:txBody>
          <a:bodyPr/>
          <a:lstStyle/>
          <a:p>
            <a:pPr marL="0" indent="0" algn="ctr">
              <a:buNone/>
            </a:pPr>
            <a:r>
              <a:rPr lang="en-US" sz="1800" dirty="0">
                <a:solidFill>
                  <a:srgbClr val="0000FF"/>
                </a:solidFill>
              </a:rPr>
              <a:t>MEETING VENUE OPTIONS</a:t>
            </a:r>
          </a:p>
          <a:p>
            <a:pPr marL="0" indent="0" algn="ctr">
              <a:buNone/>
            </a:pPr>
            <a:r>
              <a:rPr lang="en-US" sz="1800" dirty="0">
                <a:solidFill>
                  <a:srgbClr val="0000FF"/>
                </a:solidFill>
              </a:rPr>
              <a:t>NOVEMBER 11-16, </a:t>
            </a:r>
            <a:r>
              <a:rPr lang="en-US" sz="1800" dirty="0" smtClean="0">
                <a:solidFill>
                  <a:srgbClr val="0000FF"/>
                </a:solidFill>
              </a:rPr>
              <a:t>2018</a:t>
            </a:r>
            <a:endParaRPr lang="en-US" sz="1600" dirty="0">
              <a:solidFill>
                <a:srgbClr val="0000FF"/>
              </a:solidFill>
            </a:endParaRPr>
          </a:p>
          <a:p>
            <a:r>
              <a:rPr lang="en-US" sz="1800" u="sng" dirty="0"/>
              <a:t>HOTEL:			   GRM$:	 	MR$:                 F&amp;B-MIN$:                      WIFI:</a:t>
            </a:r>
          </a:p>
          <a:p>
            <a:r>
              <a:rPr lang="en-US" sz="1800" dirty="0" smtClean="0"/>
              <a:t>HILTON </a:t>
            </a:r>
            <a:r>
              <a:rPr lang="en-US" sz="1800" dirty="0"/>
              <a:t>PORTLAND	$197++/NT	COMP		$150,000++			</a:t>
            </a:r>
            <a:r>
              <a:rPr lang="en-US" sz="1800" dirty="0" smtClean="0"/>
              <a:t>INC</a:t>
            </a:r>
            <a:endParaRPr lang="en-US" sz="1800" dirty="0"/>
          </a:p>
          <a:p>
            <a:pPr marL="0" lvl="1" indent="0">
              <a:buNone/>
            </a:pPr>
            <a:r>
              <a:rPr lang="en-US" sz="1800" dirty="0"/>
              <a:t>	-  </a:t>
            </a:r>
            <a:r>
              <a:rPr lang="en-US" sz="1400" dirty="0"/>
              <a:t>ROOM RATE INCLUDES INTERNET ACCESS, COMP MEETING SPACE</a:t>
            </a:r>
          </a:p>
          <a:p>
            <a:pPr marL="0" lvl="1" indent="0">
              <a:buNone/>
            </a:pPr>
            <a:r>
              <a:rPr lang="en-US" sz="1400" dirty="0"/>
              <a:t>	-   GOOD MEETING SPACE AND CONCESSIONS, F&amp;B/AV  REASONABLE PRICING FOR 2018</a:t>
            </a:r>
          </a:p>
          <a:p>
            <a:pPr marL="0" lvl="1" indent="0">
              <a:buNone/>
            </a:pPr>
            <a:r>
              <a:rPr lang="en-US" sz="1400" dirty="0"/>
              <a:t>	-  NO CLUB LEVEL (MAY OFFER HOSPITALITY SUITE – TBC)</a:t>
            </a:r>
          </a:p>
          <a:p>
            <a:pPr marL="0" lvl="1" indent="0">
              <a:buNone/>
            </a:pPr>
            <a:r>
              <a:rPr lang="en-US" sz="1400" dirty="0"/>
              <a:t>	-  AIRPORT TRANSPORTATION:</a:t>
            </a:r>
          </a:p>
          <a:p>
            <a:pPr marL="0" lvl="1" indent="0">
              <a:buNone/>
            </a:pPr>
            <a:r>
              <a:rPr lang="en-US" sz="1400" dirty="0"/>
              <a:t>                   MAX LIGHT RAIL - $2.50/PERSON OW, AIRPORT SHUTTLE- $14/PERSON OW, TAXI – $35.</a:t>
            </a:r>
          </a:p>
          <a:p>
            <a:pPr marL="0" lvl="1" indent="0">
              <a:buNone/>
            </a:pPr>
            <a:r>
              <a:rPr lang="en-US" sz="1400" dirty="0"/>
              <a:t>	</a:t>
            </a:r>
            <a:r>
              <a:rPr lang="en-US" sz="1800" dirty="0"/>
              <a:t>-  </a:t>
            </a:r>
            <a:r>
              <a:rPr lang="en-US" sz="1400" dirty="0"/>
              <a:t>LOCATED DOWNTOWN PORTLAND, AMAZING TRANSPORTATION AND WAKABLE STREETS</a:t>
            </a:r>
          </a:p>
          <a:p>
            <a:pPr marL="0" lvl="1" indent="0">
              <a:buNone/>
            </a:pPr>
            <a:r>
              <a:rPr lang="en-US" sz="1800" dirty="0"/>
              <a:t>	</a:t>
            </a:r>
            <a:r>
              <a:rPr lang="en-US" sz="1400" dirty="0"/>
              <a:t>-  CLOSE TO MANY LOCAL ATTRACTIONS</a:t>
            </a:r>
          </a:p>
          <a:p>
            <a:pPr marL="0" lvl="1" indent="0">
              <a:buNone/>
            </a:pPr>
            <a:r>
              <a:rPr lang="en-US" sz="1400" dirty="0"/>
              <a:t>	-  DESTINATION WITH GREAT RESTAURANTS, 100+ FOOD CARTS (within blocks of the hotel) </a:t>
            </a:r>
          </a:p>
          <a:p>
            <a:pPr marL="0" lvl="1" indent="0">
              <a:buNone/>
            </a:pPr>
            <a:r>
              <a:rPr lang="en-US" sz="1400" dirty="0"/>
              <a:t>                 AND BREWERIES</a:t>
            </a:r>
          </a:p>
          <a:p>
            <a:pPr marL="0" lvl="1" indent="0">
              <a:buNone/>
            </a:pPr>
            <a:r>
              <a:rPr lang="en-US" sz="1400" dirty="0"/>
              <a:t>	-  OVERFLOW HOTELS LOCATED NEARBY IF REQUIRED</a:t>
            </a:r>
          </a:p>
          <a:p>
            <a:r>
              <a:rPr lang="en-US" sz="1800" dirty="0"/>
              <a:t>	</a:t>
            </a:r>
            <a:r>
              <a:rPr lang="en-US" sz="1400" dirty="0"/>
              <a:t>AT THE PRESENT, FACE TO FACE EVENTS IS WAITING FOR ADDITIONAL MEETING SPECIFICATIONS AND PRICING FROM THE VENUES LISTED ABOVE.  </a:t>
            </a:r>
            <a:endParaRPr lang="en-US" sz="1800" dirty="0"/>
          </a:p>
          <a:p>
            <a:endParaRPr lang="en-US" sz="1800" dirty="0"/>
          </a:p>
          <a:p>
            <a:endParaRPr lang="en-US" sz="1800" dirty="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Tree>
    <p:extLst>
      <p:ext uri="{BB962C8B-B14F-4D97-AF65-F5344CB8AC3E}">
        <p14:creationId xmlns:p14="http://schemas.microsoft.com/office/powerpoint/2010/main" val="878990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sz="2400" dirty="0"/>
              <a:t>Future Venues IEEE 802 Plenary Sessions </a:t>
            </a:r>
          </a:p>
        </p:txBody>
      </p:sp>
      <p:sp>
        <p:nvSpPr>
          <p:cNvPr id="3" name="Content Placeholder 2"/>
          <p:cNvSpPr>
            <a:spLocks noGrp="1"/>
          </p:cNvSpPr>
          <p:nvPr>
            <p:ph idx="1"/>
          </p:nvPr>
        </p:nvSpPr>
        <p:spPr>
          <a:xfrm>
            <a:off x="152400" y="1219200"/>
            <a:ext cx="8839200" cy="5257800"/>
          </a:xfrm>
        </p:spPr>
        <p:txBody>
          <a:bodyPr/>
          <a:lstStyle/>
          <a:p>
            <a:pPr marL="0" indent="0" algn="ctr">
              <a:buNone/>
            </a:pPr>
            <a:r>
              <a:rPr lang="en-US" sz="1600" dirty="0">
                <a:solidFill>
                  <a:srgbClr val="0000FF"/>
                </a:solidFill>
              </a:rPr>
              <a:t>MEETING VENUE OPTIONS</a:t>
            </a:r>
          </a:p>
          <a:p>
            <a:pPr marL="0" indent="0" algn="ctr">
              <a:buNone/>
            </a:pPr>
            <a:r>
              <a:rPr lang="en-US" sz="1600" dirty="0">
                <a:solidFill>
                  <a:srgbClr val="0000FF"/>
                </a:solidFill>
              </a:rPr>
              <a:t>NOVEMBER 11-16, 2018</a:t>
            </a:r>
          </a:p>
          <a:p>
            <a:r>
              <a:rPr lang="en-US" sz="1600" u="sng" dirty="0"/>
              <a:t>HOTEL:			   GRM$:	 	MR$:                 F&amp;B-MIN$:                      WIFI:</a:t>
            </a:r>
          </a:p>
          <a:p>
            <a:r>
              <a:rPr lang="en-US" sz="1600" dirty="0"/>
              <a:t>SHERATON CHARLOTTE HOTEL/LE MERIDIEN </a:t>
            </a:r>
            <a:r>
              <a:rPr lang="en-US" sz="1600" dirty="0" smtClean="0"/>
              <a:t>CHARLOTTE, NC</a:t>
            </a:r>
            <a:endParaRPr lang="en-US" sz="1600" dirty="0"/>
          </a:p>
          <a:p>
            <a:pPr marL="0" indent="0">
              <a:buNone/>
            </a:pPr>
            <a:r>
              <a:rPr lang="en-US" sz="1600" dirty="0"/>
              <a:t>					$204++/NT	COMP		      $180,000++			INC</a:t>
            </a:r>
          </a:p>
          <a:p>
            <a:pPr marL="0" lvl="1" indent="0">
              <a:buNone/>
            </a:pPr>
            <a:r>
              <a:rPr lang="en-US" sz="1600" dirty="0"/>
              <a:t>	</a:t>
            </a:r>
            <a:r>
              <a:rPr lang="en-US" sz="1800" dirty="0"/>
              <a:t>-  </a:t>
            </a:r>
            <a:r>
              <a:rPr lang="en-US" sz="1400" dirty="0"/>
              <a:t>ROOM RATE INCLUDES INTERNET ACCESS, COMP MEETING SPACE</a:t>
            </a:r>
          </a:p>
          <a:p>
            <a:pPr marL="0" lvl="1" indent="0">
              <a:buNone/>
            </a:pPr>
            <a:r>
              <a:rPr lang="en-US" sz="1400" dirty="0"/>
              <a:t>	-   LOCATED IN UPTOWN AREA, NEAR MANY DINING, SHOPPING AND ENTERTAINMENT OPTIONS</a:t>
            </a:r>
          </a:p>
          <a:p>
            <a:pPr marL="0" lvl="1" indent="0">
              <a:buNone/>
            </a:pPr>
            <a:r>
              <a:rPr lang="en-US" sz="1400" dirty="0"/>
              <a:t>	-  GOOD MEETING SPACE, F&amp;B/AV VERY REASONABLE PRICING FOR 2018</a:t>
            </a:r>
          </a:p>
          <a:p>
            <a:pPr marL="0" lvl="1" indent="0">
              <a:buNone/>
            </a:pPr>
            <a:r>
              <a:rPr lang="en-US" sz="1400" dirty="0"/>
              <a:t>	-  HOTEL HAS 200 Mbps – Pricing for 100 Mbps to be confirmed</a:t>
            </a:r>
          </a:p>
          <a:p>
            <a:pPr marL="0" lvl="1" indent="0">
              <a:buNone/>
            </a:pPr>
            <a:r>
              <a:rPr lang="en-US" sz="1400" dirty="0"/>
              <a:t>	-  NO CLUB LEVEL (MAY OFFER HOSPITALITY SUITE – TBC)</a:t>
            </a:r>
          </a:p>
          <a:p>
            <a:pPr marL="0" lvl="1" indent="0">
              <a:buNone/>
            </a:pPr>
            <a:r>
              <a:rPr lang="en-US" sz="1400" dirty="0"/>
              <a:t>	-  AIRPORT IS ONLY 15 MINUTES</a:t>
            </a:r>
            <a:endParaRPr lang="en-US" sz="1400" dirty="0">
              <a:solidFill>
                <a:srgbClr val="FF0000"/>
              </a:solidFill>
            </a:endParaRPr>
          </a:p>
          <a:p>
            <a:pPr marL="0" lvl="1" indent="0">
              <a:buNone/>
            </a:pPr>
            <a:r>
              <a:rPr lang="en-US" sz="1400" dirty="0"/>
              <a:t>	</a:t>
            </a:r>
            <a:r>
              <a:rPr lang="en-US" sz="1800" dirty="0"/>
              <a:t>-  </a:t>
            </a:r>
            <a:r>
              <a:rPr lang="en-US" sz="1400" dirty="0"/>
              <a:t>HOTEL IS WILLING TO PROVIDE GROUP WITH GOOD CONCESSIONS</a:t>
            </a:r>
          </a:p>
          <a:p>
            <a:pPr marL="0" lvl="1" indent="0">
              <a:buNone/>
            </a:pPr>
            <a:r>
              <a:rPr lang="en-US" sz="1400" dirty="0"/>
              <a:t>	-  OVERFLOW HOTELS LOCATED NEARBY IF REQUIRED</a:t>
            </a:r>
          </a:p>
          <a:p>
            <a:r>
              <a:rPr lang="en-US" sz="1800" dirty="0"/>
              <a:t>	</a:t>
            </a:r>
            <a:r>
              <a:rPr lang="en-US" sz="1400" dirty="0"/>
              <a:t>AT THE PRESENT, FACE TO FACE EVENTS IS WAITING FOR ADDITIONAL MEETING SPECIFICATIONS AND PRICING FROM THE VENUES LISTED ABOVE</a:t>
            </a:r>
            <a:endParaRPr lang="en-US" sz="1800" dirty="0"/>
          </a:p>
          <a:p>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Tree>
    <p:extLst>
      <p:ext uri="{BB962C8B-B14F-4D97-AF65-F5344CB8AC3E}">
        <p14:creationId xmlns:p14="http://schemas.microsoft.com/office/powerpoint/2010/main" val="1181321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722313" y="4724400"/>
            <a:ext cx="7772400" cy="1044575"/>
          </a:xfrm>
        </p:spPr>
        <p:txBody>
          <a:bodyPr/>
          <a:lstStyle/>
          <a:p>
            <a:r>
              <a:rPr lang="en-US" dirty="0" smtClean="0"/>
              <a:t>Friday Closing Plenary</a:t>
            </a:r>
            <a:endParaRPr lang="en-US" dirty="0"/>
          </a:p>
        </p:txBody>
      </p:sp>
      <p:sp>
        <p:nvSpPr>
          <p:cNvPr id="10" name="Text Placeholder 9"/>
          <p:cNvSpPr>
            <a:spLocks noGrp="1"/>
          </p:cNvSpPr>
          <p:nvPr>
            <p:ph type="body" idx="1"/>
          </p:nvPr>
        </p:nvSpPr>
        <p:spPr>
          <a:xfrm>
            <a:off x="722312" y="990600"/>
            <a:ext cx="7812087" cy="3581399"/>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latin typeface="Arial" panose="020B0604020202020204" pitchFamily="34" charset="0"/>
                <a:ea typeface="Arial Unicode MS" pitchFamily="34" charset="-128"/>
                <a:cs typeface="Arial" panose="020B0604020202020204" pitchFamily="34" charset="0"/>
              </a:rPr>
              <a:t>4.05: MI Future Venues </a:t>
            </a:r>
            <a:r>
              <a:rPr lang="en-US" b="0" dirty="0" smtClean="0">
                <a:latin typeface="Arial" panose="020B0604020202020204" pitchFamily="34" charset="0"/>
                <a:ea typeface="Arial Unicode MS" pitchFamily="34" charset="-128"/>
                <a:cs typeface="Arial" panose="020B0604020202020204" pitchFamily="34" charset="0"/>
              </a:rPr>
              <a:t>–</a:t>
            </a:r>
            <a:endParaRPr lang="en-US" b="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latin typeface="Arial" panose="020B0604020202020204" pitchFamily="34" charset="0"/>
                <a:ea typeface="Arial Unicode MS" pitchFamily="34" charset="-128"/>
                <a:cs typeface="Arial" panose="020B0604020202020204" pitchFamily="34" charset="0"/>
              </a:rPr>
              <a:t>8.044 </a:t>
            </a:r>
            <a:r>
              <a:rPr lang="en-US" b="0" dirty="0">
                <a:latin typeface="Arial" panose="020B0604020202020204" pitchFamily="34" charset="0"/>
                <a:ea typeface="Arial Unicode MS" pitchFamily="34" charset="-128"/>
                <a:cs typeface="Arial" panose="020B0604020202020204" pitchFamily="34" charset="0"/>
              </a:rPr>
              <a:t>II Executive Secretary </a:t>
            </a:r>
            <a:r>
              <a:rPr lang="en-US" b="0" dirty="0" smtClean="0">
                <a:latin typeface="Arial" panose="020B0604020202020204" pitchFamily="34" charset="0"/>
                <a:ea typeface="Arial Unicode MS" pitchFamily="34" charset="-128"/>
                <a:cs typeface="Arial" panose="020B0604020202020204" pitchFamily="34" charset="0"/>
              </a:rPr>
              <a:t>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latin typeface="Arial" panose="020B0604020202020204" pitchFamily="34" charset="0"/>
                <a:ea typeface="Arial Unicode MS" pitchFamily="34" charset="-128"/>
                <a:cs typeface="Arial" panose="020B0604020202020204" pitchFamily="34" charset="0"/>
              </a:rPr>
              <a:t>8.06 </a:t>
            </a:r>
            <a:r>
              <a:rPr lang="en-US" b="0" dirty="0">
                <a:solidFill>
                  <a:schemeClr val="tx1"/>
                </a:solidFill>
                <a:latin typeface="Arial" panose="020B0604020202020204" pitchFamily="34" charset="0"/>
                <a:ea typeface="Arial Unicode MS" pitchFamily="34" charset="-128"/>
                <a:cs typeface="Arial" panose="020B0604020202020204" pitchFamily="34" charset="0"/>
              </a:rPr>
              <a:t>II </a:t>
            </a:r>
            <a:r>
              <a:rPr lang="en-US" b="0" dirty="0">
                <a:latin typeface="Arial" panose="020B0604020202020204" pitchFamily="34" charset="0"/>
                <a:cs typeface="Arial" panose="020B0604020202020204" pitchFamily="34" charset="0"/>
              </a:rPr>
              <a:t>Announcement of 802 EC Interim </a:t>
            </a:r>
            <a:r>
              <a:rPr lang="en-US" b="0" dirty="0" err="1">
                <a:latin typeface="Arial" panose="020B0604020202020204" pitchFamily="34" charset="0"/>
                <a:cs typeface="Arial" panose="020B0604020202020204" pitchFamily="34" charset="0"/>
              </a:rPr>
              <a:t>Telecon</a:t>
            </a:r>
            <a:r>
              <a:rPr lang="en-US" b="0" dirty="0">
                <a:latin typeface="Arial" panose="020B0604020202020204" pitchFamily="34" charset="0"/>
                <a:cs typeface="Arial" panose="020B0604020202020204" pitchFamily="34" charset="0"/>
              </a:rPr>
              <a:t> (Tuesday 6 Oct 2015,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latin typeface="Arial" panose="020B0604020202020204" pitchFamily="34" charset="0"/>
                <a:cs typeface="Arial" panose="020B0604020202020204" pitchFamily="34" charset="0"/>
              </a:rPr>
              <a:t>8.07  </a:t>
            </a:r>
            <a:r>
              <a:rPr lang="en-US" b="0" dirty="0">
                <a:latin typeface="Arial" panose="020B0604020202020204" pitchFamily="34" charset="0"/>
                <a:cs typeface="Arial" panose="020B0604020202020204" pitchFamily="34" charset="0"/>
              </a:rPr>
              <a:t>II Call for Tutorials for Nov 2015 Plenary (Monday 9 Nov, 2015)</a:t>
            </a:r>
          </a:p>
          <a:p>
            <a:r>
              <a:rPr lang="en-US" b="0" dirty="0" smtClean="0">
                <a:latin typeface="Arial" panose="020B0604020202020204" pitchFamily="34" charset="0"/>
                <a:cs typeface="Arial" panose="020B0604020202020204" pitchFamily="34" charset="0"/>
              </a:rPr>
              <a:t>8.08 </a:t>
            </a:r>
            <a:r>
              <a:rPr lang="en-US" b="0" dirty="0">
                <a:latin typeface="Arial" panose="020B0604020202020204" pitchFamily="34" charset="0"/>
                <a:cs typeface="Arial" panose="020B0604020202020204" pitchFamily="34" charset="0"/>
              </a:rPr>
              <a:t>II Announcement of 802 EC Workshop January 23, 2016 (8am-5pm) Hyatt Regency Atlanta, Atlanta, GA.</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13</a:t>
            </a:fld>
            <a:endParaRPr lang="en-GB"/>
          </a:p>
        </p:txBody>
      </p:sp>
    </p:spTree>
    <p:extLst>
      <p:ext uri="{BB962C8B-B14F-4D97-AF65-F5344CB8AC3E}">
        <p14:creationId xmlns:p14="http://schemas.microsoft.com/office/powerpoint/2010/main" val="722260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latin typeface="Arial" panose="020B0604020202020204" pitchFamily="34" charset="0"/>
                <a:ea typeface="Arial Unicode MS" pitchFamily="34" charset="-128"/>
                <a:cs typeface="Arial" panose="020B0604020202020204" pitchFamily="34" charset="0"/>
              </a:rPr>
              <a:t>4.05: MI Future </a:t>
            </a:r>
            <a:r>
              <a:rPr lang="en-US" b="0" dirty="0" smtClean="0">
                <a:latin typeface="Arial" panose="020B0604020202020204" pitchFamily="34" charset="0"/>
                <a:ea typeface="Arial Unicode MS" pitchFamily="34" charset="-128"/>
                <a:cs typeface="Arial" panose="020B0604020202020204" pitchFamily="34" charset="0"/>
              </a:rPr>
              <a:t>Venues</a:t>
            </a:r>
            <a:r>
              <a:rPr lang="en-US" b="0" dirty="0">
                <a:latin typeface="Arial" panose="020B0604020202020204" pitchFamily="34" charset="0"/>
                <a:ea typeface="Arial Unicode MS" pitchFamily="34" charset="-128"/>
                <a:cs typeface="Arial" panose="020B0604020202020204" pitchFamily="34" charset="0"/>
              </a:rPr>
              <a:t/>
            </a:r>
            <a:br>
              <a:rPr lang="en-US" b="0" dirty="0">
                <a:latin typeface="Arial" panose="020B0604020202020204" pitchFamily="34" charset="0"/>
                <a:ea typeface="Arial Unicode MS" pitchFamily="34" charset="-128"/>
                <a:cs typeface="Arial" panose="020B0604020202020204" pitchFamily="34" charset="0"/>
              </a:rPr>
            </a:br>
            <a:endParaRPr lang="en-US" dirty="0"/>
          </a:p>
        </p:txBody>
      </p:sp>
      <p:sp>
        <p:nvSpPr>
          <p:cNvPr id="3" name="Content Placeholder 2"/>
          <p:cNvSpPr>
            <a:spLocks noGrp="1"/>
          </p:cNvSpPr>
          <p:nvPr>
            <p:ph idx="1"/>
          </p:nvPr>
        </p:nvSpPr>
        <p:spPr/>
        <p:txBody>
          <a:bodyPr/>
          <a:lstStyle/>
          <a:p>
            <a:r>
              <a:rPr lang="en-US" dirty="0" smtClean="0"/>
              <a:t/>
            </a:r>
            <a:br>
              <a:rPr lang="en-US" dirty="0" smtClean="0"/>
            </a:br>
            <a:r>
              <a:rPr lang="en-US" dirty="0" smtClean="0"/>
              <a:t>During the Future Venues </a:t>
            </a:r>
            <a:r>
              <a:rPr lang="en-US" dirty="0" err="1" smtClean="0"/>
              <a:t>AdHoc</a:t>
            </a:r>
            <a:r>
              <a:rPr lang="en-US" dirty="0" smtClean="0"/>
              <a:t> on Thursday Morning, we selected the </a:t>
            </a:r>
            <a:r>
              <a:rPr lang="en-US" dirty="0" err="1"/>
              <a:t>Hytt</a:t>
            </a:r>
            <a:r>
              <a:rPr lang="en-US" dirty="0"/>
              <a:t> Regency O’Hare </a:t>
            </a:r>
            <a:r>
              <a:rPr lang="en-US" dirty="0" smtClean="0"/>
              <a:t>in Rosemont</a:t>
            </a:r>
            <a:r>
              <a:rPr lang="en-US" dirty="0"/>
              <a:t>, </a:t>
            </a:r>
            <a:r>
              <a:rPr lang="en-US" dirty="0" smtClean="0"/>
              <a:t>Illinois.</a:t>
            </a:r>
          </a:p>
          <a:p>
            <a:r>
              <a:rPr lang="en-US" dirty="0" smtClean="0"/>
              <a:t>	Which is 1.6 </a:t>
            </a:r>
            <a:r>
              <a:rPr lang="en-US" dirty="0"/>
              <a:t>miles from O'Hare International Airport.</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14</a:t>
            </a:fld>
            <a:endParaRPr lang="en-GB"/>
          </a:p>
        </p:txBody>
      </p:sp>
    </p:spTree>
    <p:extLst>
      <p:ext uri="{BB962C8B-B14F-4D97-AF65-F5344CB8AC3E}">
        <p14:creationId xmlns:p14="http://schemas.microsoft.com/office/powerpoint/2010/main" val="2327575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sz="2400" dirty="0"/>
              <a:t>Future Venues IEEE 802 Plenary Sessions </a:t>
            </a:r>
          </a:p>
        </p:txBody>
      </p:sp>
      <p:sp>
        <p:nvSpPr>
          <p:cNvPr id="3" name="Content Placeholder 2"/>
          <p:cNvSpPr>
            <a:spLocks noGrp="1"/>
          </p:cNvSpPr>
          <p:nvPr>
            <p:ph idx="1"/>
          </p:nvPr>
        </p:nvSpPr>
        <p:spPr>
          <a:xfrm>
            <a:off x="228600" y="1066800"/>
            <a:ext cx="8763000" cy="5410200"/>
          </a:xfrm>
        </p:spPr>
        <p:txBody>
          <a:bodyPr/>
          <a:lstStyle/>
          <a:p>
            <a:pPr marL="0" indent="0" algn="ctr">
              <a:buNone/>
            </a:pPr>
            <a:r>
              <a:rPr lang="en-US" sz="2000" dirty="0" smtClean="0">
                <a:solidFill>
                  <a:srgbClr val="0000FF"/>
                </a:solidFill>
              </a:rPr>
              <a:t>Meeting Venue Proposal</a:t>
            </a:r>
            <a:endParaRPr lang="en-US" sz="2000" dirty="0">
              <a:solidFill>
                <a:srgbClr val="0000FF"/>
              </a:solidFill>
            </a:endParaRPr>
          </a:p>
          <a:p>
            <a:pPr marL="0" indent="0" algn="ctr">
              <a:buNone/>
            </a:pPr>
            <a:r>
              <a:rPr lang="en-US" sz="1800" dirty="0" smtClean="0">
                <a:solidFill>
                  <a:srgbClr val="0000FF"/>
                </a:solidFill>
              </a:rPr>
              <a:t>March 4-9, 2018</a:t>
            </a:r>
          </a:p>
          <a:p>
            <a:r>
              <a:rPr lang="en-US" sz="1800" u="sng" dirty="0" smtClean="0"/>
              <a:t>HOTEL</a:t>
            </a:r>
            <a:r>
              <a:rPr lang="en-US" sz="1800" u="sng" dirty="0"/>
              <a:t>:			   GRM$:	 	MR$:                 F&amp;B-MIN$:                      WIFI:</a:t>
            </a:r>
            <a:endParaRPr lang="en-US" sz="1800" dirty="0"/>
          </a:p>
          <a:p>
            <a:r>
              <a:rPr lang="en-US" sz="1800" dirty="0" err="1" smtClean="0"/>
              <a:t>Hytt</a:t>
            </a:r>
            <a:r>
              <a:rPr lang="en-US" sz="1800" dirty="0" smtClean="0"/>
              <a:t> Regency O’Hare   </a:t>
            </a:r>
            <a:r>
              <a:rPr lang="en-US" sz="1800" dirty="0"/>
              <a:t>$179++/NT   COMP		$100,00O++			</a:t>
            </a:r>
            <a:r>
              <a:rPr lang="en-US" sz="1800" dirty="0" smtClean="0"/>
              <a:t>INC</a:t>
            </a:r>
            <a:endParaRPr lang="en-US" sz="1800" dirty="0"/>
          </a:p>
          <a:p>
            <a:pPr lvl="1"/>
            <a:r>
              <a:rPr lang="en-US" sz="1600" dirty="0" smtClean="0"/>
              <a:t>ROOM </a:t>
            </a:r>
            <a:r>
              <a:rPr lang="en-US" sz="1600" dirty="0"/>
              <a:t>RATE INCLUDES INTERNET ACCESS, NEWLY UPGRADED GUEST ROOMS</a:t>
            </a:r>
          </a:p>
          <a:p>
            <a:pPr lvl="1"/>
            <a:r>
              <a:rPr lang="en-US" sz="1600" dirty="0"/>
              <a:t>F&amp;B/AV PRICING ACCEPTABLE (*Based on 2015 pricing- Need more info)</a:t>
            </a:r>
          </a:p>
          <a:p>
            <a:pPr lvl="1"/>
            <a:r>
              <a:rPr lang="en-US" sz="1600" dirty="0"/>
              <a:t>REASONABLE HOTEL NETWORKING COSTS (same as previous </a:t>
            </a:r>
            <a:r>
              <a:rPr lang="en-US" sz="1600" dirty="0" err="1"/>
              <a:t>Hyatts</a:t>
            </a:r>
            <a:r>
              <a:rPr lang="en-US" sz="1600" dirty="0"/>
              <a:t> – TBC)</a:t>
            </a:r>
          </a:p>
          <a:p>
            <a:pPr lvl="1"/>
            <a:r>
              <a:rPr lang="en-US" sz="1600" dirty="0"/>
              <a:t>EXCELLENT MEETING SPACE</a:t>
            </a:r>
          </a:p>
          <a:p>
            <a:pPr lvl="1"/>
            <a:r>
              <a:rPr lang="en-US" sz="1600" dirty="0"/>
              <a:t>GREAT OPTIONS FOR GROUP CONCESSIONS</a:t>
            </a:r>
          </a:p>
          <a:p>
            <a:pPr lvl="1"/>
            <a:r>
              <a:rPr lang="en-US" sz="1600" dirty="0"/>
              <a:t>WILL ACCEPT HOTEL CONTRACT MEETING CANCELLATION POLICY</a:t>
            </a:r>
          </a:p>
          <a:p>
            <a:pPr lvl="1"/>
            <a:r>
              <a:rPr lang="en-US" sz="1600" dirty="0"/>
              <a:t>2.6 MILES FROM CHICAGO O’HARE AIRPORT, COMPLIMENTARY 24 HR. SHUTTLE SERVICE</a:t>
            </a:r>
          </a:p>
          <a:p>
            <a:pPr lvl="1"/>
            <a:r>
              <a:rPr lang="en-US" sz="1600" dirty="0"/>
              <a:t>EASY ACCESS TO DOWNTOWN CHICAGO (WALKING DISTANCE TO BLUE LINE STATION - $2.50 OW)</a:t>
            </a:r>
          </a:p>
          <a:p>
            <a:pPr lvl="1"/>
            <a:r>
              <a:rPr lang="en-US" sz="1600" dirty="0"/>
              <a:t>COMPLIMENTARY  ENTERTAINMENT CIRCULATOR – EVREY 10-15 MINUTES, 7A TO 12M </a:t>
            </a:r>
            <a:endParaRPr lang="en-US" sz="1600" dirty="0" smtClean="0"/>
          </a:p>
          <a:p>
            <a:pPr lvl="1"/>
            <a:r>
              <a:rPr lang="en-US" sz="1600" dirty="0" smtClean="0"/>
              <a:t>-- </a:t>
            </a:r>
            <a:r>
              <a:rPr lang="en-US" sz="1600" dirty="0"/>
              <a:t>also, walking paths to area restaurants (including 1 location with food court) &amp; entertainment</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15</a:t>
            </a:fld>
            <a:endParaRPr lang="en-GB"/>
          </a:p>
        </p:txBody>
      </p:sp>
    </p:spTree>
    <p:extLst>
      <p:ext uri="{BB962C8B-B14F-4D97-AF65-F5344CB8AC3E}">
        <p14:creationId xmlns:p14="http://schemas.microsoft.com/office/powerpoint/2010/main" val="18495579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2018 March Plenary Venue</a:t>
            </a:r>
            <a:endParaRPr lang="en-US" dirty="0"/>
          </a:p>
        </p:txBody>
      </p:sp>
      <p:sp>
        <p:nvSpPr>
          <p:cNvPr id="3" name="Content Placeholder 2"/>
          <p:cNvSpPr>
            <a:spLocks noGrp="1"/>
          </p:cNvSpPr>
          <p:nvPr>
            <p:ph idx="1"/>
          </p:nvPr>
        </p:nvSpPr>
        <p:spPr>
          <a:xfrm>
            <a:off x="685800" y="1981200"/>
            <a:ext cx="7772400" cy="4267200"/>
          </a:xfrm>
        </p:spPr>
        <p:txBody>
          <a:bodyPr/>
          <a:lstStyle/>
          <a:p>
            <a:r>
              <a:rPr lang="en-US" dirty="0" smtClean="0"/>
              <a:t>MOTION:</a:t>
            </a:r>
          </a:p>
          <a:p>
            <a:r>
              <a:rPr lang="en-US" dirty="0"/>
              <a:t>	</a:t>
            </a:r>
            <a:r>
              <a:rPr lang="en-US" dirty="0" smtClean="0"/>
              <a:t>Select </a:t>
            </a:r>
            <a:r>
              <a:rPr lang="en-US" dirty="0" err="1"/>
              <a:t>Hytt</a:t>
            </a:r>
            <a:r>
              <a:rPr lang="en-US" dirty="0"/>
              <a:t> Regency </a:t>
            </a:r>
            <a:r>
              <a:rPr lang="en-US" dirty="0" smtClean="0"/>
              <a:t>O’Hare, Rosemont, Illinois </a:t>
            </a:r>
          </a:p>
          <a:p>
            <a:r>
              <a:rPr lang="en-US" dirty="0"/>
              <a:t>	</a:t>
            </a:r>
            <a:r>
              <a:rPr lang="en-US" dirty="0" smtClean="0"/>
              <a:t>As </a:t>
            </a:r>
            <a:r>
              <a:rPr lang="en-US" dirty="0"/>
              <a:t>the site of the 2018 March 4-9 IEEE 802 Plenary; </a:t>
            </a:r>
            <a:r>
              <a:rPr lang="en-US" dirty="0" smtClean="0"/>
              <a:t>and Authorize </a:t>
            </a:r>
            <a:r>
              <a:rPr lang="en-US" dirty="0"/>
              <a:t>the IEEE 802 Executive Secretary to finalize the formal contract and submit for execution by the IEEE procurement group.</a:t>
            </a:r>
          </a:p>
          <a:p>
            <a:r>
              <a:rPr lang="en-US" dirty="0" smtClean="0"/>
              <a:t> Moved: Rosdahl</a:t>
            </a:r>
          </a:p>
          <a:p>
            <a:r>
              <a:rPr lang="en-US" dirty="0" smtClean="0"/>
              <a:t>2</a:t>
            </a:r>
            <a:r>
              <a:rPr lang="en-US" baseline="30000" dirty="0" smtClean="0"/>
              <a:t>nd</a:t>
            </a:r>
            <a:r>
              <a:rPr lang="en-US" dirty="0" smtClean="0"/>
              <a:t>: </a:t>
            </a:r>
            <a:r>
              <a:rPr lang="en-US" dirty="0" err="1" smtClean="0"/>
              <a:t>Shellhammer</a:t>
            </a:r>
            <a:endParaRPr lang="en-US" dirty="0" smtClean="0"/>
          </a:p>
          <a:p>
            <a:endParaRPr lang="en-US" dirty="0"/>
          </a:p>
          <a:p>
            <a:r>
              <a:rPr lang="en-US" dirty="0" smtClean="0"/>
              <a:t>Results: Unanimous approval</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16</a:t>
            </a:fld>
            <a:endParaRPr lang="en-GB"/>
          </a:p>
        </p:txBody>
      </p:sp>
    </p:spTree>
    <p:extLst>
      <p:ext uri="{BB962C8B-B14F-4D97-AF65-F5344CB8AC3E}">
        <p14:creationId xmlns:p14="http://schemas.microsoft.com/office/powerpoint/2010/main" val="9423277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dirty="0" smtClean="0"/>
              <a:t> *F8.044</a:t>
            </a:r>
            <a:r>
              <a:rPr lang="en-US" sz="3200" b="1" dirty="0" smtClean="0">
                <a:solidFill>
                  <a:srgbClr val="000000"/>
                </a:solidFill>
                <a:latin typeface="+mj-lt"/>
                <a:ea typeface="+mj-ea"/>
                <a:cs typeface="+mj-cs"/>
              </a:rPr>
              <a:t> Executive secretary report</a:t>
            </a:r>
          </a:p>
          <a:p>
            <a:r>
              <a:rPr lang="en-US" dirty="0" smtClean="0"/>
              <a:t>LMSC 802 – P&amp;P list of major duties:</a:t>
            </a:r>
            <a:endParaRPr lang="en-US" dirty="0"/>
          </a:p>
        </p:txBody>
      </p:sp>
      <p:sp>
        <p:nvSpPr>
          <p:cNvPr id="3" name="Content Placeholder 2"/>
          <p:cNvSpPr>
            <a:spLocks noGrp="1"/>
          </p:cNvSpPr>
          <p:nvPr>
            <p:ph idx="1"/>
          </p:nvPr>
        </p:nvSpPr>
        <p:spPr>
          <a:xfrm>
            <a:off x="533402" y="1828800"/>
            <a:ext cx="7923213" cy="4265613"/>
          </a:xfrm>
        </p:spPr>
        <p:txBody>
          <a:bodyPr/>
          <a:lstStyle/>
          <a:p>
            <a:pPr marL="857250" lvl="1" indent="-457200">
              <a:buAutoNum type="arabicPeriod"/>
            </a:pPr>
            <a:r>
              <a:rPr lang="en-US" dirty="0" smtClean="0"/>
              <a:t>Oversee Venue selection –</a:t>
            </a:r>
          </a:p>
          <a:p>
            <a:pPr marL="857250" lvl="1" indent="-457200">
              <a:buFont typeface="Times New Roman" pitchFamily="16" charset="0"/>
              <a:buAutoNum type="arabicPeriod"/>
            </a:pPr>
            <a:r>
              <a:rPr lang="en-US" dirty="0" smtClean="0"/>
              <a:t>Present summaries of venue options.</a:t>
            </a:r>
          </a:p>
          <a:p>
            <a:pPr marL="857250" lvl="1" indent="-457200">
              <a:buAutoNum type="arabicPeriod"/>
            </a:pPr>
            <a:r>
              <a:rPr lang="en-US" dirty="0" smtClean="0"/>
              <a:t>Oversee activities related to facilities and services</a:t>
            </a:r>
          </a:p>
          <a:p>
            <a:pPr marL="857250" lvl="1" indent="-457200">
              <a:buAutoNum type="arabicPeriod"/>
            </a:pPr>
            <a:r>
              <a:rPr lang="en-US" dirty="0" smtClean="0"/>
              <a:t>Carry out Duties of Treasurer if Treasurer unavailable</a:t>
            </a:r>
          </a:p>
          <a:p>
            <a:pPr marL="457200" indent="-457200"/>
            <a:r>
              <a:rPr lang="en-US" dirty="0" smtClean="0"/>
              <a:t>Chairs Guideline list of major duties:</a:t>
            </a:r>
          </a:p>
          <a:p>
            <a:pPr lvl="1"/>
            <a:r>
              <a:rPr lang="en-US" dirty="0" smtClean="0"/>
              <a:t>1) 802 Meetings: Efficiency Improvement</a:t>
            </a:r>
          </a:p>
          <a:p>
            <a:pPr lvl="1"/>
            <a:r>
              <a:rPr lang="en-US" dirty="0" smtClean="0"/>
              <a:t>2) 802 Plenary Sessions: Facilities and Services</a:t>
            </a:r>
          </a:p>
          <a:p>
            <a:pPr lvl="1"/>
            <a:r>
              <a:rPr lang="en-US" dirty="0" smtClean="0"/>
              <a:t>3) IEEE 802 Registration Database</a:t>
            </a:r>
          </a:p>
          <a:p>
            <a:pPr lvl="1"/>
            <a:r>
              <a:rPr lang="en-US" dirty="0" smtClean="0"/>
              <a:t>4) Assist IEEE 802 Treasurer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a:p>
        </p:txBody>
      </p:sp>
      <p:sp>
        <p:nvSpPr>
          <p:cNvPr id="6" name="Date Placeholder 5"/>
          <p:cNvSpPr>
            <a:spLocks noGrp="1"/>
          </p:cNvSpPr>
          <p:nvPr>
            <p:ph type="dt" idx="4294967295"/>
          </p:nvPr>
        </p:nvSpPr>
        <p:spPr>
          <a:xfrm>
            <a:off x="696914" y="333375"/>
            <a:ext cx="1874823" cy="273051"/>
          </a:xfrm>
          <a:prstGeom prst="rect">
            <a:avLst/>
          </a:prstGeom>
        </p:spPr>
        <p:txBody>
          <a:bodyPr/>
          <a:lstStyle/>
          <a:p>
            <a:r>
              <a:rPr lang="en-US" smtClean="0"/>
              <a:t>July 2013</a:t>
            </a:r>
            <a:endParaRPr lang="en-GB"/>
          </a:p>
        </p:txBody>
      </p:sp>
    </p:spTree>
    <p:extLst>
      <p:ext uri="{BB962C8B-B14F-4D97-AF65-F5344CB8AC3E}">
        <p14:creationId xmlns:p14="http://schemas.microsoft.com/office/powerpoint/2010/main" val="7950344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z="2800" dirty="0" smtClean="0"/>
              <a:t>*F8.06 </a:t>
            </a:r>
            <a:r>
              <a:rPr lang="en-US" sz="2800" dirty="0"/>
              <a:t>– Announcement of 802 EC Interim </a:t>
            </a:r>
            <a:r>
              <a:rPr lang="en-US" sz="2800" dirty="0" err="1"/>
              <a:t>Telecon</a:t>
            </a:r>
            <a:r>
              <a:rPr lang="en-US" sz="2800" dirty="0"/>
              <a:t> </a:t>
            </a:r>
            <a:r>
              <a:rPr lang="en-US" sz="2800" dirty="0" smtClean="0"/>
              <a:t>(Tuesday 6 Oct. 2015, </a:t>
            </a:r>
            <a:r>
              <a:rPr lang="en-US" sz="2800" dirty="0"/>
              <a:t>1-3pm ET)</a:t>
            </a:r>
          </a:p>
        </p:txBody>
      </p:sp>
      <p:sp>
        <p:nvSpPr>
          <p:cNvPr id="3" name="Content Placeholder 2"/>
          <p:cNvSpPr>
            <a:spLocks noGrp="1"/>
          </p:cNvSpPr>
          <p:nvPr>
            <p:ph idx="1"/>
          </p:nvPr>
        </p:nvSpPr>
        <p:spPr>
          <a:xfrm>
            <a:off x="685800" y="1752600"/>
            <a:ext cx="7696200" cy="4648200"/>
          </a:xfrm>
        </p:spPr>
        <p:txBody>
          <a:bodyPr/>
          <a:lstStyle/>
          <a:p>
            <a:r>
              <a:rPr lang="en-US" dirty="0" smtClean="0"/>
              <a:t>Agenda for Interim EC meeting </a:t>
            </a:r>
          </a:p>
          <a:p>
            <a:r>
              <a:rPr lang="en-US" dirty="0" smtClean="0"/>
              <a:t>	– Tuesday 6 Oct. 2015 1-3PM ET</a:t>
            </a:r>
          </a:p>
          <a:p>
            <a:r>
              <a:rPr lang="en-US" dirty="0" smtClean="0"/>
              <a:t>Initial Proposed Draft Agenda</a:t>
            </a:r>
          </a:p>
          <a:p>
            <a:pPr lvl="1"/>
            <a:r>
              <a:rPr lang="en-US" sz="1800" dirty="0" smtClean="0"/>
              <a:t>–  1. Welcome/Intro/Approve Agenda           		</a:t>
            </a:r>
            <a:r>
              <a:rPr lang="en-US" sz="1800" dirty="0"/>
              <a:t> </a:t>
            </a:r>
            <a:r>
              <a:rPr lang="en-US" sz="1800" dirty="0" smtClean="0"/>
              <a:t>    - Nikolich 	5 min </a:t>
            </a:r>
          </a:p>
          <a:p>
            <a:pPr lvl="1"/>
            <a:r>
              <a:rPr lang="en-US" sz="1800" dirty="0" smtClean="0"/>
              <a:t>–  2. Report: July EC Action Item Summary              - </a:t>
            </a:r>
            <a:r>
              <a:rPr lang="en-US" sz="1800" dirty="0" err="1" smtClean="0"/>
              <a:t>D’Ambrosia</a:t>
            </a:r>
            <a:r>
              <a:rPr lang="en-US" sz="1800" dirty="0" smtClean="0"/>
              <a:t>	10 min</a:t>
            </a:r>
          </a:p>
          <a:p>
            <a:pPr lvl="1"/>
            <a:r>
              <a:rPr lang="en-US" sz="1800" dirty="0" smtClean="0"/>
              <a:t>–  3. Report: Nov 2015 Dallas Plenary Status  		     - Rosdahl 	3 min</a:t>
            </a:r>
          </a:p>
          <a:p>
            <a:pPr lvl="1"/>
            <a:r>
              <a:rPr lang="en-US" sz="1800" dirty="0" smtClean="0"/>
              <a:t>-- 5. Report on 2018 Future Venue options	             -Rosdahl/</a:t>
            </a:r>
            <a:r>
              <a:rPr lang="en-US" sz="1800" dirty="0" err="1" smtClean="0"/>
              <a:t>Heile</a:t>
            </a:r>
            <a:r>
              <a:rPr lang="en-US" sz="1800" dirty="0" smtClean="0"/>
              <a:t>	5 min</a:t>
            </a:r>
          </a:p>
          <a:p>
            <a:pPr lvl="1"/>
            <a:r>
              <a:rPr lang="en-US" sz="1800" dirty="0" smtClean="0"/>
              <a:t>-- 6. Reports</a:t>
            </a:r>
          </a:p>
          <a:p>
            <a:pPr lvl="1"/>
            <a:endParaRPr lang="en-US" sz="1800" dirty="0" smtClean="0"/>
          </a:p>
          <a:p>
            <a:r>
              <a:rPr lang="en-US" sz="2000" dirty="0" smtClean="0"/>
              <a:t>	Per Chairs Guideline – Confirm during the Closing EC Plenary.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a:p>
        </p:txBody>
      </p:sp>
      <p:sp>
        <p:nvSpPr>
          <p:cNvPr id="6" name="Date Placeholder 5"/>
          <p:cNvSpPr>
            <a:spLocks noGrp="1"/>
          </p:cNvSpPr>
          <p:nvPr>
            <p:ph type="dt" idx="4294967295"/>
          </p:nvPr>
        </p:nvSpPr>
        <p:spPr>
          <a:xfrm>
            <a:off x="696914" y="333375"/>
            <a:ext cx="1874823" cy="273051"/>
          </a:xfrm>
          <a:prstGeom prst="rect">
            <a:avLst/>
          </a:prstGeom>
        </p:spPr>
        <p:txBody>
          <a:bodyPr/>
          <a:lstStyle/>
          <a:p>
            <a:r>
              <a:rPr lang="en-US" smtClean="0"/>
              <a:t>July 2013</a:t>
            </a:r>
            <a:endParaRPr lang="en-GB"/>
          </a:p>
        </p:txBody>
      </p:sp>
    </p:spTree>
    <p:extLst>
      <p:ext uri="{BB962C8B-B14F-4D97-AF65-F5344CB8AC3E}">
        <p14:creationId xmlns:p14="http://schemas.microsoft.com/office/powerpoint/2010/main" val="3087020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914400"/>
          </a:xfrm>
        </p:spPr>
        <p:txBody>
          <a:bodyPr/>
          <a:lstStyle/>
          <a:p>
            <a:r>
              <a:rPr lang="en-US" dirty="0" smtClean="0"/>
              <a:t>*F8.07 </a:t>
            </a:r>
            <a:r>
              <a:rPr lang="en-US" dirty="0"/>
              <a:t>– Call for Tutorials for </a:t>
            </a:r>
            <a:r>
              <a:rPr lang="en-US" dirty="0" smtClean="0"/>
              <a:t>Nov 2015 Plenary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4"/>
            <a:ext cx="3184520" cy="180975"/>
          </a:xfrm>
          <a:prstGeom prst="rect">
            <a:avLst/>
          </a:prstGeom>
        </p:spPr>
        <p:txBody>
          <a:bodyPr/>
          <a:lstStyle/>
          <a:p>
            <a:r>
              <a:rPr lang="en-GB" smtClean="0"/>
              <a:t>Jon Rosdahl, CSR</a:t>
            </a:r>
            <a:endParaRPr lang="en-GB" dirty="0"/>
          </a:p>
        </p:txBody>
      </p:sp>
      <p:sp>
        <p:nvSpPr>
          <p:cNvPr id="7" name="Content Placeholder 6"/>
          <p:cNvSpPr>
            <a:spLocks noGrp="1"/>
          </p:cNvSpPr>
          <p:nvPr>
            <p:ph idx="1"/>
          </p:nvPr>
        </p:nvSpPr>
        <p:spPr>
          <a:xfrm>
            <a:off x="685800" y="1828800"/>
            <a:ext cx="7924800" cy="4546600"/>
          </a:xfrm>
        </p:spPr>
        <p:txBody>
          <a:bodyPr/>
          <a:lstStyle/>
          <a:p>
            <a:r>
              <a:rPr lang="en-US" sz="3200" dirty="0"/>
              <a:t>Tutorials to be held Monday, </a:t>
            </a:r>
            <a:r>
              <a:rPr lang="en-US" sz="3200" dirty="0" smtClean="0"/>
              <a:t>Nov 9, 2015</a:t>
            </a:r>
          </a:p>
          <a:p>
            <a:endParaRPr lang="en-US" dirty="0" smtClean="0"/>
          </a:p>
          <a:p>
            <a:r>
              <a:rPr lang="en-US" dirty="0" smtClean="0"/>
              <a:t>Tutorial </a:t>
            </a:r>
            <a:r>
              <a:rPr lang="en-US" dirty="0"/>
              <a:t>Request form: </a:t>
            </a:r>
            <a:r>
              <a:rPr lang="en-US" dirty="0">
                <a:hlinkClick r:id="rId3"/>
              </a:rPr>
              <a:t>http://www.ieee802.org/802_tutorials/802_Tutorial_Request_Form.doc</a:t>
            </a:r>
            <a:endParaRPr lang="en-US" dirty="0"/>
          </a:p>
          <a:p>
            <a:r>
              <a:rPr lang="en-US" dirty="0"/>
              <a:t> </a:t>
            </a:r>
            <a:r>
              <a:rPr lang="en-US" dirty="0" smtClean="0"/>
              <a:t>As </a:t>
            </a:r>
            <a:r>
              <a:rPr lang="en-US" dirty="0"/>
              <a:t>a reminder please refer to Chair's Guidelines section 2.5 Tutorials for the logistics for participating in sponsoring/presenting a Tutorial.</a:t>
            </a:r>
          </a:p>
          <a:p>
            <a:endParaRPr lang="en-US" dirty="0"/>
          </a:p>
          <a:p>
            <a:r>
              <a:rPr lang="en-US" dirty="0"/>
              <a:t>All requests for Tutorials must be made by </a:t>
            </a:r>
            <a:r>
              <a:rPr lang="en-US" dirty="0" smtClean="0"/>
              <a:t>25 Sept  2015.</a:t>
            </a:r>
            <a:endParaRPr lang="en-US" dirty="0"/>
          </a:p>
          <a:p>
            <a:endParaRPr lang="en-US" dirty="0"/>
          </a:p>
        </p:txBody>
      </p:sp>
    </p:spTree>
    <p:extLst>
      <p:ext uri="{BB962C8B-B14F-4D97-AF65-F5344CB8AC3E}">
        <p14:creationId xmlns:p14="http://schemas.microsoft.com/office/powerpoint/2010/main" val="973382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dirty="0"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dirty="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685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447801"/>
            <a:ext cx="8382000" cy="5027612"/>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July 2015 Agenda Items for Executive Secretary:</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Monday: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5.142  </a:t>
            </a:r>
            <a:r>
              <a:rPr lang="en-US" sz="2000" dirty="0">
                <a:latin typeface="Arial" panose="020B0604020202020204" pitchFamily="34" charset="0"/>
                <a:ea typeface="Arial Unicode MS" pitchFamily="34" charset="-128"/>
                <a:cs typeface="Arial" panose="020B0604020202020204" pitchFamily="34" charset="0"/>
              </a:rPr>
              <a:t>II Future </a:t>
            </a:r>
            <a:r>
              <a:rPr lang="en-US" sz="2000" dirty="0" smtClean="0">
                <a:latin typeface="Arial" panose="020B0604020202020204" pitchFamily="34" charset="0"/>
                <a:ea typeface="Arial Unicode MS" pitchFamily="34" charset="-128"/>
                <a:cs typeface="Arial" panose="020B0604020202020204" pitchFamily="34" charset="0"/>
              </a:rPr>
              <a:t>venues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5.46   II  IEEE-SA Solutions Update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Friday: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4.05: MI Future Venues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8.06 </a:t>
            </a:r>
            <a:r>
              <a:rPr lang="en-US" sz="2000" dirty="0" smtClean="0">
                <a:solidFill>
                  <a:schemeClr val="tx1"/>
                </a:solidFill>
                <a:latin typeface="Arial" panose="020B0604020202020204" pitchFamily="34" charset="0"/>
                <a:ea typeface="Arial Unicode MS" pitchFamily="34" charset="-128"/>
                <a:cs typeface="Arial" panose="020B0604020202020204" pitchFamily="34" charset="0"/>
              </a:rPr>
              <a:t>II </a:t>
            </a:r>
            <a:r>
              <a:rPr lang="en-US" sz="2000" dirty="0"/>
              <a:t>Announcement of 802 EC Interim </a:t>
            </a:r>
            <a:r>
              <a:rPr lang="en-US" sz="2000" dirty="0" err="1"/>
              <a:t>Telecon</a:t>
            </a:r>
            <a:r>
              <a:rPr lang="en-US" sz="2000" dirty="0"/>
              <a:t> (Tuesday 6 Oct 2015, 1-3pm ET) </a:t>
            </a:r>
            <a:endParaRPr lang="en-US" sz="20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	</a:t>
            </a:r>
            <a:r>
              <a:rPr lang="en-US" sz="2000" dirty="0" smtClean="0"/>
              <a:t>8.07  II Call </a:t>
            </a:r>
            <a:r>
              <a:rPr lang="en-US" sz="2000" dirty="0"/>
              <a:t>for Tutorials for Nov 2015 Plenary (Monday 9 Nov, 2015)</a:t>
            </a:r>
          </a:p>
          <a:p>
            <a:r>
              <a:rPr lang="en-US" sz="2000" dirty="0" smtClean="0"/>
              <a:t>	8.08 II Announcement </a:t>
            </a:r>
            <a:r>
              <a:rPr lang="en-US" sz="2000" dirty="0"/>
              <a:t>of 802 EC Workshop January 23, 2016 (8am-5pm) Hyatt Regency Atlanta, Atlanta, GA.</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solidFill>
                <a:schemeClr val="tx1"/>
              </a:solidFill>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latin typeface="Arial" panose="020B0604020202020204" pitchFamily="34" charset="0"/>
              <a:ea typeface="Arial Unicode MS" pitchFamily="34" charset="-128"/>
              <a:cs typeface="Arial" panose="020B0604020202020204" pitchFamily="34"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smtClean="0">
              <a:latin typeface="Arial" panose="020B0604020202020204" pitchFamily="34" charset="0"/>
              <a:ea typeface="Arial Unicode MS" pitchFamily="34" charset="-128"/>
              <a:cs typeface="Arial" panose="020B0604020202020204" pitchFamily="34" charset="0"/>
            </a:endParaRP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2209800"/>
          </a:xfrm>
        </p:spPr>
        <p:txBody>
          <a:bodyPr/>
          <a:lstStyle/>
          <a:p>
            <a:r>
              <a:rPr lang="en-US" b="0" dirty="0" smtClean="0">
                <a:latin typeface="Arial" panose="020B0604020202020204" pitchFamily="34" charset="0"/>
                <a:cs typeface="Arial" panose="020B0604020202020204" pitchFamily="34" charset="0"/>
              </a:rPr>
              <a:t>F8.08 II Announcement </a:t>
            </a:r>
            <a:r>
              <a:rPr lang="en-US" b="0" dirty="0">
                <a:latin typeface="Arial" panose="020B0604020202020204" pitchFamily="34" charset="0"/>
                <a:cs typeface="Arial" panose="020B0604020202020204" pitchFamily="34" charset="0"/>
              </a:rPr>
              <a:t>of 802 EC Workshop January 23, 2016 (8am-5pm) Hyatt Regency Atlanta, Atlanta, GA.</a:t>
            </a:r>
            <a:br>
              <a:rPr lang="en-US" b="0"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685800" y="2971800"/>
            <a:ext cx="7772400" cy="3122613"/>
          </a:xfrm>
        </p:spPr>
        <p:txBody>
          <a:bodyPr/>
          <a:lstStyle/>
          <a:p>
            <a:r>
              <a:rPr lang="en-US" dirty="0"/>
              <a:t>Saturday after the 802 Hosted Interim</a:t>
            </a:r>
          </a:p>
          <a:p>
            <a:endParaRPr lang="en-US" dirty="0" smtClean="0"/>
          </a:p>
          <a:p>
            <a:r>
              <a:rPr lang="en-US" dirty="0" smtClean="0"/>
              <a:t>Leadership </a:t>
            </a:r>
            <a:r>
              <a:rPr lang="en-US" dirty="0"/>
              <a:t>Workshop Saturday 8am-5pm</a:t>
            </a:r>
          </a:p>
          <a:p>
            <a:endParaRPr lang="en-US" dirty="0" smtClean="0"/>
          </a:p>
          <a:p>
            <a:r>
              <a:rPr lang="en-US" dirty="0" smtClean="0"/>
              <a:t>Exec Committee Dinner on Friday night</a:t>
            </a:r>
          </a:p>
          <a:p>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20</a:t>
            </a:fld>
            <a:endParaRPr lang="en-GB"/>
          </a:p>
        </p:txBody>
      </p:sp>
    </p:spTree>
    <p:extLst>
      <p:ext uri="{BB962C8B-B14F-4D97-AF65-F5344CB8AC3E}">
        <p14:creationId xmlns:p14="http://schemas.microsoft.com/office/powerpoint/2010/main" val="2358794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#1</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Schedule </a:t>
            </a:r>
            <a:r>
              <a:rPr lang="en-US" dirty="0"/>
              <a:t>notes</a:t>
            </a:r>
            <a:r>
              <a:rPr lang="en-US" dirty="0" smtClean="0"/>
              <a:t>:</a:t>
            </a:r>
          </a:p>
          <a:p>
            <a:pPr marL="400050" lvl="1" indent="0"/>
            <a:r>
              <a:rPr lang="en-US" sz="2400" dirty="0" smtClean="0"/>
              <a:t>Suites </a:t>
            </a:r>
            <a:r>
              <a:rPr lang="en-US" sz="2400" dirty="0"/>
              <a:t>3298 &amp; 4298 are located in Palace Tower.  </a:t>
            </a:r>
            <a:endParaRPr lang="en-US" sz="2400" dirty="0" smtClean="0"/>
          </a:p>
          <a:p>
            <a:pPr marL="400050" lvl="1" indent="0"/>
            <a:r>
              <a:rPr lang="en-US" sz="2400" dirty="0"/>
              <a:t>	</a:t>
            </a:r>
            <a:r>
              <a:rPr lang="en-US" sz="2400" dirty="0" smtClean="0"/>
              <a:t>	B </a:t>
            </a:r>
            <a:r>
              <a:rPr lang="en-US" sz="2400" dirty="0"/>
              <a:t>room is for the bedroom (boardroom for 8-10) and </a:t>
            </a:r>
            <a:r>
              <a:rPr lang="en-US" sz="2400" dirty="0" smtClean="0"/>
              <a:t>		A </a:t>
            </a:r>
            <a:r>
              <a:rPr lang="en-US" sz="2400" dirty="0"/>
              <a:t>room is the dining room (boardroom for 20)  </a:t>
            </a:r>
            <a:endParaRPr lang="en-US" sz="2400" dirty="0" smtClean="0"/>
          </a:p>
          <a:p>
            <a:pPr marL="400050" lvl="1" indent="0"/>
            <a:r>
              <a:rPr lang="en-US" sz="2400" dirty="0" smtClean="0"/>
              <a:t>The </a:t>
            </a:r>
            <a:r>
              <a:rPr lang="en-US" sz="2400" dirty="0"/>
              <a:t>door should be ajar for attendees.  </a:t>
            </a:r>
            <a:endParaRPr lang="en-US" sz="2400" dirty="0" smtClean="0"/>
          </a:p>
          <a:p>
            <a:pPr marL="400050" lvl="1" indent="0"/>
            <a:r>
              <a:rPr lang="en-US" sz="2400" dirty="0" smtClean="0"/>
              <a:t>If </a:t>
            </a:r>
            <a:r>
              <a:rPr lang="en-US" sz="2400" dirty="0"/>
              <a:t>WG chairs wish to have a </a:t>
            </a:r>
            <a:r>
              <a:rPr lang="en-US" sz="2400" dirty="0" smtClean="0"/>
              <a:t>key for </a:t>
            </a:r>
            <a:r>
              <a:rPr lang="en-US" sz="2400" dirty="0"/>
              <a:t>suites please see </a:t>
            </a:r>
            <a:r>
              <a:rPr lang="en-US" sz="2400" dirty="0" err="1"/>
              <a:t>Darcel</a:t>
            </a:r>
            <a:endParaRPr lang="en-US" sz="2400" dirty="0"/>
          </a:p>
          <a:p>
            <a:r>
              <a:rPr lang="en-US" dirty="0"/>
              <a:t>Palm Terrace A &amp; B are located in Ocean Tower </a:t>
            </a:r>
            <a:endParaRPr lang="en-US" dirty="0" smtClean="0"/>
          </a:p>
          <a:p>
            <a:r>
              <a:rPr lang="en-US" dirty="0"/>
              <a:t>	</a:t>
            </a:r>
            <a:r>
              <a:rPr lang="en-US" dirty="0" smtClean="0"/>
              <a:t>		(</a:t>
            </a:r>
            <a:r>
              <a:rPr lang="en-US" dirty="0"/>
              <a:t>011 on Hotel site map</a:t>
            </a:r>
            <a:r>
              <a:rPr lang="en-US" dirty="0" smtClean="0"/>
              <a:t>).</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3453813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#2</a:t>
            </a:r>
            <a:endParaRPr lang="en-US" dirty="0"/>
          </a:p>
        </p:txBody>
      </p:sp>
      <p:sp>
        <p:nvSpPr>
          <p:cNvPr id="3" name="Content Placeholder 2"/>
          <p:cNvSpPr>
            <a:spLocks noGrp="1"/>
          </p:cNvSpPr>
          <p:nvPr>
            <p:ph idx="1"/>
          </p:nvPr>
        </p:nvSpPr>
        <p:spPr>
          <a:xfrm>
            <a:off x="685800" y="1600200"/>
            <a:ext cx="7770813" cy="4800600"/>
          </a:xfrm>
        </p:spPr>
        <p:txBody>
          <a:bodyPr/>
          <a:lstStyle/>
          <a:p>
            <a:r>
              <a:rPr lang="en-US" dirty="0" smtClean="0"/>
              <a:t>2. Social:  </a:t>
            </a:r>
            <a:r>
              <a:rPr lang="en-US" dirty="0"/>
              <a:t>7 to 9:30pm</a:t>
            </a:r>
          </a:p>
          <a:p>
            <a:r>
              <a:rPr lang="en-US" dirty="0" smtClean="0"/>
              <a:t>	Kamehameha Court </a:t>
            </a:r>
          </a:p>
          <a:p>
            <a:r>
              <a:rPr lang="en-US" dirty="0"/>
              <a:t>	</a:t>
            </a:r>
            <a:r>
              <a:rPr lang="en-US" sz="2000" dirty="0" smtClean="0"/>
              <a:t>(L14 on Hotel site map and labeled Legends of Hawaii Luau)</a:t>
            </a:r>
          </a:p>
          <a:p>
            <a:r>
              <a:rPr lang="en-US" dirty="0" smtClean="0"/>
              <a:t>	Casual reception with Hawaiian entertainment </a:t>
            </a:r>
          </a:p>
          <a:p>
            <a:r>
              <a:rPr lang="en-US" dirty="0" smtClean="0"/>
              <a:t>	Free for all attendees;</a:t>
            </a:r>
          </a:p>
          <a:p>
            <a:r>
              <a:rPr lang="en-US" dirty="0"/>
              <a:t>	</a:t>
            </a:r>
            <a:r>
              <a:rPr lang="en-US" dirty="0" smtClean="0"/>
              <a:t> </a:t>
            </a:r>
            <a:r>
              <a:rPr lang="en-US" u="sng" dirty="0" smtClean="0"/>
              <a:t>Limited</a:t>
            </a:r>
            <a:r>
              <a:rPr lang="en-US" dirty="0" smtClean="0"/>
              <a:t> tickets based on first come - </a:t>
            </a:r>
            <a:r>
              <a:rPr lang="en-US" dirty="0" smtClean="0">
                <a:solidFill>
                  <a:srgbClr val="C00000"/>
                </a:solidFill>
              </a:rPr>
              <a:t>if attendees did not confirm during when they registered</a:t>
            </a:r>
            <a:r>
              <a:rPr lang="en-US" dirty="0" smtClean="0"/>
              <a:t>, they need to do so when they pick up their name badge.  </a:t>
            </a:r>
            <a:endParaRPr lang="en-US" dirty="0"/>
          </a:p>
          <a:p>
            <a:r>
              <a:rPr lang="en-US" dirty="0"/>
              <a:t>As of 8pm Sunday, we had given out 650 of the 684 total tickets. (34 tickets left)</a:t>
            </a:r>
          </a:p>
          <a:p>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417356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#2(</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752600"/>
            <a:ext cx="7772400" cy="4648200"/>
          </a:xfrm>
        </p:spPr>
        <p:txBody>
          <a:bodyPr/>
          <a:lstStyle/>
          <a:p>
            <a:pPr marL="400050">
              <a:buFont typeface="Wingdings" panose="05000000000000000000" pitchFamily="2" charset="2"/>
              <a:buChar char="§"/>
            </a:pPr>
            <a:r>
              <a:rPr lang="en-US" dirty="0"/>
              <a:t>A TICKET IS REQUIRED to attend the social.</a:t>
            </a:r>
          </a:p>
          <a:p>
            <a:pPr marL="400050">
              <a:buFont typeface="Wingdings" panose="05000000000000000000" pitchFamily="2" charset="2"/>
              <a:buChar char="§"/>
            </a:pPr>
            <a:r>
              <a:rPr lang="en-US" dirty="0" smtClean="0"/>
              <a:t>If you are decide to not using your Ticket, please contact the Registration desk.</a:t>
            </a:r>
          </a:p>
          <a:p>
            <a:pPr marL="400050">
              <a:buFont typeface="Wingdings" panose="05000000000000000000" pitchFamily="2" charset="2"/>
              <a:buChar char="§"/>
            </a:pPr>
            <a:r>
              <a:rPr lang="en-US" dirty="0" smtClean="0"/>
              <a:t>If you need a ticket, please check on Wednesday for any tickets that may have become available.</a:t>
            </a:r>
          </a:p>
          <a:p>
            <a:pPr marL="400050">
              <a:buFont typeface="Wingdings" panose="05000000000000000000" pitchFamily="2" charset="2"/>
              <a:buChar char="§"/>
            </a:pPr>
            <a:r>
              <a:rPr lang="en-US" dirty="0" smtClean="0"/>
              <a:t>Guest Passes have sold out – </a:t>
            </a:r>
          </a:p>
          <a:p>
            <a:pPr marL="400050">
              <a:buFont typeface="Wingdings" panose="05000000000000000000" pitchFamily="2" charset="2"/>
              <a:buChar char="§"/>
            </a:pPr>
            <a:r>
              <a:rPr lang="en-US" dirty="0" smtClean="0"/>
              <a:t>Remember to pickup purchased passes on Wednesday</a:t>
            </a:r>
          </a:p>
          <a:p>
            <a:r>
              <a:rPr lang="en-US" dirty="0" smtClean="0"/>
              <a:t>If the weather changes to rain we will change the location to Monarchy Ballroom and Grand Promenade.  The start time may also change to allow time for set up.  We will email EC if this occurs.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Tree>
    <p:extLst>
      <p:ext uri="{BB962C8B-B14F-4D97-AF65-F5344CB8AC3E}">
        <p14:creationId xmlns:p14="http://schemas.microsoft.com/office/powerpoint/2010/main" val="115852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#3 &amp; 4</a:t>
            </a:r>
            <a:endParaRPr lang="en-US" dirty="0"/>
          </a:p>
        </p:txBody>
      </p:sp>
      <p:sp>
        <p:nvSpPr>
          <p:cNvPr id="3" name="Content Placeholder 2"/>
          <p:cNvSpPr>
            <a:spLocks noGrp="1"/>
          </p:cNvSpPr>
          <p:nvPr>
            <p:ph idx="1"/>
          </p:nvPr>
        </p:nvSpPr>
        <p:spPr/>
        <p:txBody>
          <a:bodyPr/>
          <a:lstStyle/>
          <a:p>
            <a:r>
              <a:rPr lang="en-US" dirty="0" smtClean="0"/>
              <a:t>3. Lunches </a:t>
            </a:r>
          </a:p>
          <a:p>
            <a:r>
              <a:rPr lang="en-US" dirty="0"/>
              <a:t>	</a:t>
            </a:r>
            <a:r>
              <a:rPr lang="en-US" dirty="0" smtClean="0"/>
              <a:t>12noon to 1:30 pm in Grand Promenade, Lagoon Lanai and Water’s Edge Ballroom</a:t>
            </a:r>
          </a:p>
          <a:p>
            <a:endParaRPr lang="en-US" dirty="0" smtClean="0"/>
          </a:p>
          <a:p>
            <a:r>
              <a:rPr lang="en-US" dirty="0" smtClean="0"/>
              <a:t>4. Mobile schedule </a:t>
            </a:r>
            <a:r>
              <a:rPr lang="en-US" dirty="0" smtClean="0">
                <a:hlinkClick r:id="rId2"/>
              </a:rPr>
              <a:t>http://802world.org/attendee</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Tree>
    <p:extLst>
      <p:ext uri="{BB962C8B-B14F-4D97-AF65-F5344CB8AC3E}">
        <p14:creationId xmlns:p14="http://schemas.microsoft.com/office/powerpoint/2010/main" val="2804754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#5 &amp; 6</a:t>
            </a:r>
            <a:endParaRPr lang="en-US" dirty="0"/>
          </a:p>
        </p:txBody>
      </p:sp>
      <p:sp>
        <p:nvSpPr>
          <p:cNvPr id="3" name="Content Placeholder 2"/>
          <p:cNvSpPr>
            <a:spLocks noGrp="1"/>
          </p:cNvSpPr>
          <p:nvPr>
            <p:ph idx="1"/>
          </p:nvPr>
        </p:nvSpPr>
        <p:spPr>
          <a:xfrm>
            <a:off x="533400" y="1828800"/>
            <a:ext cx="8077200" cy="4419600"/>
          </a:xfrm>
        </p:spPr>
        <p:txBody>
          <a:bodyPr/>
          <a:lstStyle/>
          <a:p>
            <a:r>
              <a:rPr lang="en-US" dirty="0" smtClean="0"/>
              <a:t>5. $5 draft beer at </a:t>
            </a:r>
            <a:r>
              <a:rPr lang="en-US" dirty="0" err="1" smtClean="0"/>
              <a:t>Malolo</a:t>
            </a:r>
            <a:r>
              <a:rPr lang="en-US" dirty="0" smtClean="0"/>
              <a:t> Lounge:</a:t>
            </a:r>
          </a:p>
          <a:p>
            <a:r>
              <a:rPr lang="en-US" dirty="0" smtClean="0"/>
              <a:t>	5 to 7 pm daily until Friday July 17 </a:t>
            </a:r>
          </a:p>
          <a:p>
            <a:r>
              <a:rPr lang="en-US" dirty="0"/>
              <a:t>	</a:t>
            </a:r>
            <a:r>
              <a:rPr lang="en-US" dirty="0" smtClean="0"/>
              <a:t>(attendee must show name badge)</a:t>
            </a:r>
          </a:p>
          <a:p>
            <a:endParaRPr lang="en-US" dirty="0"/>
          </a:p>
          <a:p>
            <a:endParaRPr lang="en-US" dirty="0" smtClean="0"/>
          </a:p>
          <a:p>
            <a:endParaRPr lang="en-US" dirty="0" smtClean="0"/>
          </a:p>
          <a:p>
            <a:r>
              <a:rPr lang="en-US" dirty="0" smtClean="0"/>
              <a:t>6. Big Island breakfast:</a:t>
            </a:r>
          </a:p>
          <a:p>
            <a:r>
              <a:rPr lang="en-US" dirty="0" smtClean="0"/>
              <a:t>	$25 inclusive for IEEE 802 attendees and immediate guest (attendee must show name badge)</a:t>
            </a:r>
          </a:p>
          <a:p>
            <a:r>
              <a:rPr lang="en-US" dirty="0"/>
              <a:t> </a:t>
            </a:r>
            <a:r>
              <a:rPr lang="en-US" dirty="0" smtClean="0"/>
              <a:t>     Start 6:30am</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Tree>
    <p:extLst>
      <p:ext uri="{BB962C8B-B14F-4D97-AF65-F5344CB8AC3E}">
        <p14:creationId xmlns:p14="http://schemas.microsoft.com/office/powerpoint/2010/main" val="300016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5.142 II Future Venues</a:t>
            </a:r>
            <a:endParaRPr lang="en-US" dirty="0"/>
          </a:p>
        </p:txBody>
      </p:sp>
      <p:sp>
        <p:nvSpPr>
          <p:cNvPr id="3" name="Content Placeholder 2"/>
          <p:cNvSpPr>
            <a:spLocks noGrp="1"/>
          </p:cNvSpPr>
          <p:nvPr>
            <p:ph idx="1"/>
          </p:nvPr>
        </p:nvSpPr>
        <p:spPr>
          <a:xfrm>
            <a:off x="381000" y="1371600"/>
            <a:ext cx="8229600" cy="5029200"/>
          </a:xfrm>
        </p:spPr>
        <p:txBody>
          <a:bodyPr/>
          <a:lstStyle/>
          <a:p>
            <a:pPr>
              <a:buFont typeface="Arial" panose="020B0604020202020204" pitchFamily="34" charset="0"/>
              <a:buChar char="•"/>
            </a:pPr>
            <a:r>
              <a:rPr lang="en-US" dirty="0" smtClean="0"/>
              <a:t>Future Venue Information:</a:t>
            </a:r>
          </a:p>
          <a:p>
            <a:pPr lvl="1">
              <a:buFont typeface="Arial" panose="020B0604020202020204" pitchFamily="34" charset="0"/>
              <a:buChar char="•"/>
            </a:pPr>
            <a:r>
              <a:rPr lang="en-US" sz="2400" b="1" dirty="0" smtClean="0">
                <a:solidFill>
                  <a:srgbClr val="FF0000"/>
                </a:solidFill>
              </a:rPr>
              <a:t>802 EC-12/40r10: </a:t>
            </a:r>
            <a:r>
              <a:rPr lang="en-US" sz="2400" b="1" dirty="0" smtClean="0">
                <a:solidFill>
                  <a:srgbClr val="FF0000"/>
                </a:solidFill>
                <a:hlinkClick r:id="rId2" tooltip="Link to 802 EC-12/40r10"/>
              </a:rPr>
              <a:t>ec-12-0040-10-00EC-802-plenary-future-venue-contract-status.xlsx</a:t>
            </a:r>
            <a:endParaRPr lang="en-US" sz="2400" b="1" dirty="0" smtClean="0">
              <a:solidFill>
                <a:srgbClr val="FF0000"/>
              </a:solidFill>
            </a:endParaRPr>
          </a:p>
          <a:p>
            <a:pPr lvl="1">
              <a:buFont typeface="Arial" panose="020B0604020202020204" pitchFamily="34" charset="0"/>
              <a:buChar char="•"/>
            </a:pPr>
            <a:endParaRPr lang="en-US" sz="2400" b="1" dirty="0" smtClean="0">
              <a:solidFill>
                <a:srgbClr val="FF0000"/>
              </a:solidFill>
            </a:endParaRPr>
          </a:p>
          <a:p>
            <a:pPr>
              <a:buFont typeface="Arial" panose="020B0604020202020204" pitchFamily="34" charset="0"/>
              <a:buChar char="•"/>
            </a:pPr>
            <a:r>
              <a:rPr lang="en-US" dirty="0" smtClean="0"/>
              <a:t>Working on openings:</a:t>
            </a:r>
          </a:p>
          <a:p>
            <a:pPr lvl="1">
              <a:buFont typeface="Arial" panose="020B0604020202020204" pitchFamily="34" charset="0"/>
              <a:buChar char="•"/>
            </a:pPr>
            <a:r>
              <a:rPr lang="en-US" sz="2400" dirty="0" smtClean="0"/>
              <a:t>	</a:t>
            </a:r>
            <a:r>
              <a:rPr lang="en-US" dirty="0" smtClean="0"/>
              <a:t>2018 – March - November</a:t>
            </a:r>
          </a:p>
          <a:p>
            <a:pPr lvl="1">
              <a:buFont typeface="Arial" panose="020B0604020202020204" pitchFamily="34" charset="0"/>
              <a:buChar char="•"/>
            </a:pPr>
            <a:r>
              <a:rPr lang="en-US" dirty="0" smtClean="0"/>
              <a:t>	2019 – March</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802 Interim - 2016 Atlanta</a:t>
            </a:r>
          </a:p>
          <a:p>
            <a:pPr lvl="1">
              <a:buFont typeface="Arial" panose="020B0604020202020204" pitchFamily="34" charset="0"/>
              <a:buChar char="•"/>
            </a:pPr>
            <a:r>
              <a:rPr lang="en-US" sz="2400" dirty="0" smtClean="0"/>
              <a:t>	</a:t>
            </a:r>
            <a:r>
              <a:rPr lang="en-US" b="1" dirty="0" smtClean="0"/>
              <a:t>802 EC Workshop – January 23, 2016</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Tree>
    <p:extLst>
      <p:ext uri="{BB962C8B-B14F-4D97-AF65-F5344CB8AC3E}">
        <p14:creationId xmlns:p14="http://schemas.microsoft.com/office/powerpoint/2010/main" val="1983354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a:t>Future Venues IEEE 802 Plenary Sessions</a:t>
            </a:r>
          </a:p>
        </p:txBody>
      </p:sp>
      <p:sp>
        <p:nvSpPr>
          <p:cNvPr id="3" name="Content Placeholder 2"/>
          <p:cNvSpPr>
            <a:spLocks noGrp="1"/>
          </p:cNvSpPr>
          <p:nvPr>
            <p:ph idx="1"/>
          </p:nvPr>
        </p:nvSpPr>
        <p:spPr>
          <a:xfrm>
            <a:off x="685800" y="1219200"/>
            <a:ext cx="7772400" cy="5105400"/>
          </a:xfrm>
        </p:spPr>
        <p:txBody>
          <a:bodyPr/>
          <a:lstStyle/>
          <a:p>
            <a:pPr marL="0" indent="0" algn="ctr">
              <a:buNone/>
            </a:pPr>
            <a:r>
              <a:rPr lang="en-US" sz="1800" dirty="0">
                <a:solidFill>
                  <a:srgbClr val="0000FF"/>
                </a:solidFill>
              </a:rPr>
              <a:t>MEETING VENUE OPTIONS</a:t>
            </a:r>
          </a:p>
          <a:p>
            <a:pPr marL="0" indent="0" algn="ctr">
              <a:buNone/>
            </a:pPr>
            <a:r>
              <a:rPr lang="en-US" sz="1800" dirty="0">
                <a:solidFill>
                  <a:srgbClr val="0000FF"/>
                </a:solidFill>
              </a:rPr>
              <a:t>MARCH 4-9, 2018</a:t>
            </a:r>
          </a:p>
          <a:p>
            <a:pPr marL="0" indent="0" algn="ctr">
              <a:buNone/>
            </a:pPr>
            <a:r>
              <a:rPr lang="en-US" sz="1800" dirty="0">
                <a:solidFill>
                  <a:srgbClr val="0000FF"/>
                </a:solidFill>
              </a:rPr>
              <a:t>NOVEMBER 11-16, 2018</a:t>
            </a:r>
          </a:p>
          <a:p>
            <a:pPr marL="0" indent="0" algn="ctr">
              <a:buNone/>
            </a:pPr>
            <a:r>
              <a:rPr lang="en-US" sz="1800" dirty="0" smtClean="0">
                <a:solidFill>
                  <a:srgbClr val="0000FF"/>
                </a:solidFill>
              </a:rPr>
              <a:t>HOTELS </a:t>
            </a:r>
            <a:r>
              <a:rPr lang="en-US" sz="1800" dirty="0">
                <a:solidFill>
                  <a:srgbClr val="0000FF"/>
                </a:solidFill>
              </a:rPr>
              <a:t>CONSIDERED -  </a:t>
            </a:r>
            <a:r>
              <a:rPr lang="en-US" sz="1800" dirty="0">
                <a:solidFill>
                  <a:srgbClr val="FF0000"/>
                </a:solidFill>
              </a:rPr>
              <a:t>NOT AVAILABLE</a:t>
            </a:r>
          </a:p>
          <a:p>
            <a:pPr marL="0" indent="0" algn="ctr">
              <a:buNone/>
            </a:pPr>
            <a:endParaRPr lang="en-US" sz="1800" dirty="0">
              <a:solidFill>
                <a:srgbClr val="0000FF"/>
              </a:solidFill>
            </a:endParaRPr>
          </a:p>
          <a:p>
            <a:pPr lvl="1">
              <a:buFontTx/>
              <a:buChar char="-"/>
            </a:pPr>
            <a:r>
              <a:rPr lang="en-US" sz="1400" dirty="0"/>
              <a:t>HYATT REGENCY DENVER</a:t>
            </a:r>
          </a:p>
          <a:p>
            <a:pPr lvl="1">
              <a:buFontTx/>
              <a:buChar char="-"/>
            </a:pPr>
            <a:r>
              <a:rPr lang="en-US" sz="1400" dirty="0"/>
              <a:t>HYATT REGENCY NEW ORLEANS</a:t>
            </a:r>
          </a:p>
          <a:p>
            <a:pPr lvl="1">
              <a:buFontTx/>
              <a:buChar char="-"/>
            </a:pPr>
            <a:r>
              <a:rPr lang="en-US" sz="1400" dirty="0"/>
              <a:t>HILTON NEW ORLEANS</a:t>
            </a:r>
          </a:p>
          <a:p>
            <a:pPr lvl="1">
              <a:buFontTx/>
              <a:buChar char="-"/>
            </a:pPr>
            <a:r>
              <a:rPr lang="en-US" sz="1400" dirty="0"/>
              <a:t>FONTAINEBLEAU – MIAMI BEACH</a:t>
            </a:r>
          </a:p>
          <a:p>
            <a:pPr lvl="1">
              <a:buFontTx/>
              <a:buChar char="-"/>
            </a:pPr>
            <a:r>
              <a:rPr lang="en-US" sz="1400" dirty="0"/>
              <a:t>DIPLOMAT RESORT &amp; SPA – HOLLYWOOD, FL</a:t>
            </a:r>
          </a:p>
          <a:p>
            <a:pPr lvl="1">
              <a:buFontTx/>
              <a:buChar char="-"/>
            </a:pPr>
            <a:r>
              <a:rPr lang="en-US" sz="1400" dirty="0"/>
              <a:t>GREAT AMERICA – SALT LAKE CITY</a:t>
            </a:r>
          </a:p>
          <a:p>
            <a:pPr lvl="1">
              <a:buFontTx/>
              <a:buChar char="-"/>
            </a:pPr>
            <a:r>
              <a:rPr lang="en-US" sz="1400" dirty="0"/>
              <a:t>HYATT REGENCY JACKSONVILLE</a:t>
            </a:r>
          </a:p>
          <a:p>
            <a:pPr lvl="1">
              <a:buFontTx/>
              <a:buChar char="-"/>
            </a:pPr>
            <a:r>
              <a:rPr lang="en-US" sz="1400" dirty="0"/>
              <a:t>HYATT REGENCY MCCORMICK PLACE CHICAGO</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Tree>
    <p:extLst>
      <p:ext uri="{BB962C8B-B14F-4D97-AF65-F5344CB8AC3E}">
        <p14:creationId xmlns:p14="http://schemas.microsoft.com/office/powerpoint/2010/main" val="2673514586"/>
      </p:ext>
    </p:extLst>
  </p:cSld>
  <p:clrMapOvr>
    <a:masterClrMapping/>
  </p:clrMapOvr>
</p:sld>
</file>

<file path=ppt/theme/theme1.xml><?xml version="1.0" encoding="utf-8"?>
<a:theme xmlns:a="http://schemas.openxmlformats.org/drawingml/2006/main" name="11-15-0226-00-0000-Treasurers-Report-March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20537</TotalTime>
  <Words>847</Words>
  <Application>Microsoft Office PowerPoint</Application>
  <PresentationFormat>On-screen Show (4:3)</PresentationFormat>
  <Paragraphs>275</Paragraphs>
  <Slides>20</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11-15-0226-00-0000-Treasurers-Report-March 2015</vt:lpstr>
      <vt:lpstr>Document</vt:lpstr>
      <vt:lpstr>Executive Secretary Agenda items  July 2015 Plenary</vt:lpstr>
      <vt:lpstr>Abstract</vt:lpstr>
      <vt:lpstr>Local Venue Top 6 -- #1</vt:lpstr>
      <vt:lpstr>Local Venue Top 6 -- #2</vt:lpstr>
      <vt:lpstr>Local Venue Top 6 - #2(Cont)</vt:lpstr>
      <vt:lpstr>Local Venue Top 6 - #3 &amp; 4</vt:lpstr>
      <vt:lpstr>Local Venue Top 6 - #5 &amp; 6</vt:lpstr>
      <vt:lpstr>5.142 II Future Venues</vt:lpstr>
      <vt:lpstr>Future Venues IEEE 802 Plenary Sessions</vt:lpstr>
      <vt:lpstr>Future Venues IEEE 802 Plenary Sessions </vt:lpstr>
      <vt:lpstr>Future Venues IEEE 802 Plenary Sessions </vt:lpstr>
      <vt:lpstr>Future Venues IEEE 802 Plenary Sessions </vt:lpstr>
      <vt:lpstr>Friday Closing Plenary</vt:lpstr>
      <vt:lpstr>4.05: MI Future Venues </vt:lpstr>
      <vt:lpstr>Future Venues IEEE 802 Plenary Sessions </vt:lpstr>
      <vt:lpstr>2018 March Plenary Venue</vt:lpstr>
      <vt:lpstr> *F8.044 Executive secretary report LMSC 802 – P&amp;P list of major duties:</vt:lpstr>
      <vt:lpstr>*F8.06 – Announcement of 802 EC Interim Telecon (Tuesday 6 Oct. 2015, 1-3pm ET)</vt:lpstr>
      <vt:lpstr>*F8.07 – Call for Tutorials for Nov 2015 Plenary</vt:lpstr>
      <vt:lpstr>F8.08 II Announcement of 802 EC Workshop January 23, 2016 (8am-5pm) Hyatt Regency Atlanta, Atlanta, GA. </vt:lpstr>
    </vt:vector>
  </TitlesOfParts>
  <Manager>Benjamin A. Rolfe</Manager>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 March 2015 Plenary</dc:title>
  <dc:creator>Jon Rosdahl</dc:creator>
  <cp:keywords>March 2015</cp:keywords>
  <dc:description>Jon Rosdahl (CSR)</dc:description>
  <cp:lastModifiedBy>Jon Rosdahl</cp:lastModifiedBy>
  <cp:revision>74</cp:revision>
  <cp:lastPrinted>1601-01-01T00:00:00Z</cp:lastPrinted>
  <dcterms:created xsi:type="dcterms:W3CDTF">2015-01-31T01:59:59Z</dcterms:created>
  <dcterms:modified xsi:type="dcterms:W3CDTF">2015-07-17T23:49:17Z</dcterms:modified>
</cp:coreProperties>
</file>