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0" r:id="rId4"/>
    <p:sldId id="291" r:id="rId5"/>
    <p:sldId id="292" r:id="rId6"/>
    <p:sldId id="293" r:id="rId7"/>
    <p:sldId id="294" r:id="rId8"/>
    <p:sldId id="268" r:id="rId9"/>
    <p:sldId id="300" r:id="rId10"/>
    <p:sldId id="301" r:id="rId11"/>
    <p:sldId id="302" r:id="rId12"/>
    <p:sldId id="303"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30" autoAdjust="0"/>
    <p:restoredTop sz="89980" autoAdjust="0"/>
  </p:normalViewPr>
  <p:slideViewPr>
    <p:cSldViewPr>
      <p:cViewPr varScale="1">
        <p:scale>
          <a:sx n="59" d="100"/>
          <a:sy n="59" d="100"/>
        </p:scale>
        <p:origin x="-282" y="-90"/>
      </p:cViewPr>
      <p:guideLst>
        <p:guide orient="horz" pos="2160"/>
        <p:guide pos="2880"/>
      </p:guideLst>
    </p:cSldViewPr>
  </p:slideViewPr>
  <p:outlineViewPr>
    <p:cViewPr varScale="1">
      <p:scale>
        <a:sx n="33" d="100"/>
        <a:sy n="33" d="100"/>
      </p:scale>
      <p:origin x="0" y="18576"/>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EC-15/0056r1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EC-15/0056r1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EC-15/0056r1</a:t>
            </a:r>
            <a:endParaRPr lang="en-US" dirty="0"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dirty="0"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dirty="0"/>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 EC-15/0056r1</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3675080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-15-0056r1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802world.org/attend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dirty="0"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dirty="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July 2015 </a:t>
            </a:r>
            <a:r>
              <a:rPr lang="en-US" dirty="0" smtClean="0"/>
              <a:t>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51"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Footer Placeholder 2"/>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sz="2400" dirty="0"/>
              <a:t>Future Venues IEEE 802 Plenary Sessions </a:t>
            </a:r>
          </a:p>
        </p:txBody>
      </p:sp>
      <p:sp>
        <p:nvSpPr>
          <p:cNvPr id="3" name="Content Placeholder 2"/>
          <p:cNvSpPr>
            <a:spLocks noGrp="1"/>
          </p:cNvSpPr>
          <p:nvPr>
            <p:ph idx="1"/>
          </p:nvPr>
        </p:nvSpPr>
        <p:spPr>
          <a:xfrm>
            <a:off x="228600" y="1066800"/>
            <a:ext cx="8763000" cy="5410200"/>
          </a:xfrm>
        </p:spPr>
        <p:txBody>
          <a:bodyPr/>
          <a:lstStyle/>
          <a:p>
            <a:pPr marL="0" indent="0" algn="ctr">
              <a:buNone/>
            </a:pPr>
            <a:r>
              <a:rPr lang="en-US" sz="2000" dirty="0">
                <a:solidFill>
                  <a:srgbClr val="0000FF"/>
                </a:solidFill>
              </a:rPr>
              <a:t>MEETING VENUE OPTIONS</a:t>
            </a:r>
          </a:p>
          <a:p>
            <a:pPr marL="0" indent="0" algn="ctr">
              <a:buNone/>
            </a:pPr>
            <a:r>
              <a:rPr lang="en-US" sz="2000" dirty="0">
                <a:solidFill>
                  <a:srgbClr val="0000FF"/>
                </a:solidFill>
              </a:rPr>
              <a:t>MARCH 4-9, 2018</a:t>
            </a:r>
          </a:p>
          <a:p>
            <a:r>
              <a:rPr lang="en-US" sz="1800" u="sng" dirty="0" smtClean="0"/>
              <a:t>HOTEL</a:t>
            </a:r>
            <a:r>
              <a:rPr lang="en-US" sz="1800" u="sng" dirty="0"/>
              <a:t>:			   GRM$:	 	MR$:                 F&amp;B-MIN$:                      WIFI:</a:t>
            </a:r>
            <a:endParaRPr lang="en-US" sz="1800" dirty="0"/>
          </a:p>
          <a:p>
            <a:r>
              <a:rPr lang="en-US" sz="1800" dirty="0"/>
              <a:t>HR CHICAGO O’HARE   $179++/NT   COMP		$100,00O++			</a:t>
            </a:r>
            <a:r>
              <a:rPr lang="en-US" sz="1800" dirty="0" smtClean="0"/>
              <a:t>INC</a:t>
            </a:r>
            <a:endParaRPr lang="en-US" sz="1800" dirty="0"/>
          </a:p>
          <a:p>
            <a:pPr lvl="1"/>
            <a:r>
              <a:rPr lang="en-US" sz="1600" dirty="0" smtClean="0"/>
              <a:t>ROOM </a:t>
            </a:r>
            <a:r>
              <a:rPr lang="en-US" sz="1600" dirty="0"/>
              <a:t>RATE INCLUDES INTERNET ACCESS, NEWLY UPGRADED GUEST ROOMS</a:t>
            </a:r>
          </a:p>
          <a:p>
            <a:pPr lvl="1"/>
            <a:r>
              <a:rPr lang="en-US" sz="1600" dirty="0"/>
              <a:t>F&amp;B/AV PRICING ACCEPTABLE (*Based on 2015 pricing- Need more info)</a:t>
            </a:r>
          </a:p>
          <a:p>
            <a:pPr lvl="1"/>
            <a:r>
              <a:rPr lang="en-US" sz="1600" dirty="0"/>
              <a:t>REASONABLE HOTEL NETWORKING COSTS (same as previous </a:t>
            </a:r>
            <a:r>
              <a:rPr lang="en-US" sz="1600" dirty="0" err="1"/>
              <a:t>Hyatts</a:t>
            </a:r>
            <a:r>
              <a:rPr lang="en-US" sz="1600" dirty="0"/>
              <a:t> – TBC)</a:t>
            </a:r>
          </a:p>
          <a:p>
            <a:pPr lvl="1"/>
            <a:r>
              <a:rPr lang="en-US" sz="1600" dirty="0"/>
              <a:t>EXCELLENT MEETING SPACE</a:t>
            </a:r>
          </a:p>
          <a:p>
            <a:pPr lvl="1"/>
            <a:r>
              <a:rPr lang="en-US" sz="1600" dirty="0"/>
              <a:t>GREAT OPTIONS FOR GROUP CONCESSIONS</a:t>
            </a:r>
          </a:p>
          <a:p>
            <a:pPr lvl="1"/>
            <a:r>
              <a:rPr lang="en-US" sz="1600" dirty="0"/>
              <a:t>WILL ACCEPT HOTEL CONTRACT MEETING CANCELLATION POLICY</a:t>
            </a:r>
          </a:p>
          <a:p>
            <a:pPr lvl="1"/>
            <a:r>
              <a:rPr lang="en-US" sz="1600" dirty="0"/>
              <a:t>2.6 MILES FROM CHICAGO O’HARE AIRPORT, COMPLIMENTARY 24 HR. SHUTTLE SERVICE</a:t>
            </a:r>
          </a:p>
          <a:p>
            <a:pPr lvl="1"/>
            <a:r>
              <a:rPr lang="en-US" sz="1600" dirty="0"/>
              <a:t>EASY ACCESS TO DOWNTOWN CHICAGO (WALKING DISTANCE TO BLUE LINE STATION - $2.50 OW)</a:t>
            </a:r>
          </a:p>
          <a:p>
            <a:pPr lvl="1"/>
            <a:r>
              <a:rPr lang="en-US" sz="1600" dirty="0"/>
              <a:t>COMPLIMENTARY  ENTERTAINMENT CIRCULATOR – EVREY 10-15 MINUTES, 7A TO 12M </a:t>
            </a:r>
            <a:endParaRPr lang="en-US" sz="1600" dirty="0" smtClean="0"/>
          </a:p>
          <a:p>
            <a:pPr lvl="1"/>
            <a:r>
              <a:rPr lang="en-US" sz="1600" dirty="0" smtClean="0"/>
              <a:t>-- </a:t>
            </a:r>
            <a:r>
              <a:rPr lang="en-US" sz="1600" dirty="0"/>
              <a:t>also, walking paths to area restaurants (including 1 location with food court) &amp; entertainment</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Tree>
    <p:extLst>
      <p:ext uri="{BB962C8B-B14F-4D97-AF65-F5344CB8AC3E}">
        <p14:creationId xmlns:p14="http://schemas.microsoft.com/office/powerpoint/2010/main" val="107724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4799"/>
          </a:xfrm>
        </p:spPr>
        <p:txBody>
          <a:bodyPr/>
          <a:lstStyle/>
          <a:p>
            <a:r>
              <a:rPr lang="en-US" sz="2400" dirty="0"/>
              <a:t>Future Venues IEEE 802 Plenary Sessions </a:t>
            </a:r>
          </a:p>
        </p:txBody>
      </p:sp>
      <p:sp>
        <p:nvSpPr>
          <p:cNvPr id="3" name="Content Placeholder 2"/>
          <p:cNvSpPr>
            <a:spLocks noGrp="1"/>
          </p:cNvSpPr>
          <p:nvPr>
            <p:ph idx="1"/>
          </p:nvPr>
        </p:nvSpPr>
        <p:spPr>
          <a:xfrm>
            <a:off x="228600" y="1143000"/>
            <a:ext cx="8763000" cy="52578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NOVEMBER 11-16, </a:t>
            </a:r>
            <a:r>
              <a:rPr lang="en-US" sz="1800" dirty="0" smtClean="0">
                <a:solidFill>
                  <a:srgbClr val="0000FF"/>
                </a:solidFill>
              </a:rPr>
              <a:t>2018</a:t>
            </a:r>
            <a:endParaRPr lang="en-US" sz="1600" dirty="0">
              <a:solidFill>
                <a:srgbClr val="0000FF"/>
              </a:solidFill>
            </a:endParaRPr>
          </a:p>
          <a:p>
            <a:r>
              <a:rPr lang="en-US" sz="1800" u="sng" dirty="0"/>
              <a:t>HOTEL:			   GRM$:	 	MR$:                 F&amp;B-MIN$:                      WIFI:</a:t>
            </a:r>
          </a:p>
          <a:p>
            <a:r>
              <a:rPr lang="en-US" sz="1800" dirty="0" smtClean="0"/>
              <a:t>HILTON </a:t>
            </a:r>
            <a:r>
              <a:rPr lang="en-US" sz="1800" dirty="0"/>
              <a:t>PORTLAND	$197++/NT	COMP		$150,000++			</a:t>
            </a:r>
            <a:r>
              <a:rPr lang="en-US" sz="1800" dirty="0" smtClean="0"/>
              <a:t>INC</a:t>
            </a:r>
            <a:endParaRPr lang="en-US" sz="1800" dirty="0"/>
          </a:p>
          <a:p>
            <a:pPr marL="0" lvl="1" indent="0">
              <a:buNone/>
            </a:pPr>
            <a:r>
              <a:rPr lang="en-US" sz="1800" dirty="0"/>
              <a:t>	-  </a:t>
            </a:r>
            <a:r>
              <a:rPr lang="en-US" sz="1400" dirty="0"/>
              <a:t>ROOM RATE INCLUDES INTERNET ACCESS, COMP MEETING SPACE</a:t>
            </a:r>
          </a:p>
          <a:p>
            <a:pPr marL="0" lvl="1" indent="0">
              <a:buNone/>
            </a:pPr>
            <a:r>
              <a:rPr lang="en-US" sz="1400" dirty="0"/>
              <a:t>	-   GOOD MEETING SPACE AND CONCESSIONS, F&amp;B/AV  REASONABLE PRICING FOR 2018</a:t>
            </a:r>
          </a:p>
          <a:p>
            <a:pPr marL="0" lvl="1" indent="0">
              <a:buNone/>
            </a:pPr>
            <a:r>
              <a:rPr lang="en-US" sz="1400" dirty="0"/>
              <a:t>	-  NO CLUB LEVEL (MAY OFFER HOSPITALITY SUITE – TBC)</a:t>
            </a:r>
          </a:p>
          <a:p>
            <a:pPr marL="0" lvl="1" indent="0">
              <a:buNone/>
            </a:pPr>
            <a:r>
              <a:rPr lang="en-US" sz="1400" dirty="0"/>
              <a:t>	-  AIRPORT TRANSPORTATION:</a:t>
            </a:r>
          </a:p>
          <a:p>
            <a:pPr marL="0" lvl="1" indent="0">
              <a:buNone/>
            </a:pPr>
            <a:r>
              <a:rPr lang="en-US" sz="1400" dirty="0"/>
              <a:t>                   MAX LIGHT RAIL - $2.50/PERSON OW, AIRPORT SHUTTLE- $14/PERSON OW, TAXI – $35.</a:t>
            </a:r>
          </a:p>
          <a:p>
            <a:pPr marL="0" lvl="1" indent="0">
              <a:buNone/>
            </a:pPr>
            <a:r>
              <a:rPr lang="en-US" sz="1400" dirty="0"/>
              <a:t>	</a:t>
            </a:r>
            <a:r>
              <a:rPr lang="en-US" sz="1800" dirty="0"/>
              <a:t>-  </a:t>
            </a:r>
            <a:r>
              <a:rPr lang="en-US" sz="1400" dirty="0"/>
              <a:t>LOCATED DOWNTOWN PORTLAND, AMAZING TRANSPORTATION AND WAKABLE STREETS</a:t>
            </a:r>
          </a:p>
          <a:p>
            <a:pPr marL="0" lvl="1" indent="0">
              <a:buNone/>
            </a:pPr>
            <a:r>
              <a:rPr lang="en-US" sz="1800" dirty="0"/>
              <a:t>	</a:t>
            </a:r>
            <a:r>
              <a:rPr lang="en-US" sz="1400" dirty="0"/>
              <a:t>-  CLOSE TO MANY LOCAL ATTRACTIONS</a:t>
            </a:r>
          </a:p>
          <a:p>
            <a:pPr marL="0" lvl="1" indent="0">
              <a:buNone/>
            </a:pPr>
            <a:r>
              <a:rPr lang="en-US" sz="1400" dirty="0"/>
              <a:t>	-  DESTINATION WITH GREAT RESTAURANTS, 100+ FOOD CARTS (within blocks of the hotel) </a:t>
            </a:r>
          </a:p>
          <a:p>
            <a:pPr marL="0" lvl="1" indent="0">
              <a:buNone/>
            </a:pPr>
            <a:r>
              <a:rPr lang="en-US" sz="1400" dirty="0"/>
              <a:t>                 AND BREWERIES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  </a:t>
            </a:r>
            <a:endParaRPr lang="en-US" sz="1800" dirty="0"/>
          </a:p>
          <a:p>
            <a:endParaRPr lang="en-US" sz="1800" dirty="0"/>
          </a:p>
          <a:p>
            <a:endParaRPr lang="en-US" sz="1800" dirty="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Tree>
    <p:extLst>
      <p:ext uri="{BB962C8B-B14F-4D97-AF65-F5344CB8AC3E}">
        <p14:creationId xmlns:p14="http://schemas.microsoft.com/office/powerpoint/2010/main" val="87899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sz="2400" dirty="0"/>
              <a:t>Future Venues IEEE 802 Plenary Sessions </a:t>
            </a:r>
          </a:p>
        </p:txBody>
      </p:sp>
      <p:sp>
        <p:nvSpPr>
          <p:cNvPr id="3" name="Content Placeholder 2"/>
          <p:cNvSpPr>
            <a:spLocks noGrp="1"/>
          </p:cNvSpPr>
          <p:nvPr>
            <p:ph idx="1"/>
          </p:nvPr>
        </p:nvSpPr>
        <p:spPr>
          <a:xfrm>
            <a:off x="152400" y="1219200"/>
            <a:ext cx="8839200" cy="5257800"/>
          </a:xfrm>
        </p:spPr>
        <p:txBody>
          <a:bodyPr/>
          <a:lstStyle/>
          <a:p>
            <a:pPr marL="0" indent="0" algn="ctr">
              <a:buNone/>
            </a:pPr>
            <a:r>
              <a:rPr lang="en-US" sz="1600" dirty="0">
                <a:solidFill>
                  <a:srgbClr val="0000FF"/>
                </a:solidFill>
              </a:rPr>
              <a:t>MEETING VENUE OPTIONS</a:t>
            </a:r>
          </a:p>
          <a:p>
            <a:pPr marL="0" indent="0" algn="ctr">
              <a:buNone/>
            </a:pPr>
            <a:r>
              <a:rPr lang="en-US" sz="1600" dirty="0">
                <a:solidFill>
                  <a:srgbClr val="0000FF"/>
                </a:solidFill>
              </a:rPr>
              <a:t>NOVEMBER 11-16, 2018</a:t>
            </a:r>
          </a:p>
          <a:p>
            <a:r>
              <a:rPr lang="en-US" sz="1600" u="sng" dirty="0"/>
              <a:t>HOTEL:			   GRM$:	 	MR$:                 F&amp;B-MIN$:                      WIFI:</a:t>
            </a:r>
          </a:p>
          <a:p>
            <a:r>
              <a:rPr lang="en-US" sz="1600" dirty="0"/>
              <a:t>SHERATON CHARLOTTE HOTEL/LE MERIDIEN </a:t>
            </a:r>
            <a:r>
              <a:rPr lang="en-US" sz="1600" dirty="0" smtClean="0"/>
              <a:t>CHARLOTTE, NC</a:t>
            </a:r>
            <a:endParaRPr lang="en-US" sz="1600" dirty="0"/>
          </a:p>
          <a:p>
            <a:pPr marL="0" indent="0">
              <a:buNone/>
            </a:pPr>
            <a:r>
              <a:rPr lang="en-US" sz="1600" dirty="0"/>
              <a:t>					$204++/NT	COMP		      $180,000++			INC</a:t>
            </a:r>
          </a:p>
          <a:p>
            <a:pPr marL="0" lvl="1" indent="0">
              <a:buNone/>
            </a:pPr>
            <a:r>
              <a:rPr lang="en-US" sz="1600" dirty="0"/>
              <a:t>	</a:t>
            </a:r>
            <a:r>
              <a:rPr lang="en-US" sz="1800" dirty="0"/>
              <a:t>-  </a:t>
            </a:r>
            <a:r>
              <a:rPr lang="en-US" sz="1400" dirty="0"/>
              <a:t>ROOM RATE INCLUDES INTERNET ACCESS, COMP MEETING SPACE</a:t>
            </a:r>
          </a:p>
          <a:p>
            <a:pPr marL="0" lvl="1" indent="0">
              <a:buNone/>
            </a:pPr>
            <a:r>
              <a:rPr lang="en-US" sz="1400" dirty="0"/>
              <a:t>	-   LOCATED IN UPTOWN AREA, NEAR MANY DINING, SHOPPING AND ENTERTAINMENT OPTIONS</a:t>
            </a:r>
          </a:p>
          <a:p>
            <a:pPr marL="0" lvl="1" indent="0">
              <a:buNone/>
            </a:pPr>
            <a:r>
              <a:rPr lang="en-US" sz="1400" dirty="0"/>
              <a:t>	-  GOOD MEETING SPACE, F&amp;B/AV VERY REASONABLE PRICING FOR 2018</a:t>
            </a:r>
          </a:p>
          <a:p>
            <a:pPr marL="0" lvl="1" indent="0">
              <a:buNone/>
            </a:pPr>
            <a:r>
              <a:rPr lang="en-US" sz="1400" dirty="0"/>
              <a:t>	-  HOTEL HAS 200 Mbps – Pricing for 100 Mbps to be confirmed</a:t>
            </a:r>
          </a:p>
          <a:p>
            <a:pPr marL="0" lvl="1" indent="0">
              <a:buNone/>
            </a:pPr>
            <a:r>
              <a:rPr lang="en-US" sz="1400" dirty="0"/>
              <a:t>	-  NO CLUB LEVEL (MAY OFFER HOSPITALITY SUITE – TBC)</a:t>
            </a:r>
          </a:p>
          <a:p>
            <a:pPr marL="0" lvl="1" indent="0">
              <a:buNone/>
            </a:pPr>
            <a:r>
              <a:rPr lang="en-US" sz="1400" dirty="0"/>
              <a:t>	-  AIRPORT IS ONLY 15 MINUTES</a:t>
            </a:r>
            <a:endParaRPr lang="en-US" sz="1400" dirty="0">
              <a:solidFill>
                <a:srgbClr val="FF0000"/>
              </a:solidFill>
            </a:endParaRPr>
          </a:p>
          <a:p>
            <a:pPr marL="0" lvl="1" indent="0">
              <a:buNone/>
            </a:pPr>
            <a:r>
              <a:rPr lang="en-US" sz="1400" dirty="0"/>
              <a:t>	</a:t>
            </a:r>
            <a:r>
              <a:rPr lang="en-US" sz="1800" dirty="0"/>
              <a:t>-  </a:t>
            </a:r>
            <a:r>
              <a:rPr lang="en-US" sz="1400" dirty="0"/>
              <a:t>HOTEL IS WILLING TO PROVIDE GROUP WITH GOOD CONCESSIONS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a:t>
            </a:r>
            <a:endParaRPr lang="en-US" sz="1800" dirty="0"/>
          </a:p>
          <a:p>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118132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dirty="0"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dirty="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685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447801"/>
            <a:ext cx="8382000" cy="5027612"/>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July 2015 </a:t>
            </a:r>
            <a:r>
              <a:rPr lang="en-US" sz="2000" dirty="0" smtClean="0">
                <a:latin typeface="Arial" panose="020B0604020202020204" pitchFamily="34" charset="0"/>
                <a:ea typeface="Arial Unicode MS" pitchFamily="34" charset="-128"/>
                <a:cs typeface="Arial" panose="020B0604020202020204" pitchFamily="34" charset="0"/>
              </a:rPr>
              <a:t>Agenda Items for Executive Secretary:</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5.142  </a:t>
            </a:r>
            <a:r>
              <a:rPr lang="en-US" sz="2000" dirty="0">
                <a:latin typeface="Arial" panose="020B0604020202020204" pitchFamily="34" charset="0"/>
                <a:ea typeface="Arial Unicode MS" pitchFamily="34" charset="-128"/>
                <a:cs typeface="Arial" panose="020B0604020202020204" pitchFamily="34" charset="0"/>
              </a:rPr>
              <a:t>II Future </a:t>
            </a:r>
            <a:r>
              <a:rPr lang="en-US" sz="2000" dirty="0" smtClean="0">
                <a:latin typeface="Arial" panose="020B0604020202020204" pitchFamily="34" charset="0"/>
                <a:ea typeface="Arial Unicode MS" pitchFamily="34" charset="-128"/>
                <a:cs typeface="Arial" panose="020B0604020202020204" pitchFamily="34" charset="0"/>
              </a:rPr>
              <a:t>venues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5.46   II  IEEE-SA Solutions </a:t>
            </a:r>
            <a:r>
              <a:rPr lang="en-US" sz="2000" dirty="0" smtClean="0">
                <a:latin typeface="Arial" panose="020B0604020202020204" pitchFamily="34" charset="0"/>
                <a:ea typeface="Arial Unicode MS" pitchFamily="34" charset="-128"/>
                <a:cs typeface="Arial" panose="020B0604020202020204" pitchFamily="34" charset="0"/>
              </a:rPr>
              <a:t>Update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#1</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Schedule </a:t>
            </a:r>
            <a:r>
              <a:rPr lang="en-US" dirty="0"/>
              <a:t>notes</a:t>
            </a:r>
            <a:r>
              <a:rPr lang="en-US" dirty="0" smtClean="0"/>
              <a:t>:</a:t>
            </a:r>
          </a:p>
          <a:p>
            <a:pPr marL="400050" lvl="1" indent="0"/>
            <a:r>
              <a:rPr lang="en-US" sz="2400" dirty="0" smtClean="0"/>
              <a:t>Suites </a:t>
            </a:r>
            <a:r>
              <a:rPr lang="en-US" sz="2400" dirty="0"/>
              <a:t>3298 &amp; 4298 are located in Palace Tower.  </a:t>
            </a:r>
            <a:endParaRPr lang="en-US" sz="2400" dirty="0" smtClean="0"/>
          </a:p>
          <a:p>
            <a:pPr marL="400050" lvl="1" indent="0"/>
            <a:r>
              <a:rPr lang="en-US" sz="2400" dirty="0"/>
              <a:t>	</a:t>
            </a:r>
            <a:r>
              <a:rPr lang="en-US" sz="2400" dirty="0" smtClean="0"/>
              <a:t>	B </a:t>
            </a:r>
            <a:r>
              <a:rPr lang="en-US" sz="2400" dirty="0"/>
              <a:t>room is for the bedroom (boardroom for 8-10) and </a:t>
            </a:r>
            <a:r>
              <a:rPr lang="en-US" sz="2400" dirty="0" smtClean="0"/>
              <a:t>		A </a:t>
            </a:r>
            <a:r>
              <a:rPr lang="en-US" sz="2400" dirty="0"/>
              <a:t>room is the dining room (boardroom for 20)  </a:t>
            </a:r>
            <a:endParaRPr lang="en-US" sz="2400" dirty="0" smtClean="0"/>
          </a:p>
          <a:p>
            <a:pPr marL="400050" lvl="1" indent="0"/>
            <a:r>
              <a:rPr lang="en-US" sz="2400" dirty="0" smtClean="0"/>
              <a:t>The </a:t>
            </a:r>
            <a:r>
              <a:rPr lang="en-US" sz="2400" dirty="0"/>
              <a:t>door should be ajar for attendees.  </a:t>
            </a:r>
            <a:endParaRPr lang="en-US" sz="2400" dirty="0" smtClean="0"/>
          </a:p>
          <a:p>
            <a:pPr marL="400050" lvl="1" indent="0"/>
            <a:r>
              <a:rPr lang="en-US" sz="2400" dirty="0" smtClean="0"/>
              <a:t>If </a:t>
            </a:r>
            <a:r>
              <a:rPr lang="en-US" sz="2400" dirty="0"/>
              <a:t>WG chairs wish to have a </a:t>
            </a:r>
            <a:r>
              <a:rPr lang="en-US" sz="2400" dirty="0" smtClean="0"/>
              <a:t>key for </a:t>
            </a:r>
            <a:r>
              <a:rPr lang="en-US" sz="2400" dirty="0"/>
              <a:t>suites please see </a:t>
            </a:r>
            <a:r>
              <a:rPr lang="en-US" sz="2400" dirty="0" err="1"/>
              <a:t>Darcel</a:t>
            </a:r>
            <a:endParaRPr lang="en-US" sz="2400" dirty="0"/>
          </a:p>
          <a:p>
            <a:r>
              <a:rPr lang="en-US" dirty="0"/>
              <a:t>Palm Terrace A &amp; B are located in Ocean Tower </a:t>
            </a:r>
            <a:endParaRPr lang="en-US" dirty="0" smtClean="0"/>
          </a:p>
          <a:p>
            <a:r>
              <a:rPr lang="en-US" dirty="0"/>
              <a:t>	</a:t>
            </a:r>
            <a:r>
              <a:rPr lang="en-US" dirty="0" smtClean="0"/>
              <a:t>		(</a:t>
            </a:r>
            <a:r>
              <a:rPr lang="en-US" dirty="0"/>
              <a:t>011 on Hotel site map</a:t>
            </a:r>
            <a:r>
              <a:rPr lang="en-US" dirty="0" smtClean="0"/>
              <a:t>).</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3453813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2. Social:  </a:t>
            </a:r>
            <a:r>
              <a:rPr lang="en-US" dirty="0"/>
              <a:t>7 to 9:30pm</a:t>
            </a:r>
          </a:p>
          <a:p>
            <a:r>
              <a:rPr lang="en-US" dirty="0" smtClean="0"/>
              <a:t>	Kamehameha Court </a:t>
            </a:r>
          </a:p>
          <a:p>
            <a:r>
              <a:rPr lang="en-US" dirty="0"/>
              <a:t>	</a:t>
            </a:r>
            <a:r>
              <a:rPr lang="en-US" sz="2000" dirty="0" smtClean="0"/>
              <a:t>(L14 on Hotel site map and labeled Legends of Hawaii Luau)</a:t>
            </a:r>
          </a:p>
          <a:p>
            <a:r>
              <a:rPr lang="en-US" dirty="0" smtClean="0"/>
              <a:t>	Casual reception with Hawaiian entertainment </a:t>
            </a:r>
          </a:p>
          <a:p>
            <a:r>
              <a:rPr lang="en-US" dirty="0" smtClean="0"/>
              <a:t>	Free for all attendees;</a:t>
            </a:r>
          </a:p>
          <a:p>
            <a:r>
              <a:rPr lang="en-US" dirty="0"/>
              <a:t>	</a:t>
            </a:r>
            <a:r>
              <a:rPr lang="en-US" dirty="0" smtClean="0"/>
              <a:t> </a:t>
            </a:r>
            <a:r>
              <a:rPr lang="en-US" u="sng" dirty="0" smtClean="0"/>
              <a:t>Limited</a:t>
            </a:r>
            <a:r>
              <a:rPr lang="en-US" dirty="0" smtClean="0"/>
              <a:t> tickets based on first come - </a:t>
            </a:r>
            <a:r>
              <a:rPr lang="en-US" dirty="0" smtClean="0">
                <a:solidFill>
                  <a:srgbClr val="C00000"/>
                </a:solidFill>
              </a:rPr>
              <a:t>if attendees did not confirm during when they registered</a:t>
            </a:r>
            <a:r>
              <a:rPr lang="en-US" dirty="0" smtClean="0"/>
              <a:t>, they need to do so when they pick up their name badge.  </a:t>
            </a:r>
            <a:endParaRPr lang="en-US" dirty="0"/>
          </a:p>
          <a:p>
            <a:r>
              <a:rPr lang="en-US" dirty="0"/>
              <a:t>As of 8pm Sunday, we had given out 650 of the 684 total tickets. (34 tickets left)</a:t>
            </a:r>
          </a:p>
          <a:p>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417356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752600"/>
            <a:ext cx="7772400" cy="4648200"/>
          </a:xfrm>
        </p:spPr>
        <p:txBody>
          <a:bodyPr/>
          <a:lstStyle/>
          <a:p>
            <a:pPr marL="400050">
              <a:buFont typeface="Wingdings" panose="05000000000000000000" pitchFamily="2" charset="2"/>
              <a:buChar char="§"/>
            </a:pPr>
            <a:r>
              <a:rPr lang="en-US" dirty="0"/>
              <a:t>A TICKET IS REQUIRED to attend the social.</a:t>
            </a:r>
          </a:p>
          <a:p>
            <a:pPr marL="400050">
              <a:buFont typeface="Wingdings" panose="05000000000000000000" pitchFamily="2" charset="2"/>
              <a:buChar char="§"/>
            </a:pPr>
            <a:r>
              <a:rPr lang="en-US" dirty="0" smtClean="0"/>
              <a:t>If you are decide to not using your Ticket, please contact the Registration desk.</a:t>
            </a:r>
          </a:p>
          <a:p>
            <a:pPr marL="400050">
              <a:buFont typeface="Wingdings" panose="05000000000000000000" pitchFamily="2" charset="2"/>
              <a:buChar char="§"/>
            </a:pPr>
            <a:r>
              <a:rPr lang="en-US" dirty="0" smtClean="0"/>
              <a:t>If you need a ticket, please check on Wednesday for any tickets that may have become available.</a:t>
            </a:r>
          </a:p>
          <a:p>
            <a:pPr marL="400050">
              <a:buFont typeface="Wingdings" panose="05000000000000000000" pitchFamily="2" charset="2"/>
              <a:buChar char="§"/>
            </a:pPr>
            <a:r>
              <a:rPr lang="en-US" dirty="0" smtClean="0"/>
              <a:t>Guest Passes have sold out – </a:t>
            </a:r>
          </a:p>
          <a:p>
            <a:pPr marL="400050">
              <a:buFont typeface="Wingdings" panose="05000000000000000000" pitchFamily="2" charset="2"/>
              <a:buChar char="§"/>
            </a:pPr>
            <a:r>
              <a:rPr lang="en-US" dirty="0" smtClean="0"/>
              <a:t>Remember to pickup purchased passes on Wednesday</a:t>
            </a:r>
          </a:p>
          <a:p>
            <a:r>
              <a:rPr lang="en-US" dirty="0" smtClean="0"/>
              <a:t>If the weather changes to rain we will change the location to Monarchy Ballroom and Grand Promenade.  The start time may also change to allow time for set up.  We will email EC if this occurs.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115852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#3 &amp; 4</a:t>
            </a:r>
            <a:endParaRPr lang="en-US" dirty="0"/>
          </a:p>
        </p:txBody>
      </p:sp>
      <p:sp>
        <p:nvSpPr>
          <p:cNvPr id="3" name="Content Placeholder 2"/>
          <p:cNvSpPr>
            <a:spLocks noGrp="1"/>
          </p:cNvSpPr>
          <p:nvPr>
            <p:ph idx="1"/>
          </p:nvPr>
        </p:nvSpPr>
        <p:spPr/>
        <p:txBody>
          <a:bodyPr/>
          <a:lstStyle/>
          <a:p>
            <a:r>
              <a:rPr lang="en-US" dirty="0" smtClean="0"/>
              <a:t>3. Lunches </a:t>
            </a:r>
          </a:p>
          <a:p>
            <a:r>
              <a:rPr lang="en-US" dirty="0"/>
              <a:t>	</a:t>
            </a:r>
            <a:r>
              <a:rPr lang="en-US" dirty="0" smtClean="0"/>
              <a:t>12noon to 1:30 pm in Grand Promenade, Lagoon Lanai and Water’s Edge Ballroom</a:t>
            </a:r>
          </a:p>
          <a:p>
            <a:endParaRPr lang="en-US" dirty="0" smtClean="0"/>
          </a:p>
          <a:p>
            <a:r>
              <a:rPr lang="en-US" dirty="0" smtClean="0"/>
              <a:t>4. Mobile schedule </a:t>
            </a:r>
            <a:r>
              <a:rPr lang="en-US" dirty="0" smtClean="0">
                <a:hlinkClick r:id="rId2"/>
              </a:rPr>
              <a:t>http://802world.org/attendee</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80475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#5 &amp; 6</a:t>
            </a:r>
            <a:endParaRPr lang="en-US" dirty="0"/>
          </a:p>
        </p:txBody>
      </p:sp>
      <p:sp>
        <p:nvSpPr>
          <p:cNvPr id="3" name="Content Placeholder 2"/>
          <p:cNvSpPr>
            <a:spLocks noGrp="1"/>
          </p:cNvSpPr>
          <p:nvPr>
            <p:ph idx="1"/>
          </p:nvPr>
        </p:nvSpPr>
        <p:spPr>
          <a:xfrm>
            <a:off x="533400" y="1828800"/>
            <a:ext cx="8077200" cy="4419600"/>
          </a:xfrm>
        </p:spPr>
        <p:txBody>
          <a:bodyPr/>
          <a:lstStyle/>
          <a:p>
            <a:r>
              <a:rPr lang="en-US" dirty="0" smtClean="0"/>
              <a:t>5. $5 draft beer at </a:t>
            </a:r>
            <a:r>
              <a:rPr lang="en-US" dirty="0" err="1" smtClean="0"/>
              <a:t>Malolo</a:t>
            </a:r>
            <a:r>
              <a:rPr lang="en-US" dirty="0" smtClean="0"/>
              <a:t> Lounge:</a:t>
            </a:r>
          </a:p>
          <a:p>
            <a:r>
              <a:rPr lang="en-US" dirty="0" smtClean="0"/>
              <a:t>	5 to 7 pm daily until Friday July 17 </a:t>
            </a:r>
          </a:p>
          <a:p>
            <a:r>
              <a:rPr lang="en-US" dirty="0"/>
              <a:t>	</a:t>
            </a:r>
            <a:r>
              <a:rPr lang="en-US" dirty="0" smtClean="0"/>
              <a:t>(attendee must show name badge)</a:t>
            </a:r>
          </a:p>
          <a:p>
            <a:endParaRPr lang="en-US" dirty="0"/>
          </a:p>
          <a:p>
            <a:endParaRPr lang="en-US" dirty="0" smtClean="0"/>
          </a:p>
          <a:p>
            <a:endParaRPr lang="en-US" dirty="0" smtClean="0"/>
          </a:p>
          <a:p>
            <a:r>
              <a:rPr lang="en-US" dirty="0" smtClean="0"/>
              <a:t>6. Big Island breakfast:</a:t>
            </a:r>
          </a:p>
          <a:p>
            <a:r>
              <a:rPr lang="en-US" dirty="0" smtClean="0"/>
              <a:t>	$25 inclusive for IEEE 802 attendees and immediate guest (attendee must show name badge)</a:t>
            </a:r>
          </a:p>
          <a:p>
            <a:r>
              <a:rPr lang="en-US" dirty="0"/>
              <a:t> </a:t>
            </a:r>
            <a:r>
              <a:rPr lang="en-US" dirty="0" smtClean="0"/>
              <a:t>     Start 6:30am</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300016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lvl="1">
              <a:buFont typeface="Arial" panose="020B0604020202020204" pitchFamily="34" charset="0"/>
              <a:buChar char="•"/>
            </a:pP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a:t>
            </a:r>
            <a:r>
              <a:rPr lang="en-US" dirty="0" smtClean="0"/>
              <a:t>March</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802 Interim - 2016 Atlanta</a:t>
            </a:r>
          </a:p>
          <a:p>
            <a:pPr lvl="1">
              <a:buFont typeface="Arial" panose="020B0604020202020204" pitchFamily="34" charset="0"/>
              <a:buChar char="•"/>
            </a:pPr>
            <a:r>
              <a:rPr lang="en-US" sz="2400" dirty="0" smtClean="0"/>
              <a:t>	</a:t>
            </a:r>
            <a:r>
              <a:rPr lang="en-US" b="1" dirty="0" smtClean="0"/>
              <a:t>802 EC Workshop – January 23, 2016</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983354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a:t>Future Venues IEEE 802 Plenary Sessions</a:t>
            </a:r>
          </a:p>
        </p:txBody>
      </p:sp>
      <p:sp>
        <p:nvSpPr>
          <p:cNvPr id="3" name="Content Placeholder 2"/>
          <p:cNvSpPr>
            <a:spLocks noGrp="1"/>
          </p:cNvSpPr>
          <p:nvPr>
            <p:ph idx="1"/>
          </p:nvPr>
        </p:nvSpPr>
        <p:spPr>
          <a:xfrm>
            <a:off x="685800" y="1219200"/>
            <a:ext cx="7772400" cy="51054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MARCH 4-9, 2018</a:t>
            </a:r>
          </a:p>
          <a:p>
            <a:pPr marL="0" indent="0" algn="ctr">
              <a:buNone/>
            </a:pPr>
            <a:r>
              <a:rPr lang="en-US" sz="1800" dirty="0">
                <a:solidFill>
                  <a:srgbClr val="0000FF"/>
                </a:solidFill>
              </a:rPr>
              <a:t>NOVEMBER 11-16, 2018</a:t>
            </a:r>
          </a:p>
          <a:p>
            <a:pPr marL="0" indent="0" algn="ctr">
              <a:buNone/>
            </a:pPr>
            <a:r>
              <a:rPr lang="en-US" sz="1800" dirty="0" smtClean="0">
                <a:solidFill>
                  <a:srgbClr val="0000FF"/>
                </a:solidFill>
              </a:rPr>
              <a:t>HOTELS </a:t>
            </a:r>
            <a:r>
              <a:rPr lang="en-US" sz="1800" dirty="0">
                <a:solidFill>
                  <a:srgbClr val="0000FF"/>
                </a:solidFill>
              </a:rPr>
              <a:t>CONSIDERED -  </a:t>
            </a:r>
            <a:r>
              <a:rPr lang="en-US" sz="1800" dirty="0">
                <a:solidFill>
                  <a:srgbClr val="FF0000"/>
                </a:solidFill>
              </a:rPr>
              <a:t>NOT AVAILABLE</a:t>
            </a:r>
          </a:p>
          <a:p>
            <a:pPr marL="0" indent="0" algn="ctr">
              <a:buNone/>
            </a:pPr>
            <a:endParaRPr lang="en-US" sz="1800" dirty="0">
              <a:solidFill>
                <a:srgbClr val="0000FF"/>
              </a:solidFill>
            </a:endParaRPr>
          </a:p>
          <a:p>
            <a:pPr lvl="1">
              <a:buFontTx/>
              <a:buChar char="-"/>
            </a:pPr>
            <a:r>
              <a:rPr lang="en-US" sz="1400" dirty="0"/>
              <a:t>HYATT REGENCY DENVER</a:t>
            </a:r>
          </a:p>
          <a:p>
            <a:pPr lvl="1">
              <a:buFontTx/>
              <a:buChar char="-"/>
            </a:pPr>
            <a:r>
              <a:rPr lang="en-US" sz="1400" dirty="0"/>
              <a:t>HYATT REGENCY NEW ORLEANS</a:t>
            </a:r>
          </a:p>
          <a:p>
            <a:pPr lvl="1">
              <a:buFontTx/>
              <a:buChar char="-"/>
            </a:pPr>
            <a:r>
              <a:rPr lang="en-US" sz="1400" dirty="0"/>
              <a:t>HILTON NEW ORLEANS</a:t>
            </a:r>
          </a:p>
          <a:p>
            <a:pPr lvl="1">
              <a:buFontTx/>
              <a:buChar char="-"/>
            </a:pPr>
            <a:r>
              <a:rPr lang="en-US" sz="1400" dirty="0"/>
              <a:t>FONTAINEBLEAU – MIAMI BEACH</a:t>
            </a:r>
          </a:p>
          <a:p>
            <a:pPr lvl="1">
              <a:buFontTx/>
              <a:buChar char="-"/>
            </a:pPr>
            <a:r>
              <a:rPr lang="en-US" sz="1400" dirty="0"/>
              <a:t>DIPLOMAT RESORT &amp; SPA – HOLLYWOOD, FL</a:t>
            </a:r>
          </a:p>
          <a:p>
            <a:pPr lvl="1">
              <a:buFontTx/>
              <a:buChar char="-"/>
            </a:pPr>
            <a:r>
              <a:rPr lang="en-US" sz="1400" dirty="0"/>
              <a:t>GREAT AMERICA – SALT LAKE CITY</a:t>
            </a:r>
          </a:p>
          <a:p>
            <a:pPr lvl="1">
              <a:buFontTx/>
              <a:buChar char="-"/>
            </a:pPr>
            <a:r>
              <a:rPr lang="en-US" sz="1400" dirty="0"/>
              <a:t>HYATT REGENCY JACKSONVILLE</a:t>
            </a:r>
          </a:p>
          <a:p>
            <a:pPr lvl="1">
              <a:buFontTx/>
              <a:buChar char="-"/>
            </a:pPr>
            <a:r>
              <a:rPr lang="en-US" sz="1400" dirty="0"/>
              <a:t>HYATT REGENCY MCCORMICK PLACE CHICAGO</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Tree>
    <p:extLst>
      <p:ext uri="{BB962C8B-B14F-4D97-AF65-F5344CB8AC3E}">
        <p14:creationId xmlns:p14="http://schemas.microsoft.com/office/powerpoint/2010/main" val="2673514586"/>
      </p:ext>
    </p:extLst>
  </p:cSld>
  <p:clrMapOvr>
    <a:masterClrMapping/>
  </p:clrMapOvr>
</p:sld>
</file>

<file path=ppt/theme/theme1.xml><?xml version="1.0" encoding="utf-8"?>
<a:theme xmlns:a="http://schemas.openxmlformats.org/drawingml/2006/main" name="11-15-0226-00-0000-Treasurers-Report-March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15928</TotalTime>
  <Words>445</Words>
  <Application>Microsoft Office PowerPoint</Application>
  <PresentationFormat>On-screen Show (4:3)</PresentationFormat>
  <Paragraphs>174</Paragraphs>
  <Slides>12</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11-15-0226-00-0000-Treasurers-Report-March 2015</vt:lpstr>
      <vt:lpstr>Document</vt:lpstr>
      <vt:lpstr>Executive Secretary Agenda items  July 2015 Plenary</vt:lpstr>
      <vt:lpstr>Abstract</vt:lpstr>
      <vt:lpstr>Local Venue Top 6 -- #1</vt:lpstr>
      <vt:lpstr>Local Venue Top 6 -- #2</vt:lpstr>
      <vt:lpstr>Local Venue Top 6 - #2(Cont)</vt:lpstr>
      <vt:lpstr>Local Venue Top 6 - #3 &amp; 4</vt:lpstr>
      <vt:lpstr>Local Venue Top 6 - #5 &amp; 6</vt:lpstr>
      <vt:lpstr>5.142 II Future Venues</vt:lpstr>
      <vt:lpstr>Future Venues IEEE 802 Plenary Sessions</vt:lpstr>
      <vt:lpstr>Future Venues IEEE 802 Plenary Sessions </vt:lpstr>
      <vt:lpstr>Future Venues IEEE 802 Plenary Sessions </vt:lpstr>
      <vt:lpstr>Future Venues IEEE 802 Plenary Sessions </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67</cp:revision>
  <cp:lastPrinted>1601-01-01T00:00:00Z</cp:lastPrinted>
  <dcterms:created xsi:type="dcterms:W3CDTF">2015-01-31T01:59:59Z</dcterms:created>
  <dcterms:modified xsi:type="dcterms:W3CDTF">2015-07-14T18:59:01Z</dcterms:modified>
</cp:coreProperties>
</file>