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79" r:id="rId2"/>
    <p:sldId id="280" r:id="rId3"/>
    <p:sldId id="292" r:id="rId4"/>
    <p:sldId id="284" r:id="rId5"/>
    <p:sldId id="289" r:id="rId6"/>
    <p:sldId id="290" r:id="rId7"/>
    <p:sldId id="285" r:id="rId8"/>
    <p:sldId id="286" r:id="rId9"/>
    <p:sldId id="287" r:id="rId10"/>
    <p:sldId id="288" r:id="rId11"/>
    <p:sldId id="291" r:id="rId12"/>
    <p:sldId id="294" r:id="rId13"/>
    <p:sldId id="293" r:id="rId14"/>
    <p:sldId id="283" r:id="rId15"/>
    <p:sldId id="296" r:id="rId16"/>
    <p:sldId id="295" r:id="rId17"/>
    <p:sldId id="278" r:id="rId18"/>
    <p:sldId id="282" r:id="rId19"/>
    <p:sldId id="297"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179" autoAdjust="0"/>
    <p:restoredTop sz="86398" autoAdjust="0"/>
  </p:normalViewPr>
  <p:slideViewPr>
    <p:cSldViewPr>
      <p:cViewPr varScale="1">
        <p:scale>
          <a:sx n="53" d="100"/>
          <a:sy n="53" d="100"/>
        </p:scale>
        <p:origin x="-612" y="-96"/>
      </p:cViewPr>
      <p:guideLst>
        <p:guide orient="horz" pos="2160"/>
        <p:guide pos="2880"/>
      </p:guideLst>
    </p:cSldViewPr>
  </p:slideViewPr>
  <p:outlineViewPr>
    <p:cViewPr varScale="1">
      <p:scale>
        <a:sx n="33" d="100"/>
        <a:sy n="33" d="100"/>
      </p:scale>
      <p:origin x="0" y="357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802-EC-15/0032r1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June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Jon Rosdahl, CSR</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8979951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802-EC-15/0032r1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June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 Rosdahl, CSR</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119339634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802-EC-15/0032r1</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June 2015</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802-EC-15/0032r1</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June 2015</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529 Registrations:</a:t>
            </a:r>
          </a:p>
          <a:p>
            <a:r>
              <a:rPr lang="en-US" dirty="0" smtClean="0"/>
              <a:t>Hotel</a:t>
            </a:r>
            <a:r>
              <a:rPr lang="en-US" baseline="0" dirty="0" smtClean="0"/>
              <a:t> Peak is 638 -- </a:t>
            </a:r>
            <a:endParaRPr lang="en-US" dirty="0"/>
          </a:p>
        </p:txBody>
      </p:sp>
      <p:sp>
        <p:nvSpPr>
          <p:cNvPr id="4" name="Header Placeholder 3"/>
          <p:cNvSpPr>
            <a:spLocks noGrp="1"/>
          </p:cNvSpPr>
          <p:nvPr>
            <p:ph type="hdr" idx="10"/>
          </p:nvPr>
        </p:nvSpPr>
        <p:spPr/>
        <p:txBody>
          <a:bodyPr/>
          <a:lstStyle/>
          <a:p>
            <a:r>
              <a:rPr lang="en-US" smtClean="0"/>
              <a:t>doc.: IEEE 802-EC-15/0032r1</a:t>
            </a:r>
            <a:endParaRPr lang="en-US" dirty="0"/>
          </a:p>
        </p:txBody>
      </p:sp>
      <p:sp>
        <p:nvSpPr>
          <p:cNvPr id="5" name="Date Placeholder 4"/>
          <p:cNvSpPr>
            <a:spLocks noGrp="1"/>
          </p:cNvSpPr>
          <p:nvPr>
            <p:ph type="dt" idx="11"/>
          </p:nvPr>
        </p:nvSpPr>
        <p:spPr/>
        <p:txBody>
          <a:bodyPr/>
          <a:lstStyle/>
          <a:p>
            <a:r>
              <a:rPr lang="en-US" smtClean="0"/>
              <a:t>June 2015</a:t>
            </a:r>
            <a:endParaRPr lang="en-US" dirty="0"/>
          </a:p>
        </p:txBody>
      </p:sp>
      <p:sp>
        <p:nvSpPr>
          <p:cNvPr id="6" name="Footer Placeholder 5"/>
          <p:cNvSpPr>
            <a:spLocks noGrp="1"/>
          </p:cNvSpPr>
          <p:nvPr>
            <p:ph type="ftr" idx="12"/>
          </p:nvPr>
        </p:nvSpPr>
        <p:spPr/>
        <p:txBody>
          <a:bodyPr/>
          <a:lstStyle/>
          <a:p>
            <a:r>
              <a:rPr lang="en-US" smtClean="0"/>
              <a:t>Jon Rosdahl, CSR</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1440985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smtClean="0"/>
          </a:p>
          <a:p>
            <a:r>
              <a:rPr lang="en-US" dirty="0" smtClean="0"/>
              <a:t>May 2015:</a:t>
            </a:r>
          </a:p>
          <a:p>
            <a:pPr marL="228600" indent="-228600">
              <a:buAutoNum type="arabicPeriod"/>
            </a:pPr>
            <a:r>
              <a:rPr lang="en-US" dirty="0" smtClean="0"/>
              <a:t>Prices and exchange rate are subject change.</a:t>
            </a:r>
            <a:r>
              <a:rPr lang="en-US" baseline="0" dirty="0"/>
              <a:t> </a:t>
            </a:r>
            <a:endParaRPr lang="en-US" dirty="0" smtClean="0"/>
          </a:p>
        </p:txBody>
      </p:sp>
      <p:sp>
        <p:nvSpPr>
          <p:cNvPr id="4" name="Slide Number Placeholder 3"/>
          <p:cNvSpPr>
            <a:spLocks noGrp="1"/>
          </p:cNvSpPr>
          <p:nvPr>
            <p:ph type="sldNum" sz="quarter" idx="10"/>
          </p:nvPr>
        </p:nvSpPr>
        <p:spPr/>
        <p:txBody>
          <a:bodyPr/>
          <a:lstStyle/>
          <a:p>
            <a:fld id="{381A3B83-5B18-4D78-8DCB-A951769B47D7}" type="slidenum">
              <a:rPr lang="en-US" smtClean="0"/>
              <a:pPr/>
              <a:t>17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802-EC-15/0032r1</a:t>
            </a:r>
            <a:endParaRPr lang="en-US" dirty="0"/>
          </a:p>
        </p:txBody>
      </p:sp>
      <p:sp>
        <p:nvSpPr>
          <p:cNvPr id="5" name="Date Placeholder 4"/>
          <p:cNvSpPr>
            <a:spLocks noGrp="1"/>
          </p:cNvSpPr>
          <p:nvPr>
            <p:ph type="dt" idx="11"/>
          </p:nvPr>
        </p:nvSpPr>
        <p:spPr/>
        <p:txBody>
          <a:bodyPr/>
          <a:lstStyle/>
          <a:p>
            <a:r>
              <a:rPr lang="en-US" smtClean="0"/>
              <a:t>June 2015</a:t>
            </a:r>
            <a:endParaRPr lang="en-US" dirty="0"/>
          </a:p>
        </p:txBody>
      </p:sp>
      <p:sp>
        <p:nvSpPr>
          <p:cNvPr id="6" name="Footer Placeholder 5"/>
          <p:cNvSpPr>
            <a:spLocks noGrp="1"/>
          </p:cNvSpPr>
          <p:nvPr>
            <p:ph type="ftr" idx="12"/>
          </p:nvPr>
        </p:nvSpPr>
        <p:spPr/>
        <p:txBody>
          <a:bodyPr/>
          <a:lstStyle/>
          <a:p>
            <a:r>
              <a:rPr lang="en-US" smtClean="0"/>
              <a:t>Jon Rosdahl, CSR</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512154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 Rosdahl, CSR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June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 Rosdahl, CSR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2015</a:t>
            </a:r>
            <a:endParaRPr lang="en-GB" dirty="0"/>
          </a:p>
        </p:txBody>
      </p:sp>
      <p:sp>
        <p:nvSpPr>
          <p:cNvPr id="6" name="Footer Placeholder 5"/>
          <p:cNvSpPr>
            <a:spLocks noGrp="1"/>
          </p:cNvSpPr>
          <p:nvPr>
            <p:ph type="ftr" idx="11"/>
          </p:nvPr>
        </p:nvSpPr>
        <p:spPr/>
        <p:txBody>
          <a:bodyPr/>
          <a:lstStyle>
            <a:lvl1pPr>
              <a:defRPr/>
            </a:lvl1pPr>
          </a:lstStyle>
          <a:p>
            <a:r>
              <a:rPr lang="en-GB" dirty="0" smtClean="0"/>
              <a:t>Jon Rosdahl, CSR</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2015</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2015</a:t>
            </a:r>
            <a:endParaRPr lang="en-GB" dirty="0"/>
          </a:p>
        </p:txBody>
      </p:sp>
      <p:sp>
        <p:nvSpPr>
          <p:cNvPr id="4" name="Footer Placeholder 3"/>
          <p:cNvSpPr>
            <a:spLocks noGrp="1"/>
          </p:cNvSpPr>
          <p:nvPr>
            <p:ph type="ftr" idx="11"/>
          </p:nvPr>
        </p:nvSpPr>
        <p:spPr/>
        <p:txBody>
          <a:bodyPr/>
          <a:lstStyle>
            <a:lvl1pPr>
              <a:defRPr/>
            </a:lvl1pPr>
          </a:lstStyle>
          <a:p>
            <a:r>
              <a:rPr lang="en-GB" dirty="0" smtClean="0"/>
              <a:t>Jon Rosdahl, CSR</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2015</a:t>
            </a:r>
            <a:endParaRPr lang="en-GB" dirty="0"/>
          </a:p>
        </p:txBody>
      </p:sp>
      <p:sp>
        <p:nvSpPr>
          <p:cNvPr id="3" name="Footer Placeholder 2"/>
          <p:cNvSpPr>
            <a:spLocks noGrp="1"/>
          </p:cNvSpPr>
          <p:nvPr>
            <p:ph type="ftr" idx="11"/>
          </p:nvPr>
        </p:nvSpPr>
        <p:spPr/>
        <p:txBody>
          <a:bodyPr/>
          <a:lstStyle>
            <a:lvl1pPr>
              <a:defRPr/>
            </a:lvl1pPr>
          </a:lstStyle>
          <a:p>
            <a:r>
              <a:rPr lang="en-GB" dirty="0" smtClean="0"/>
              <a:t>Jon Rosdahl, CSR</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 Rosdahl, CSR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 Rosdahl, CSR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802-EC-15/0032r1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4294967295"/>
          </p:nvPr>
        </p:nvSpPr>
        <p:spPr>
          <a:xfrm>
            <a:off x="696913" y="333375"/>
            <a:ext cx="1874837" cy="273050"/>
          </a:xfrm>
          <a:prstGeom prst="rect">
            <a:avLst/>
          </a:prstGeom>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June 2015</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Executive Secretary Agenda items </a:t>
            </a:r>
            <a:r>
              <a:rPr lang="en-US" dirty="0" smtClean="0"/>
              <a:t/>
            </a:r>
            <a:br>
              <a:rPr lang="en-US" dirty="0" smtClean="0"/>
            </a:br>
            <a:r>
              <a:rPr lang="en-US" dirty="0" smtClean="0"/>
              <a:t>2 June 2015 </a:t>
            </a:r>
            <a:r>
              <a:rPr lang="en-US" dirty="0" err="1" smtClean="0"/>
              <a:t>Telecon</a:t>
            </a:r>
            <a:endParaRPr lang="en-GB" dirty="0" smtClean="0"/>
          </a:p>
        </p:txBody>
      </p:sp>
      <p:sp>
        <p:nvSpPr>
          <p:cNvPr id="1033" name="Rectangle 2"/>
          <p:cNvSpPr>
            <a:spLocks noGrp="1" noChangeArrowheads="1"/>
          </p:cNvSpPr>
          <p:nvPr>
            <p:ph type="body" idx="1"/>
          </p:nvPr>
        </p:nvSpPr>
        <p:spPr>
          <a:xfrm>
            <a:off x="723106" y="1700893"/>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smtClean="0"/>
              <a:t>:</a:t>
            </a:r>
            <a:r>
              <a:rPr lang="en-GB" sz="2000" b="0" smtClean="0"/>
              <a:t> </a:t>
            </a:r>
            <a:r>
              <a:rPr lang="en-GB" sz="2000" b="0" smtClean="0"/>
              <a:t>2015-06-02</a:t>
            </a:r>
            <a:endParaRPr lang="en-GB" sz="2000" b="0" dirty="0" smtClean="0"/>
          </a:p>
        </p:txBody>
      </p:sp>
      <p:graphicFrame>
        <p:nvGraphicFramePr>
          <p:cNvPr id="1026" name="Object 3"/>
          <p:cNvGraphicFramePr>
            <a:graphicFrameLocks noChangeAspect="1"/>
          </p:cNvGraphicFramePr>
          <p:nvPr>
            <p:extLst>
              <p:ext uri="{D42A27DB-BD31-4B8C-83A1-F6EECF244321}">
                <p14:modId xmlns:p14="http://schemas.microsoft.com/office/powerpoint/2010/main" val="1664042860"/>
              </p:ext>
            </p:extLst>
          </p:nvPr>
        </p:nvGraphicFramePr>
        <p:xfrm>
          <a:off x="512763" y="2293938"/>
          <a:ext cx="7635875" cy="2727325"/>
        </p:xfrm>
        <a:graphic>
          <a:graphicData uri="http://schemas.openxmlformats.org/presentationml/2006/ole">
            <mc:AlternateContent xmlns:mc="http://schemas.openxmlformats.org/markup-compatibility/2006">
              <mc:Choice xmlns:v="urn:schemas-microsoft-com:vml" Requires="v">
                <p:oleObj spid="_x0000_s1035" name="Document" r:id="rId4" imgW="8245941" imgH="2955511" progId="Word.Document.8">
                  <p:embed/>
                </p:oleObj>
              </mc:Choice>
              <mc:Fallback>
                <p:oleObj name="Document" r:id="rId4" imgW="8245941" imgH="2955511" progId="Word.Document.8">
                  <p:embed/>
                  <p:pic>
                    <p:nvPicPr>
                      <p:cNvPr id="0" name=""/>
                      <p:cNvPicPr>
                        <a:picLocks noChangeAspect="1" noChangeArrowheads="1"/>
                      </p:cNvPicPr>
                      <p:nvPr/>
                    </p:nvPicPr>
                    <p:blipFill>
                      <a:blip r:embed="rId5"/>
                      <a:srcRect/>
                      <a:stretch>
                        <a:fillRect/>
                      </a:stretch>
                    </p:blipFill>
                    <p:spPr bwMode="auto">
                      <a:xfrm>
                        <a:off x="512763" y="2293938"/>
                        <a:ext cx="7635875" cy="27273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3" name="Footer Placeholder 2"/>
          <p:cNvSpPr>
            <a:spLocks noGrp="1"/>
          </p:cNvSpPr>
          <p:nvPr>
            <p:ph type="ftr" idx="4294967295"/>
          </p:nvPr>
        </p:nvSpPr>
        <p:spPr>
          <a:xfrm>
            <a:off x="5357813" y="6475413"/>
            <a:ext cx="3184525" cy="180975"/>
          </a:xfrm>
          <a:prstGeom prst="rect">
            <a:avLst/>
          </a:prstGeom>
        </p:spPr>
        <p:txBody>
          <a:bodyPr/>
          <a:lstStyle/>
          <a:p>
            <a:pPr>
              <a:defRPr/>
            </a:pPr>
            <a:r>
              <a:rPr lang="en-GB" smtClean="0"/>
              <a:t>Jon Rosdahl, CSR</a:t>
            </a:r>
            <a:endParaRPr lang="en-GB" dirty="0"/>
          </a:p>
        </p:txBody>
      </p:sp>
    </p:spTree>
    <p:extLst>
      <p:ext uri="{BB962C8B-B14F-4D97-AF65-F5344CB8AC3E}">
        <p14:creationId xmlns:p14="http://schemas.microsoft.com/office/powerpoint/2010/main" val="23633287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Entertainment</a:t>
            </a:r>
            <a:endParaRPr lang="en-US" dirty="0"/>
          </a:p>
        </p:txBody>
      </p:sp>
      <p:sp>
        <p:nvSpPr>
          <p:cNvPr id="3" name="Content Placeholder 2"/>
          <p:cNvSpPr>
            <a:spLocks noGrp="1"/>
          </p:cNvSpPr>
          <p:nvPr>
            <p:ph sz="half" idx="1"/>
          </p:nvPr>
        </p:nvSpPr>
        <p:spPr>
          <a:xfrm>
            <a:off x="685800" y="1981200"/>
            <a:ext cx="7924800" cy="4113213"/>
          </a:xfrm>
        </p:spPr>
        <p:txBody>
          <a:bodyPr/>
          <a:lstStyle/>
          <a:p>
            <a:r>
              <a:rPr lang="en-US" dirty="0"/>
              <a:t>ENTERTAINMENT $4310</a:t>
            </a:r>
            <a:r>
              <a:rPr lang="en-US" dirty="0" smtClean="0"/>
              <a:t>+</a:t>
            </a:r>
          </a:p>
          <a:p>
            <a:r>
              <a:rPr lang="en-US" dirty="0"/>
              <a:t> </a:t>
            </a:r>
            <a:r>
              <a:rPr lang="en-US" dirty="0" smtClean="0"/>
              <a:t>    based on 650 = $6.90++ per person</a:t>
            </a:r>
            <a:r>
              <a:rPr lang="en-US" dirty="0"/>
              <a:t/>
            </a:r>
            <a:br>
              <a:rPr lang="en-US" dirty="0"/>
            </a:br>
            <a:r>
              <a:rPr lang="en-US" dirty="0"/>
              <a:t/>
            </a:r>
            <a:br>
              <a:rPr lang="en-US" dirty="0"/>
            </a:br>
            <a:r>
              <a:rPr lang="en-US" dirty="0"/>
              <a:t>*Hour Hawaiian Trio Back Ground music followed by </a:t>
            </a:r>
            <a:r>
              <a:rPr lang="en-US" dirty="0" smtClean="0"/>
              <a:t>Polynesian </a:t>
            </a:r>
            <a:r>
              <a:rPr lang="en-US" dirty="0"/>
              <a:t>Show with Fire Knife Dancers. </a:t>
            </a:r>
            <a:endParaRPr lang="en-US" dirty="0" smtClean="0"/>
          </a:p>
          <a:p>
            <a:r>
              <a:rPr lang="en-US" dirty="0"/>
              <a:t>	</a:t>
            </a:r>
            <a:r>
              <a:rPr lang="en-US" sz="2400" dirty="0" smtClean="0"/>
              <a:t>Price </a:t>
            </a:r>
            <a:r>
              <a:rPr lang="en-US" sz="2400" dirty="0"/>
              <a:t>is for Cast of 12 to include sound, stage </a:t>
            </a:r>
            <a:r>
              <a:rPr lang="en-US" sz="2400" dirty="0" smtClean="0"/>
              <a:t>light</a:t>
            </a:r>
            <a:r>
              <a:rPr lang="en-US" dirty="0" smtClean="0"/>
              <a:t>.</a:t>
            </a:r>
            <a:r>
              <a:rPr lang="en-US" dirty="0"/>
              <a:t> </a:t>
            </a:r>
            <a:br>
              <a:rPr lang="en-US" dirty="0"/>
            </a:br>
            <a:endParaRPr lang="en-US" dirty="0"/>
          </a:p>
        </p:txBody>
      </p:sp>
      <p:sp>
        <p:nvSpPr>
          <p:cNvPr id="5" name="Date Placeholder 4"/>
          <p:cNvSpPr>
            <a:spLocks noGrp="1"/>
          </p:cNvSpPr>
          <p:nvPr>
            <p:ph type="dt" idx="10"/>
          </p:nvPr>
        </p:nvSpPr>
        <p:spPr/>
        <p:txBody>
          <a:bodyPr/>
          <a:lstStyle/>
          <a:p>
            <a:r>
              <a:rPr lang="en-US" smtClean="0"/>
              <a:t>June 2015</a:t>
            </a:r>
            <a:endParaRPr lang="en-GB" dirty="0"/>
          </a:p>
        </p:txBody>
      </p:sp>
      <p:sp>
        <p:nvSpPr>
          <p:cNvPr id="6" name="Footer Placeholder 5"/>
          <p:cNvSpPr>
            <a:spLocks noGrp="1"/>
          </p:cNvSpPr>
          <p:nvPr>
            <p:ph type="ftr" idx="11"/>
          </p:nvPr>
        </p:nvSpPr>
        <p:spPr/>
        <p:txBody>
          <a:bodyPr/>
          <a:lstStyle/>
          <a:p>
            <a:r>
              <a:rPr lang="en-GB" smtClean="0"/>
              <a:t>Jon Rosdahl, CSR</a:t>
            </a:r>
            <a:endParaRPr lang="en-GB"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10</a:t>
            </a:fld>
            <a:endParaRPr lang="en-GB" dirty="0"/>
          </a:p>
        </p:txBody>
      </p:sp>
    </p:spTree>
    <p:extLst>
      <p:ext uri="{BB962C8B-B14F-4D97-AF65-F5344CB8AC3E}">
        <p14:creationId xmlns:p14="http://schemas.microsoft.com/office/powerpoint/2010/main" val="39633111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Social Straw Poll</a:t>
            </a:r>
            <a:endParaRPr lang="en-US" dirty="0"/>
          </a:p>
        </p:txBody>
      </p:sp>
      <p:sp>
        <p:nvSpPr>
          <p:cNvPr id="9" name="Content Placeholder 8"/>
          <p:cNvSpPr>
            <a:spLocks noGrp="1"/>
          </p:cNvSpPr>
          <p:nvPr>
            <p:ph idx="1"/>
          </p:nvPr>
        </p:nvSpPr>
        <p:spPr/>
        <p:txBody>
          <a:bodyPr/>
          <a:lstStyle/>
          <a:p>
            <a:r>
              <a:rPr lang="en-US" dirty="0"/>
              <a:t>Straw poll</a:t>
            </a:r>
            <a:r>
              <a:rPr lang="en-US" dirty="0" smtClean="0"/>
              <a:t>: Which menu option would you prefer? </a:t>
            </a:r>
            <a:endParaRPr lang="en-US" dirty="0"/>
          </a:p>
          <a:p>
            <a:r>
              <a:rPr lang="en-US" dirty="0"/>
              <a:t>	Option 1</a:t>
            </a:r>
            <a:r>
              <a:rPr lang="en-US" dirty="0" smtClean="0"/>
              <a:t>: </a:t>
            </a:r>
            <a:r>
              <a:rPr lang="en-US" dirty="0"/>
              <a:t>Full Luau</a:t>
            </a:r>
          </a:p>
          <a:p>
            <a:r>
              <a:rPr lang="en-US" dirty="0"/>
              <a:t>	Option 2</a:t>
            </a:r>
            <a:r>
              <a:rPr lang="en-US" dirty="0" smtClean="0"/>
              <a:t>: </a:t>
            </a:r>
            <a:r>
              <a:rPr lang="en-US" dirty="0"/>
              <a:t>Modified Hawaiian </a:t>
            </a:r>
          </a:p>
          <a:p>
            <a:r>
              <a:rPr lang="en-US" dirty="0"/>
              <a:t>	</a:t>
            </a:r>
            <a:r>
              <a:rPr lang="en-US" dirty="0" smtClean="0"/>
              <a:t>Option 3:</a:t>
            </a:r>
            <a:r>
              <a:rPr lang="en-US" dirty="0"/>
              <a:t> Casual Hawaiian</a:t>
            </a:r>
          </a:p>
          <a:p>
            <a:endParaRPr lang="en-US" dirty="0" smtClean="0"/>
          </a:p>
          <a:p>
            <a:endParaRPr lang="en-US" dirty="0"/>
          </a:p>
          <a:p>
            <a:r>
              <a:rPr lang="en-US" dirty="0" smtClean="0"/>
              <a:t>Results: 0 Option 1; 0 Option 2;  16 Option 3; 1 Abstain</a:t>
            </a:r>
            <a:endParaRPr lang="en-US"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11</a:t>
            </a:fld>
            <a:endParaRPr lang="en-GB" dirty="0"/>
          </a:p>
        </p:txBody>
      </p:sp>
      <p:sp>
        <p:nvSpPr>
          <p:cNvPr id="6" name="Footer Placeholder 5"/>
          <p:cNvSpPr>
            <a:spLocks noGrp="1"/>
          </p:cNvSpPr>
          <p:nvPr>
            <p:ph type="ftr" idx="14"/>
          </p:nvPr>
        </p:nvSpPr>
        <p:spPr/>
        <p:txBody>
          <a:bodyPr/>
          <a:lstStyle/>
          <a:p>
            <a:r>
              <a:rPr lang="en-GB" smtClean="0"/>
              <a:t>Jon Rosdahl, CSR</a:t>
            </a:r>
            <a:endParaRPr lang="en-GB" dirty="0"/>
          </a:p>
        </p:txBody>
      </p:sp>
      <p:sp>
        <p:nvSpPr>
          <p:cNvPr id="5" name="Date Placeholder 4"/>
          <p:cNvSpPr>
            <a:spLocks noGrp="1"/>
          </p:cNvSpPr>
          <p:nvPr>
            <p:ph type="dt" idx="15"/>
          </p:nvPr>
        </p:nvSpPr>
        <p:spPr/>
        <p:txBody>
          <a:bodyPr/>
          <a:lstStyle/>
          <a:p>
            <a:r>
              <a:rPr lang="en-US" smtClean="0"/>
              <a:t>June 2015</a:t>
            </a:r>
            <a:endParaRPr lang="en-GB" dirty="0"/>
          </a:p>
        </p:txBody>
      </p:sp>
    </p:spTree>
    <p:extLst>
      <p:ext uri="{BB962C8B-B14F-4D97-AF65-F5344CB8AC3E}">
        <p14:creationId xmlns:p14="http://schemas.microsoft.com/office/powerpoint/2010/main" val="32026942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1"/>
            <a:ext cx="8458200" cy="609599"/>
          </a:xfrm>
        </p:spPr>
        <p:txBody>
          <a:bodyPr/>
          <a:lstStyle/>
          <a:p>
            <a:r>
              <a:rPr lang="en-US" sz="2800" dirty="0"/>
              <a:t>3.00 Status on 2015 July Plenary – Waikoloa, Hawaii </a:t>
            </a:r>
          </a:p>
        </p:txBody>
      </p:sp>
      <p:sp>
        <p:nvSpPr>
          <p:cNvPr id="3" name="Content Placeholder 2"/>
          <p:cNvSpPr>
            <a:spLocks noGrp="1"/>
          </p:cNvSpPr>
          <p:nvPr>
            <p:ph idx="1"/>
          </p:nvPr>
        </p:nvSpPr>
        <p:spPr>
          <a:xfrm>
            <a:off x="457200" y="1600200"/>
            <a:ext cx="8305800" cy="4800600"/>
          </a:xfrm>
        </p:spPr>
        <p:txBody>
          <a:bodyPr/>
          <a:lstStyle/>
          <a:p>
            <a:r>
              <a:rPr lang="en-US" sz="3200" dirty="0"/>
              <a:t>Tutorials – Monday July 15, 2015:</a:t>
            </a:r>
          </a:p>
          <a:p>
            <a:pPr lvl="1"/>
            <a:r>
              <a:rPr lang="en-US" sz="2800" dirty="0"/>
              <a:t>1. </a:t>
            </a:r>
            <a:r>
              <a:rPr lang="en-US" sz="2800" b="1" dirty="0"/>
              <a:t>802.11 as a component </a:t>
            </a:r>
            <a:r>
              <a:rPr lang="en-US" sz="2800" b="1" dirty="0" smtClean="0"/>
              <a:t>(6:00-7:30)</a:t>
            </a:r>
            <a:endParaRPr lang="en-US" sz="2800" b="1" dirty="0"/>
          </a:p>
          <a:p>
            <a:pPr lvl="2"/>
            <a:r>
              <a:rPr lang="en-US" sz="1600" b="1" dirty="0"/>
              <a:t>At present, there are no standardized “concrete” interfaces that allow an 802.11 STA to be managed.  The MIB in 802.11 is not fit for purpose.  The value of allowing 802.11 STAs to be effectively managed is increasing, given the goal of increased convergence with heterogonous communications technologies, such as cellular.  This tutorial describes an  opportunity to improve this situation.</a:t>
            </a:r>
            <a:endParaRPr lang="en-US" sz="2600" b="1" dirty="0"/>
          </a:p>
          <a:p>
            <a:pPr lvl="1"/>
            <a:r>
              <a:rPr lang="en-US" sz="2800" dirty="0"/>
              <a:t>2. </a:t>
            </a:r>
            <a:r>
              <a:rPr lang="en-US" sz="2800" b="1" dirty="0"/>
              <a:t>IEEE-SA 2015 patent policy update </a:t>
            </a:r>
            <a:r>
              <a:rPr lang="en-US" sz="2800" b="1" dirty="0"/>
              <a:t>(7:30-9:00)</a:t>
            </a:r>
            <a:endParaRPr lang="en-US" sz="2800" b="1" dirty="0"/>
          </a:p>
          <a:p>
            <a:pPr lvl="2"/>
            <a:r>
              <a:rPr lang="en-US" sz="1600" b="1" dirty="0"/>
              <a:t>Updates to the IEEE-SA Patent Policy (Clause 6 of the IEEE-SA Standards Board Bylaws) became effective on 15</a:t>
            </a:r>
            <a:r>
              <a:rPr lang="en-US" sz="1600" b="1" baseline="30000" dirty="0"/>
              <a:t>th</a:t>
            </a:r>
            <a:r>
              <a:rPr lang="en-US" sz="1600" b="1" dirty="0"/>
              <a:t> March 2015. While the text relating directly to conduct and responsibilities of participants within IEEE standards development groups has not been updated, this tutorial will provide an overview of the areas that were updated.</a:t>
            </a:r>
            <a:endParaRPr 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2015</a:t>
            </a:r>
            <a:endParaRPr lang="en-GB" dirty="0"/>
          </a:p>
        </p:txBody>
      </p:sp>
    </p:spTree>
    <p:extLst>
      <p:ext uri="{BB962C8B-B14F-4D97-AF65-F5344CB8AC3E}">
        <p14:creationId xmlns:p14="http://schemas.microsoft.com/office/powerpoint/2010/main" val="3372674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05800" cy="1065213"/>
          </a:xfrm>
        </p:spPr>
        <p:txBody>
          <a:bodyPr/>
          <a:lstStyle/>
          <a:p>
            <a:r>
              <a:rPr lang="en-US" sz="2800" dirty="0"/>
              <a:t>3.00 Status on 2015 July Plenary – Waikoloa, Hawaii </a:t>
            </a:r>
          </a:p>
        </p:txBody>
      </p:sp>
      <p:sp>
        <p:nvSpPr>
          <p:cNvPr id="3" name="Content Placeholder 2"/>
          <p:cNvSpPr>
            <a:spLocks noGrp="1"/>
          </p:cNvSpPr>
          <p:nvPr>
            <p:ph idx="1"/>
          </p:nvPr>
        </p:nvSpPr>
        <p:spPr/>
        <p:txBody>
          <a:bodyPr/>
          <a:lstStyle/>
          <a:p>
            <a:r>
              <a:rPr lang="en-US" dirty="0" smtClean="0"/>
              <a:t>Time confirmations:</a:t>
            </a:r>
          </a:p>
          <a:p>
            <a:r>
              <a:rPr lang="en-US" dirty="0" smtClean="0"/>
              <a:t>Opening </a:t>
            </a:r>
            <a:r>
              <a:rPr lang="en-US" dirty="0"/>
              <a:t>EC Plenary 8:00am -- </a:t>
            </a:r>
            <a:r>
              <a:rPr lang="en-US" dirty="0" smtClean="0"/>
              <a:t>10:00am Monday</a:t>
            </a:r>
          </a:p>
          <a:p>
            <a:endParaRPr lang="en-US" dirty="0"/>
          </a:p>
          <a:p>
            <a:r>
              <a:rPr lang="en-US" dirty="0" smtClean="0"/>
              <a:t>Tutorial Room has 802.3by until 5pm Monday</a:t>
            </a:r>
          </a:p>
          <a:p>
            <a:endParaRPr lang="en-US" dirty="0"/>
          </a:p>
          <a:p>
            <a:r>
              <a:rPr lang="en-US" dirty="0" smtClean="0"/>
              <a:t>Social start time 7:00pm (19:00) on Wednesday</a:t>
            </a:r>
            <a:endParaRPr lang="en-US" dirty="0"/>
          </a:p>
          <a:p>
            <a:endParaRPr lang="en-US" dirty="0" smtClean="0"/>
          </a:p>
          <a:p>
            <a:endParaRPr lang="en-US" dirty="0"/>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2015</a:t>
            </a:r>
            <a:endParaRPr lang="en-GB" dirty="0"/>
          </a:p>
        </p:txBody>
      </p:sp>
    </p:spTree>
    <p:extLst>
      <p:ext uri="{BB962C8B-B14F-4D97-AF65-F5344CB8AC3E}">
        <p14:creationId xmlns:p14="http://schemas.microsoft.com/office/powerpoint/2010/main" val="21434379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GB" sz="3200" b="1" dirty="0" smtClean="0">
                <a:solidFill>
                  <a:srgbClr val="000000"/>
                </a:solidFill>
                <a:effectLst/>
                <a:latin typeface="+mj-lt"/>
                <a:ea typeface="+mj-ea"/>
                <a:cs typeface="MS Gothic"/>
              </a:rPr>
              <a:t>4.01 </a:t>
            </a:r>
            <a:r>
              <a:rPr lang="en-GB" sz="3200" b="1" dirty="0" smtClean="0">
                <a:solidFill>
                  <a:srgbClr val="000000"/>
                </a:solidFill>
                <a:effectLst/>
                <a:latin typeface="+mj-lt"/>
                <a:ea typeface="+mj-ea"/>
                <a:cs typeface="MS Gothic"/>
              </a:rPr>
              <a:t>II Report on Status of Venue Contracts – Macao 2016</a:t>
            </a:r>
            <a:endParaRPr lang="en-US" dirty="0" smtClean="0">
              <a:effectLst/>
            </a:endParaRPr>
          </a:p>
        </p:txBody>
      </p:sp>
      <p:sp>
        <p:nvSpPr>
          <p:cNvPr id="3" name="Content Placeholder 2"/>
          <p:cNvSpPr>
            <a:spLocks noGrp="1"/>
          </p:cNvSpPr>
          <p:nvPr>
            <p:ph idx="1"/>
          </p:nvPr>
        </p:nvSpPr>
        <p:spPr>
          <a:xfrm>
            <a:off x="685800" y="1981200"/>
            <a:ext cx="7770813" cy="4267200"/>
          </a:xfrm>
        </p:spPr>
        <p:txBody>
          <a:bodyPr/>
          <a:lstStyle/>
          <a:p>
            <a:pPr>
              <a:buFont typeface="Arial" panose="020B0604020202020204" pitchFamily="34" charset="0"/>
              <a:buChar char="•"/>
            </a:pPr>
            <a:r>
              <a:rPr lang="en-US" dirty="0" smtClean="0"/>
              <a:t>Contract executed – Sept 3, 2014</a:t>
            </a:r>
          </a:p>
          <a:p>
            <a:pPr>
              <a:buFont typeface="Arial" panose="020B0604020202020204" pitchFamily="34" charset="0"/>
              <a:buChar char="•"/>
            </a:pPr>
            <a:r>
              <a:rPr lang="en-US" dirty="0" smtClean="0"/>
              <a:t>Initial Deposit paid Oct 20, 2014 from Singapore cash</a:t>
            </a:r>
          </a:p>
          <a:p>
            <a:pPr>
              <a:buFont typeface="Arial" panose="020B0604020202020204" pitchFamily="34" charset="0"/>
              <a:buChar char="•"/>
            </a:pPr>
            <a:r>
              <a:rPr lang="en-US" dirty="0" smtClean="0"/>
              <a:t>Next payment due:  Dec 31, 2015 </a:t>
            </a:r>
            <a:endParaRPr lang="en-US" dirty="0"/>
          </a:p>
          <a:p>
            <a:pPr lvl="1">
              <a:buFont typeface="Arial" panose="020B0604020202020204" pitchFamily="34" charset="0"/>
              <a:buChar char="•"/>
            </a:pPr>
            <a:r>
              <a:rPr lang="en-US" sz="1600" dirty="0" smtClean="0"/>
              <a:t>HKD/MOP </a:t>
            </a:r>
            <a:r>
              <a:rPr lang="en-US" sz="1600" dirty="0" smtClean="0"/>
              <a:t>250,000 – about  </a:t>
            </a:r>
            <a:r>
              <a:rPr lang="en-US" sz="1600" dirty="0" smtClean="0"/>
              <a:t>USD$31,000</a:t>
            </a:r>
          </a:p>
          <a:p>
            <a:pPr>
              <a:buFont typeface="Arial" panose="020B0604020202020204" pitchFamily="34" charset="0"/>
              <a:buChar char="•"/>
            </a:pPr>
            <a:r>
              <a:rPr lang="en-US" sz="2000" dirty="0" smtClean="0"/>
              <a:t>Third Deposit due March 9, 2016</a:t>
            </a:r>
          </a:p>
          <a:p>
            <a:pPr lvl="1">
              <a:buFont typeface="Arial" panose="020B0604020202020204" pitchFamily="34" charset="0"/>
              <a:buChar char="•"/>
            </a:pPr>
            <a:r>
              <a:rPr lang="en-US" sz="1600" dirty="0"/>
              <a:t>MOP </a:t>
            </a:r>
            <a:r>
              <a:rPr lang="en-US" sz="1600" dirty="0"/>
              <a:t>400,000  -- about USD$50,068.48</a:t>
            </a:r>
          </a:p>
          <a:p>
            <a:pPr>
              <a:buFont typeface="Arial" panose="020B0604020202020204" pitchFamily="34" charset="0"/>
              <a:buChar char="•"/>
            </a:pPr>
            <a:r>
              <a:rPr lang="en-US" dirty="0" smtClean="0"/>
              <a:t>Reviewed Room Block April 2015</a:t>
            </a:r>
          </a:p>
          <a:p>
            <a:pPr lvl="1">
              <a:buFont typeface="Arial" panose="020B0604020202020204" pitchFamily="34" charset="0"/>
              <a:buChar char="•"/>
            </a:pPr>
            <a:r>
              <a:rPr lang="en-US" dirty="0" smtClean="0"/>
              <a:t>No change – </a:t>
            </a:r>
          </a:p>
          <a:p>
            <a:pPr>
              <a:buFont typeface="Arial" panose="020B0604020202020204" pitchFamily="34" charset="0"/>
              <a:buChar char="•"/>
            </a:pPr>
            <a:r>
              <a:rPr lang="en-US" dirty="0" smtClean="0"/>
              <a:t>Site Visit scheduled for Sept 21-23, 2015</a:t>
            </a:r>
          </a:p>
          <a:p>
            <a:pPr lvl="1">
              <a:buFont typeface="Arial" panose="020B0604020202020204" pitchFamily="34" charset="0"/>
              <a:buChar char="•"/>
            </a:pPr>
            <a:r>
              <a:rPr lang="en-US" dirty="0" smtClean="0"/>
              <a:t>(Rick, Dawn and Jon)</a:t>
            </a:r>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Date Placeholder 3"/>
          <p:cNvSpPr>
            <a:spLocks noGrp="1"/>
          </p:cNvSpPr>
          <p:nvPr>
            <p:ph type="dt" idx="4294967295"/>
          </p:nvPr>
        </p:nvSpPr>
        <p:spPr>
          <a:xfrm>
            <a:off x="696913" y="333375"/>
            <a:ext cx="1874837" cy="273050"/>
          </a:xfrm>
          <a:prstGeom prst="rect">
            <a:avLst/>
          </a:prstGeom>
        </p:spPr>
        <p:txBody>
          <a:bodyPr/>
          <a:lstStyle/>
          <a:p>
            <a:pPr>
              <a:defRPr/>
            </a:pPr>
            <a:r>
              <a:rPr lang="en-US" smtClean="0">
                <a:latin typeface="Times New Roman" pitchFamily="18" charset="0"/>
                <a:ea typeface="Arial Unicode MS" pitchFamily="34" charset="-128"/>
                <a:cs typeface="Arial Unicode MS" pitchFamily="34" charset="-128"/>
              </a:rPr>
              <a:t>February 2015</a:t>
            </a:r>
            <a:endParaRPr lang="en-GB" dirty="0"/>
          </a:p>
        </p:txBody>
      </p:sp>
      <p:sp>
        <p:nvSpPr>
          <p:cNvPr id="5" name="Slide Number Placeholder 4"/>
          <p:cNvSpPr>
            <a:spLocks noGrp="1"/>
          </p:cNvSpPr>
          <p:nvPr>
            <p:ph type="sldNum" idx="12"/>
          </p:nvPr>
        </p:nvSpPr>
        <p:spPr/>
        <p:txBody>
          <a:bodyPr/>
          <a:lstStyle/>
          <a:p>
            <a:pPr>
              <a:defRPr/>
            </a:pPr>
            <a:r>
              <a:rPr lang="en-GB" smtClean="0"/>
              <a:t>Slide </a:t>
            </a:r>
            <a:fld id="{E6969283-78ED-4F71-B854-48055E18A2DC}" type="slidenum">
              <a:rPr lang="en-GB" smtClean="0"/>
              <a:pPr>
                <a:defRPr/>
              </a:pPr>
              <a:t>14</a:t>
            </a:fld>
            <a:endParaRPr lang="en-GB"/>
          </a:p>
        </p:txBody>
      </p:sp>
      <p:sp>
        <p:nvSpPr>
          <p:cNvPr id="6" name="Footer Placeholder 5"/>
          <p:cNvSpPr>
            <a:spLocks noGrp="1"/>
          </p:cNvSpPr>
          <p:nvPr>
            <p:ph type="ftr" idx="4294967295"/>
          </p:nvPr>
        </p:nvSpPr>
        <p:spPr>
          <a:xfrm>
            <a:off x="5357813" y="6475413"/>
            <a:ext cx="3184525" cy="180975"/>
          </a:xfrm>
          <a:prstGeom prst="rect">
            <a:avLst/>
          </a:prstGeom>
        </p:spPr>
        <p:txBody>
          <a:bodyPr/>
          <a:lstStyle/>
          <a:p>
            <a:pPr>
              <a:defRPr/>
            </a:pPr>
            <a:r>
              <a:rPr lang="en-GB" smtClean="0"/>
              <a:t>Jon Rosdahl, CSR</a:t>
            </a:r>
            <a:endParaRPr lang="en-GB" dirty="0"/>
          </a:p>
        </p:txBody>
      </p:sp>
    </p:spTree>
    <p:extLst>
      <p:ext uri="{BB962C8B-B14F-4D97-AF65-F5344CB8AC3E}">
        <p14:creationId xmlns:p14="http://schemas.microsoft.com/office/powerpoint/2010/main" val="29591560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4.02 – 2017 Berlin</a:t>
            </a:r>
            <a:endParaRPr lang="en-US" dirty="0"/>
          </a:p>
        </p:txBody>
      </p:sp>
      <p:sp>
        <p:nvSpPr>
          <p:cNvPr id="3" name="Content Placeholder 2"/>
          <p:cNvSpPr>
            <a:spLocks noGrp="1"/>
          </p:cNvSpPr>
          <p:nvPr>
            <p:ph idx="1"/>
          </p:nvPr>
        </p:nvSpPr>
        <p:spPr/>
        <p:txBody>
          <a:bodyPr/>
          <a:lstStyle/>
          <a:p>
            <a:r>
              <a:rPr lang="en-US" dirty="0" smtClean="0"/>
              <a:t>James </a:t>
            </a:r>
            <a:r>
              <a:rPr lang="en-US" dirty="0" err="1" smtClean="0"/>
              <a:t>Gilb</a:t>
            </a:r>
            <a:r>
              <a:rPr lang="en-US" dirty="0" smtClean="0"/>
              <a:t> report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2015</a:t>
            </a:r>
            <a:endParaRPr lang="en-GB" dirty="0"/>
          </a:p>
        </p:txBody>
      </p:sp>
    </p:spTree>
    <p:extLst>
      <p:ext uri="{BB962C8B-B14F-4D97-AF65-F5344CB8AC3E}">
        <p14:creationId xmlns:p14="http://schemas.microsoft.com/office/powerpoint/2010/main" val="10881119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4.03 – 2018 Asia</a:t>
            </a:r>
            <a:endParaRPr lang="en-US" dirty="0"/>
          </a:p>
        </p:txBody>
      </p:sp>
      <p:sp>
        <p:nvSpPr>
          <p:cNvPr id="3" name="Content Placeholder 2"/>
          <p:cNvSpPr>
            <a:spLocks noGrp="1"/>
          </p:cNvSpPr>
          <p:nvPr>
            <p:ph idx="1"/>
          </p:nvPr>
        </p:nvSpPr>
        <p:spPr/>
        <p:txBody>
          <a:bodyPr/>
          <a:lstStyle/>
          <a:p>
            <a:r>
              <a:rPr lang="en-US" dirty="0" smtClean="0"/>
              <a:t>Bob </a:t>
            </a:r>
            <a:r>
              <a:rPr lang="en-US" dirty="0" err="1" smtClean="0"/>
              <a:t>Heile</a:t>
            </a:r>
            <a:r>
              <a:rPr lang="en-US" dirty="0" smtClean="0"/>
              <a:t> report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2015</a:t>
            </a:r>
            <a:endParaRPr lang="en-GB" dirty="0"/>
          </a:p>
        </p:txBody>
      </p:sp>
    </p:spTree>
    <p:extLst>
      <p:ext uri="{BB962C8B-B14F-4D97-AF65-F5344CB8AC3E}">
        <p14:creationId xmlns:p14="http://schemas.microsoft.com/office/powerpoint/2010/main" val="37042857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533400"/>
            <a:ext cx="8229600" cy="792162"/>
          </a:xfrm>
        </p:spPr>
        <p:txBody>
          <a:bodyPr/>
          <a:lstStyle/>
          <a:p>
            <a:r>
              <a:rPr lang="en-US" sz="1800" dirty="0" smtClean="0"/>
              <a:t>Proposed Future Venues for IEEE 802 Plenary Sessions </a:t>
            </a:r>
            <a:r>
              <a:rPr lang="en-US" sz="1800" dirty="0"/>
              <a:t/>
            </a:r>
            <a:br>
              <a:rPr lang="en-US" sz="1800" dirty="0"/>
            </a:br>
            <a:r>
              <a:rPr lang="en-US" sz="1800" b="0" dirty="0" smtClean="0"/>
              <a:t>Presented on the </a:t>
            </a:r>
            <a:r>
              <a:rPr lang="en-US" sz="1800" dirty="0" smtClean="0"/>
              <a:t>IEEE 802EC </a:t>
            </a:r>
            <a:r>
              <a:rPr lang="en-US" sz="1800" dirty="0" err="1" smtClean="0"/>
              <a:t>Telecon</a:t>
            </a:r>
            <a:r>
              <a:rPr lang="en-US" sz="1800" dirty="0" smtClean="0"/>
              <a:t> on June 2, 2015</a:t>
            </a:r>
            <a:endParaRPr lang="en-US" sz="1800" b="0" dirty="0"/>
          </a:p>
        </p:txBody>
      </p:sp>
      <p:sp>
        <p:nvSpPr>
          <p:cNvPr id="5" name="Content Placeholder 4"/>
          <p:cNvSpPr>
            <a:spLocks noGrp="1"/>
          </p:cNvSpPr>
          <p:nvPr>
            <p:ph idx="1"/>
          </p:nvPr>
        </p:nvSpPr>
        <p:spPr>
          <a:xfrm>
            <a:off x="457200" y="1295400"/>
            <a:ext cx="8229600" cy="5181600"/>
          </a:xfrm>
          <a:noFill/>
          <a:ln>
            <a:noFill/>
          </a:ln>
        </p:spPr>
        <p:txBody>
          <a:bodyPr/>
          <a:lstStyle/>
          <a:p>
            <a:pPr marL="0" indent="0" algn="ctr">
              <a:spcBef>
                <a:spcPts val="0"/>
              </a:spcBef>
              <a:buNone/>
            </a:pPr>
            <a:r>
              <a:rPr lang="en-US" sz="1800" dirty="0" smtClean="0">
                <a:solidFill>
                  <a:srgbClr val="0000FF"/>
                </a:solidFill>
              </a:rPr>
              <a:t>14-19 July 2019 -  Vienna</a:t>
            </a:r>
            <a:r>
              <a:rPr lang="en-US" sz="1800" dirty="0" smtClean="0">
                <a:solidFill>
                  <a:srgbClr val="0000FF"/>
                </a:solidFill>
              </a:rPr>
              <a:t>, </a:t>
            </a:r>
            <a:r>
              <a:rPr lang="en-US" sz="1800" dirty="0" smtClean="0">
                <a:solidFill>
                  <a:srgbClr val="0000FF"/>
                </a:solidFill>
              </a:rPr>
              <a:t>Austria </a:t>
            </a:r>
            <a:r>
              <a:rPr lang="en-US" sz="1800" dirty="0" err="1" smtClean="0">
                <a:solidFill>
                  <a:srgbClr val="0000FF"/>
                </a:solidFill>
              </a:rPr>
              <a:t>Austria</a:t>
            </a:r>
            <a:r>
              <a:rPr lang="en-US" sz="1800" dirty="0" smtClean="0">
                <a:solidFill>
                  <a:srgbClr val="0000FF"/>
                </a:solidFill>
              </a:rPr>
              <a:t> </a:t>
            </a:r>
            <a:r>
              <a:rPr lang="en-US" sz="1800" dirty="0" smtClean="0">
                <a:solidFill>
                  <a:srgbClr val="0000FF"/>
                </a:solidFill>
              </a:rPr>
              <a:t>Center Vienna (ACV) </a:t>
            </a:r>
            <a:endParaRPr lang="en-US" sz="1800" dirty="0" smtClean="0">
              <a:solidFill>
                <a:srgbClr val="0000FF"/>
              </a:solidFill>
            </a:endParaRPr>
          </a:p>
          <a:p>
            <a:pPr marL="0" indent="0" algn="ctr">
              <a:spcBef>
                <a:spcPts val="0"/>
              </a:spcBef>
              <a:buNone/>
            </a:pPr>
            <a:r>
              <a:rPr lang="en-US" sz="1800" dirty="0" smtClean="0">
                <a:solidFill>
                  <a:srgbClr val="0000FF"/>
                </a:solidFill>
              </a:rPr>
              <a:t>&amp; </a:t>
            </a:r>
            <a:r>
              <a:rPr lang="en-US" sz="1800" dirty="0" smtClean="0">
                <a:solidFill>
                  <a:srgbClr val="0000FF"/>
                </a:solidFill>
              </a:rPr>
              <a:t>4 Hotels (3 to 5 Stars)</a:t>
            </a:r>
          </a:p>
          <a:p>
            <a:r>
              <a:rPr lang="en-US" sz="1800" dirty="0" smtClean="0"/>
              <a:t>NUMBER OF MEETING ROOMS:   ~40+ </a:t>
            </a:r>
          </a:p>
          <a:p>
            <a:r>
              <a:rPr lang="en-US" sz="1800" cap="all" dirty="0" smtClean="0"/>
              <a:t>Estimated Function Space Cost</a:t>
            </a:r>
            <a:r>
              <a:rPr lang="en-US" sz="1800" dirty="0" smtClean="0"/>
              <a:t>:   (~~ € 263K =  US$289K)</a:t>
            </a:r>
          </a:p>
          <a:p>
            <a:r>
              <a:rPr lang="en-US" sz="1800" cap="all" dirty="0"/>
              <a:t>Estimated </a:t>
            </a:r>
            <a:r>
              <a:rPr lang="en-US" sz="1800" cap="all" dirty="0" smtClean="0"/>
              <a:t>F&amp;B DAILY Cost</a:t>
            </a:r>
            <a:r>
              <a:rPr lang="en-US" sz="1800" dirty="0"/>
              <a:t>:   (~~ € </a:t>
            </a:r>
            <a:r>
              <a:rPr lang="en-US" sz="1800" dirty="0" smtClean="0"/>
              <a:t>125K </a:t>
            </a:r>
            <a:r>
              <a:rPr lang="en-US" sz="1800" dirty="0"/>
              <a:t>=  US</a:t>
            </a:r>
            <a:r>
              <a:rPr lang="en-US" sz="1800" dirty="0" smtClean="0"/>
              <a:t>$137.5K) </a:t>
            </a:r>
            <a:r>
              <a:rPr lang="en-US" sz="1200" dirty="0" smtClean="0"/>
              <a:t>(not including social)</a:t>
            </a:r>
            <a:endParaRPr lang="en-US" sz="1200" dirty="0"/>
          </a:p>
          <a:p>
            <a:r>
              <a:rPr lang="en-US" sz="1800" dirty="0" smtClean="0"/>
              <a:t>AV AVAILABLE:  Yes, AV services on-site –  </a:t>
            </a:r>
            <a:r>
              <a:rPr lang="en-US" sz="1800" dirty="0"/>
              <a:t>(~~ € </a:t>
            </a:r>
            <a:r>
              <a:rPr lang="en-US" sz="1800" dirty="0" smtClean="0"/>
              <a:t>44K </a:t>
            </a:r>
            <a:r>
              <a:rPr lang="en-US" sz="1800" dirty="0"/>
              <a:t>=  US</a:t>
            </a:r>
            <a:r>
              <a:rPr lang="en-US" sz="1800" dirty="0" smtClean="0"/>
              <a:t>$48K</a:t>
            </a:r>
            <a:r>
              <a:rPr lang="en-US" sz="1800" dirty="0"/>
              <a:t>)</a:t>
            </a:r>
          </a:p>
          <a:p>
            <a:r>
              <a:rPr lang="en-US" sz="1800" dirty="0" smtClean="0"/>
              <a:t>NETWORK AVAILABLE:  Wired &amp; Wireless </a:t>
            </a:r>
            <a:r>
              <a:rPr lang="en-US" sz="1800" dirty="0"/>
              <a:t>network.  (~~ € </a:t>
            </a:r>
            <a:r>
              <a:rPr lang="en-US" sz="1800" dirty="0" smtClean="0"/>
              <a:t>16K </a:t>
            </a:r>
            <a:r>
              <a:rPr lang="en-US" sz="1800" dirty="0"/>
              <a:t>=  US</a:t>
            </a:r>
            <a:r>
              <a:rPr lang="en-US" sz="1800" dirty="0" smtClean="0"/>
              <a:t>$17.5K</a:t>
            </a:r>
            <a:r>
              <a:rPr lang="en-US" sz="1800" dirty="0"/>
              <a:t>)</a:t>
            </a:r>
          </a:p>
          <a:p>
            <a:r>
              <a:rPr lang="en-US" sz="1800" dirty="0" smtClean="0"/>
              <a:t>GUEST ROOM BLOCK RECOMMENDED (Y/N):  Yes,  2150 rooms</a:t>
            </a:r>
          </a:p>
          <a:p>
            <a:r>
              <a:rPr lang="en-US" sz="1800" dirty="0" smtClean="0"/>
              <a:t>RECOMMENDED HOTEL(S):  4 Hotels within walking distance</a:t>
            </a:r>
          </a:p>
          <a:p>
            <a:r>
              <a:rPr lang="en-US" sz="1800" dirty="0" smtClean="0"/>
              <a:t>ESTIMATED ROOM RATE: ~129. €-179</a:t>
            </a:r>
            <a:r>
              <a:rPr lang="en-US" sz="1800" dirty="0"/>
              <a:t>. </a:t>
            </a:r>
            <a:r>
              <a:rPr lang="en-US" sz="1800" dirty="0" smtClean="0"/>
              <a:t>€ ,~179. €-199</a:t>
            </a:r>
            <a:r>
              <a:rPr lang="en-US" sz="1800" dirty="0"/>
              <a:t>. </a:t>
            </a:r>
            <a:r>
              <a:rPr lang="en-US" sz="1800" dirty="0" smtClean="0"/>
              <a:t>€, </a:t>
            </a:r>
            <a:r>
              <a:rPr lang="en-US" sz="1400" dirty="0" smtClean="0"/>
              <a:t>(</a:t>
            </a:r>
            <a:r>
              <a:rPr lang="en-US" sz="1200" dirty="0" smtClean="0"/>
              <a:t>most include breakfast </a:t>
            </a:r>
            <a:r>
              <a:rPr lang="en-US" sz="1200" dirty="0"/>
              <a:t>&amp;</a:t>
            </a:r>
            <a:r>
              <a:rPr lang="en-US" sz="1200" dirty="0" smtClean="0"/>
              <a:t> taxes)</a:t>
            </a:r>
          </a:p>
          <a:p>
            <a:r>
              <a:rPr lang="en-US" sz="1800" dirty="0" smtClean="0"/>
              <a:t>Closest </a:t>
            </a:r>
            <a:r>
              <a:rPr lang="en-US" sz="1800" dirty="0"/>
              <a:t>International Airport</a:t>
            </a:r>
            <a:r>
              <a:rPr lang="en-US" sz="1800" dirty="0" smtClean="0"/>
              <a:t>:  Vienna International Airport (</a:t>
            </a:r>
            <a:r>
              <a:rPr lang="en-US" sz="1400" dirty="0" smtClean="0"/>
              <a:t>25 min. from Airport)</a:t>
            </a:r>
          </a:p>
          <a:p>
            <a:r>
              <a:rPr lang="en-US" sz="1800" dirty="0" smtClean="0"/>
              <a:t>Secondary Transportation Required: Wiener </a:t>
            </a:r>
            <a:r>
              <a:rPr lang="en-US" sz="1800" dirty="0" err="1" smtClean="0"/>
              <a:t>Linien</a:t>
            </a:r>
            <a:r>
              <a:rPr lang="en-US" sz="1800" dirty="0" smtClean="0"/>
              <a:t> (</a:t>
            </a:r>
            <a:r>
              <a:rPr lang="en-US" sz="1400" dirty="0" smtClean="0"/>
              <a:t>Vienna</a:t>
            </a:r>
            <a:r>
              <a:rPr lang="en-US" sz="1800" dirty="0" smtClean="0"/>
              <a:t> </a:t>
            </a:r>
            <a:r>
              <a:rPr lang="en-US" sz="1400" dirty="0" smtClean="0"/>
              <a:t>Transport Authority</a:t>
            </a:r>
            <a:r>
              <a:rPr lang="en-US" sz="1800" dirty="0" smtClean="0"/>
              <a:t>)</a:t>
            </a:r>
          </a:p>
          <a:p>
            <a:r>
              <a:rPr lang="en-US" sz="1800" dirty="0" smtClean="0"/>
              <a:t>Business Currency &amp; </a:t>
            </a:r>
            <a:r>
              <a:rPr lang="en-US" sz="1800" dirty="0" err="1" smtClean="0"/>
              <a:t>Estim</a:t>
            </a:r>
            <a:r>
              <a:rPr lang="en-US" sz="1800" dirty="0"/>
              <a:t>.</a:t>
            </a:r>
            <a:r>
              <a:rPr lang="en-US" sz="1800" dirty="0" smtClean="0"/>
              <a:t> Exchange Rate:1€ (=$1.10 USD. - $1.00 </a:t>
            </a:r>
            <a:r>
              <a:rPr lang="en-US" sz="1800" dirty="0"/>
              <a:t>USD=</a:t>
            </a:r>
            <a:r>
              <a:rPr lang="en-US" sz="1800" dirty="0" smtClean="0"/>
              <a:t>€.9134)</a:t>
            </a:r>
          </a:p>
          <a:p>
            <a:r>
              <a:rPr lang="en-US" sz="1800" dirty="0" smtClean="0"/>
              <a:t>Incentives (Government, Trade, Tourism etc.):  Vienna Convention Bureau – offer assistance (based on 700 attendees – </a:t>
            </a:r>
            <a:r>
              <a:rPr lang="en-US" sz="1800" dirty="0"/>
              <a:t>€ </a:t>
            </a:r>
            <a:r>
              <a:rPr lang="en-US" sz="1800" dirty="0" smtClean="0"/>
              <a:t>8,000), complimentary </a:t>
            </a:r>
            <a:r>
              <a:rPr lang="en-US" sz="1800" dirty="0" smtClean="0"/>
              <a:t>tourism</a:t>
            </a:r>
            <a:endParaRPr lang="en-US" sz="1800" dirty="0" smtClean="0"/>
          </a:p>
          <a:p>
            <a:endParaRPr lang="en-US" sz="1800" dirty="0" smtClean="0"/>
          </a:p>
          <a:p>
            <a:endParaRPr lang="en-US" sz="1800" dirty="0"/>
          </a:p>
        </p:txBody>
      </p:sp>
      <p:sp>
        <p:nvSpPr>
          <p:cNvPr id="2" name="Date Placeholder 1"/>
          <p:cNvSpPr>
            <a:spLocks noGrp="1"/>
          </p:cNvSpPr>
          <p:nvPr>
            <p:ph type="dt" idx="15"/>
          </p:nvPr>
        </p:nvSpPr>
        <p:spPr/>
        <p:txBody>
          <a:bodyPr/>
          <a:lstStyle/>
          <a:p>
            <a:r>
              <a:rPr lang="en-US" smtClean="0"/>
              <a:t>June 2015</a:t>
            </a:r>
            <a:endParaRPr lang="en-GB" dirty="0"/>
          </a:p>
        </p:txBody>
      </p:sp>
      <p:sp>
        <p:nvSpPr>
          <p:cNvPr id="3" name="Footer Placeholder 2"/>
          <p:cNvSpPr>
            <a:spLocks noGrp="1"/>
          </p:cNvSpPr>
          <p:nvPr>
            <p:ph type="ftr" idx="14"/>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3354102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2019 July Plenary Venue</a:t>
            </a:r>
            <a:endParaRPr lang="en-US" dirty="0"/>
          </a:p>
        </p:txBody>
      </p:sp>
      <p:sp>
        <p:nvSpPr>
          <p:cNvPr id="3" name="Content Placeholder 2"/>
          <p:cNvSpPr>
            <a:spLocks noGrp="1"/>
          </p:cNvSpPr>
          <p:nvPr>
            <p:ph idx="1"/>
          </p:nvPr>
        </p:nvSpPr>
        <p:spPr>
          <a:xfrm>
            <a:off x="685800" y="1752600"/>
            <a:ext cx="7772400" cy="4648200"/>
          </a:xfrm>
        </p:spPr>
        <p:txBody>
          <a:bodyPr/>
          <a:lstStyle/>
          <a:p>
            <a:r>
              <a:rPr lang="en-US" dirty="0" smtClean="0"/>
              <a:t>Motion </a:t>
            </a:r>
          </a:p>
          <a:p>
            <a:r>
              <a:rPr lang="en-US" dirty="0" smtClean="0"/>
              <a:t>Select </a:t>
            </a:r>
            <a:r>
              <a:rPr lang="en-US" dirty="0">
                <a:solidFill>
                  <a:srgbClr val="0000FF"/>
                </a:solidFill>
              </a:rPr>
              <a:t>Vienna, </a:t>
            </a:r>
            <a:r>
              <a:rPr lang="en-US" dirty="0" smtClean="0">
                <a:solidFill>
                  <a:srgbClr val="0000FF"/>
                </a:solidFill>
              </a:rPr>
              <a:t>Austria </a:t>
            </a:r>
            <a:r>
              <a:rPr lang="en-US" dirty="0" err="1" smtClean="0">
                <a:solidFill>
                  <a:srgbClr val="0000FF"/>
                </a:solidFill>
              </a:rPr>
              <a:t>Austria</a:t>
            </a:r>
            <a:r>
              <a:rPr lang="en-US" dirty="0" smtClean="0">
                <a:solidFill>
                  <a:srgbClr val="0000FF"/>
                </a:solidFill>
              </a:rPr>
              <a:t> </a:t>
            </a:r>
            <a:r>
              <a:rPr lang="en-US" dirty="0">
                <a:solidFill>
                  <a:srgbClr val="0000FF"/>
                </a:solidFill>
              </a:rPr>
              <a:t>Center Vienna (ACV) &amp; 4 Hotels (3 to 5 Stars)</a:t>
            </a:r>
          </a:p>
          <a:p>
            <a:r>
              <a:rPr lang="en-US" dirty="0" smtClean="0"/>
              <a:t>As the site of the 2019 July 14-19 IEEE 802 Plenary; and</a:t>
            </a:r>
          </a:p>
          <a:p>
            <a:r>
              <a:rPr lang="en-US" dirty="0"/>
              <a:t>	</a:t>
            </a:r>
            <a:r>
              <a:rPr lang="en-US" dirty="0" smtClean="0"/>
              <a:t>Authorize the IEEE 802 Executive Secretary to finalize the formal contract and submit for execution by the IEEE procurement group.</a:t>
            </a:r>
          </a:p>
          <a:p>
            <a:endParaRPr lang="en-US" dirty="0"/>
          </a:p>
          <a:p>
            <a:r>
              <a:rPr lang="en-US" dirty="0" smtClean="0"/>
              <a:t>Moved: Rosdahl</a:t>
            </a:r>
          </a:p>
          <a:p>
            <a:r>
              <a:rPr lang="en-US" dirty="0" smtClean="0"/>
              <a:t>2</a:t>
            </a:r>
            <a:r>
              <a:rPr lang="en-US" baseline="30000" dirty="0" smtClean="0"/>
              <a:t>nd</a:t>
            </a:r>
            <a:r>
              <a:rPr lang="en-US" dirty="0" smtClean="0"/>
              <a:t>: Stephens</a:t>
            </a:r>
          </a:p>
          <a:p>
            <a:r>
              <a:rPr lang="en-US" dirty="0" smtClean="0"/>
              <a:t>9 Yes 1 No 3 Abstain – 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2015</a:t>
            </a:r>
            <a:endParaRPr lang="en-GB" dirty="0"/>
          </a:p>
        </p:txBody>
      </p:sp>
    </p:spTree>
    <p:extLst>
      <p:ext uri="{BB962C8B-B14F-4D97-AF65-F5344CB8AC3E}">
        <p14:creationId xmlns:p14="http://schemas.microsoft.com/office/powerpoint/2010/main" val="27746000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5.00 Future Venues in General</a:t>
            </a:r>
            <a:endParaRPr lang="en-US" dirty="0"/>
          </a:p>
        </p:txBody>
      </p:sp>
      <p:sp>
        <p:nvSpPr>
          <p:cNvPr id="3" name="Content Placeholder 2"/>
          <p:cNvSpPr>
            <a:spLocks noGrp="1"/>
          </p:cNvSpPr>
          <p:nvPr>
            <p:ph idx="1"/>
          </p:nvPr>
        </p:nvSpPr>
        <p:spPr>
          <a:xfrm>
            <a:off x="381000" y="1600200"/>
            <a:ext cx="8534400" cy="4724400"/>
          </a:xfrm>
        </p:spPr>
        <p:txBody>
          <a:bodyPr/>
          <a:lstStyle/>
          <a:p>
            <a:r>
              <a:rPr lang="en-US" dirty="0" smtClean="0"/>
              <a:t>2015 Nov – Dallas – Room block adjustment pending</a:t>
            </a:r>
          </a:p>
          <a:p>
            <a:r>
              <a:rPr lang="en-US" dirty="0" smtClean="0"/>
              <a:t>2016 Jan – Atlanta – Remember 802 Workshop Scheduled</a:t>
            </a:r>
          </a:p>
          <a:p>
            <a:r>
              <a:rPr lang="en-US" dirty="0" smtClean="0"/>
              <a:t>2016 July – San Diego – nothing to report</a:t>
            </a:r>
          </a:p>
          <a:p>
            <a:r>
              <a:rPr lang="en-US" dirty="0" smtClean="0"/>
              <a:t>2016 Nov – San Antonio – Room Block adjustment pending</a:t>
            </a:r>
          </a:p>
          <a:p>
            <a:r>
              <a:rPr lang="en-US" dirty="0" smtClean="0"/>
              <a:t>2017 Mar – Vancouver – Commitment for working elevator </a:t>
            </a:r>
          </a:p>
          <a:p>
            <a:r>
              <a:rPr lang="en-US" dirty="0"/>
              <a:t>	</a:t>
            </a:r>
            <a:r>
              <a:rPr lang="en-US" dirty="0" smtClean="0"/>
              <a:t>			</a:t>
            </a:r>
            <a:r>
              <a:rPr lang="en-US" sz="2000" dirty="0" smtClean="0"/>
              <a:t>– 2 hotels ( Hyatt Regency and Fairmont</a:t>
            </a:r>
          </a:p>
          <a:p>
            <a:r>
              <a:rPr lang="en-US" dirty="0" smtClean="0"/>
              <a:t>2017 Nov – Caribe – Orlando, FL – Nearly ready for sending to Procurement</a:t>
            </a:r>
          </a:p>
          <a:p>
            <a:r>
              <a:rPr lang="en-US" dirty="0" smtClean="0"/>
              <a:t>2018 Mar or Nov – Need Bob to settle Asia Venue – then will select North America Venue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2015</a:t>
            </a:r>
            <a:endParaRPr lang="en-GB" dirty="0"/>
          </a:p>
        </p:txBody>
      </p:sp>
    </p:spTree>
    <p:extLst>
      <p:ext uri="{BB962C8B-B14F-4D97-AF65-F5344CB8AC3E}">
        <p14:creationId xmlns:p14="http://schemas.microsoft.com/office/powerpoint/2010/main" val="41810670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4294967295"/>
          </p:nvPr>
        </p:nvSpPr>
        <p:spPr>
          <a:xfrm>
            <a:off x="685800" y="304800"/>
            <a:ext cx="1874837" cy="273050"/>
          </a:xfrm>
          <a:prstGeom prst="rect">
            <a:avLst/>
          </a:prstGeom>
          <a:noFill/>
        </p:spPr>
        <p:txBody>
          <a:bodyPr/>
          <a:lstStyle/>
          <a:p>
            <a:r>
              <a:rPr lang="en-US" dirty="0" smtClean="0">
                <a:latin typeface="Times New Roman" pitchFamily="18" charset="0"/>
                <a:ea typeface="Arial Unicode MS" pitchFamily="34" charset="-128"/>
                <a:cs typeface="Arial Unicode MS" pitchFamily="34" charset="-128"/>
              </a:rPr>
              <a:t>June 2015</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a:t>
            </a:r>
          </a:p>
        </p:txBody>
      </p:sp>
      <p:sp>
        <p:nvSpPr>
          <p:cNvPr id="4105" name="Rectangle 2"/>
          <p:cNvSpPr>
            <a:spLocks noGrp="1" noChangeArrowheads="1"/>
          </p:cNvSpPr>
          <p:nvPr>
            <p:ph type="body" idx="1"/>
          </p:nvPr>
        </p:nvSpPr>
        <p:spPr>
          <a:xfrm>
            <a:off x="457200" y="1752600"/>
            <a:ext cx="8305800" cy="4495800"/>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Agenda Items for Executive Secretary:</a:t>
            </a: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3.00</a:t>
            </a:r>
            <a:r>
              <a:rPr lang="en-GB" dirty="0" smtClean="0"/>
              <a:t>  </a:t>
            </a:r>
            <a:r>
              <a:rPr lang="en-GB" dirty="0" smtClean="0"/>
              <a:t>II </a:t>
            </a:r>
            <a:r>
              <a:rPr lang="en-GB" dirty="0" smtClean="0"/>
              <a:t>Status on July Waikoloa Plenary Session</a:t>
            </a: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4.00 </a:t>
            </a:r>
            <a:r>
              <a:rPr lang="en-GB" dirty="0" smtClean="0"/>
              <a:t>II Report on Status of </a:t>
            </a:r>
            <a:r>
              <a:rPr lang="en-GB" dirty="0" smtClean="0"/>
              <a:t>NNA Venue Contracts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a:t>
            </a:r>
            <a:r>
              <a:rPr lang="en-GB" dirty="0" smtClean="0"/>
              <a:t>4.01 2016 March – Macao - Jon</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a:t>
            </a:r>
            <a:r>
              <a:rPr lang="en-GB" dirty="0" smtClean="0"/>
              <a:t>4.02 2017 July – Berlin – James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a:t>
            </a:r>
            <a:r>
              <a:rPr lang="en-GB" dirty="0" smtClean="0"/>
              <a:t>    4.02 2018 Asia – Bob</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a:t>
            </a:r>
            <a:r>
              <a:rPr lang="en-GB" dirty="0" smtClean="0"/>
              <a:t>    4.03 2019 July – Vienna -- Jon</a:t>
            </a: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5.0 </a:t>
            </a:r>
            <a:r>
              <a:rPr lang="en-GB" dirty="0" smtClean="0"/>
              <a:t>II Status of Future Venues in General</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2" name="Footer Placeholder 1"/>
          <p:cNvSpPr>
            <a:spLocks noGrp="1"/>
          </p:cNvSpPr>
          <p:nvPr>
            <p:ph type="ftr" idx="4294967295"/>
          </p:nvPr>
        </p:nvSpPr>
        <p:spPr>
          <a:xfrm>
            <a:off x="5357813" y="6475413"/>
            <a:ext cx="3184525" cy="180975"/>
          </a:xfrm>
          <a:prstGeom prst="rect">
            <a:avLst/>
          </a:prstGeom>
        </p:spPr>
        <p:txBody>
          <a:bodyPr/>
          <a:lstStyle/>
          <a:p>
            <a:pPr>
              <a:defRPr/>
            </a:pPr>
            <a:r>
              <a:rPr lang="en-GB" smtClean="0"/>
              <a:t>Jon Rosdahl, CSR</a:t>
            </a:r>
            <a:endParaRPr lang="en-GB" dirty="0"/>
          </a:p>
        </p:txBody>
      </p:sp>
    </p:spTree>
    <p:extLst>
      <p:ext uri="{BB962C8B-B14F-4D97-AF65-F5344CB8AC3E}">
        <p14:creationId xmlns:p14="http://schemas.microsoft.com/office/powerpoint/2010/main" val="19619811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1"/>
            <a:ext cx="8229600" cy="609600"/>
          </a:xfrm>
        </p:spPr>
        <p:txBody>
          <a:bodyPr/>
          <a:lstStyle/>
          <a:p>
            <a:r>
              <a:rPr lang="en-US" sz="2800" dirty="0"/>
              <a:t>3.00 Status on 2015 July Plenary – Waikoloa, Hawaii </a:t>
            </a:r>
            <a:endParaRPr lang="en-US" dirty="0"/>
          </a:p>
        </p:txBody>
      </p:sp>
      <p:sp>
        <p:nvSpPr>
          <p:cNvPr id="3" name="Content Placeholder 2"/>
          <p:cNvSpPr>
            <a:spLocks noGrp="1"/>
          </p:cNvSpPr>
          <p:nvPr>
            <p:ph idx="1"/>
          </p:nvPr>
        </p:nvSpPr>
        <p:spPr>
          <a:xfrm>
            <a:off x="685801" y="1295400"/>
            <a:ext cx="7696200" cy="5105400"/>
          </a:xfrm>
        </p:spPr>
        <p:txBody>
          <a:bodyPr/>
          <a:lstStyle/>
          <a:p>
            <a:r>
              <a:rPr lang="en-US" dirty="0" smtClean="0"/>
              <a:t>Still missing 802.1, and 802.18 meeting specs</a:t>
            </a:r>
          </a:p>
          <a:p>
            <a:r>
              <a:rPr lang="en-US" dirty="0"/>
              <a:t>	</a:t>
            </a:r>
            <a:r>
              <a:rPr lang="en-US" dirty="0" smtClean="0"/>
              <a:t>Missing details for 802.15 (times, </a:t>
            </a:r>
            <a:r>
              <a:rPr lang="en-US" dirty="0" err="1" smtClean="0"/>
              <a:t>av</a:t>
            </a:r>
            <a:r>
              <a:rPr lang="en-US" dirty="0" smtClean="0"/>
              <a:t> spec, group name)</a:t>
            </a:r>
          </a:p>
          <a:p>
            <a:endParaRPr lang="en-US" dirty="0" smtClean="0"/>
          </a:p>
          <a:p>
            <a:r>
              <a:rPr lang="en-US" dirty="0" smtClean="0"/>
              <a:t>Meeting rooms are limited, we fit but we do need to work together to share limited resources.</a:t>
            </a:r>
          </a:p>
          <a:p>
            <a:endParaRPr lang="en-US" sz="1200" dirty="0" smtClean="0"/>
          </a:p>
          <a:p>
            <a:r>
              <a:rPr lang="en-US" dirty="0" smtClean="0"/>
              <a:t>Thank you to 802.22,  802.24 and EC Privacy Study Group for working  your schedules to share one room</a:t>
            </a:r>
          </a:p>
          <a:p>
            <a:r>
              <a:rPr lang="en-US" dirty="0" smtClean="0"/>
              <a:t>Thank you to 802.19 and 802.21 for working your schedules to use one room for most of the week.</a:t>
            </a:r>
          </a:p>
          <a:p>
            <a:endParaRPr lang="en-US" sz="1050" dirty="0" smtClean="0"/>
          </a:p>
          <a:p>
            <a:r>
              <a:rPr lang="en-US" dirty="0" smtClean="0"/>
              <a:t>802.3 – 7 rooms  -- </a:t>
            </a:r>
            <a:r>
              <a:rPr lang="en-US" dirty="0"/>
              <a:t>802.11 – 5 </a:t>
            </a:r>
            <a:r>
              <a:rPr lang="en-US" dirty="0" smtClean="0"/>
              <a:t>rooms – 802.15 – 5 rooms</a:t>
            </a:r>
          </a:p>
          <a:p>
            <a:r>
              <a:rPr lang="en-US" dirty="0" smtClean="0"/>
              <a:t>Need 802.16 and 802.18 to share room if schedule possible</a:t>
            </a:r>
            <a:endParaRPr lang="en-US" dirty="0"/>
          </a:p>
          <a:p>
            <a:endParaRPr lang="en-US" dirty="0" smtClean="0"/>
          </a:p>
          <a:p>
            <a:endParaRPr lang="en-US" dirty="0" smtClean="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2015</a:t>
            </a:r>
            <a:endParaRPr lang="en-GB" dirty="0"/>
          </a:p>
        </p:txBody>
      </p:sp>
    </p:spTree>
    <p:extLst>
      <p:ext uri="{BB962C8B-B14F-4D97-AF65-F5344CB8AC3E}">
        <p14:creationId xmlns:p14="http://schemas.microsoft.com/office/powerpoint/2010/main" val="9150138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1"/>
            <a:ext cx="8305800" cy="533399"/>
          </a:xfrm>
        </p:spPr>
        <p:txBody>
          <a:bodyPr/>
          <a:lstStyle/>
          <a:p>
            <a:pPr algn="l"/>
            <a:r>
              <a:rPr lang="en-US" sz="2800" dirty="0" smtClean="0"/>
              <a:t>3.00 Status on 2015 July Plenary – Waikoloa, Hawaii </a:t>
            </a:r>
            <a:endParaRPr lang="en-US" sz="28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41959022"/>
              </p:ext>
            </p:extLst>
          </p:nvPr>
        </p:nvGraphicFramePr>
        <p:xfrm>
          <a:off x="1905000" y="1447798"/>
          <a:ext cx="5562600" cy="4953001"/>
        </p:xfrm>
        <a:graphic>
          <a:graphicData uri="http://schemas.openxmlformats.org/drawingml/2006/table">
            <a:tbl>
              <a:tblPr/>
              <a:tblGrid>
                <a:gridCol w="2781300"/>
                <a:gridCol w="2781300"/>
              </a:tblGrid>
              <a:tr h="687379">
                <a:tc gridSpan="2">
                  <a:txBody>
                    <a:bodyPr/>
                    <a:lstStyle/>
                    <a:p>
                      <a:pPr algn="ctr" fontAlgn="t"/>
                      <a:r>
                        <a:rPr lang="en-US" sz="2000" dirty="0">
                          <a:solidFill>
                            <a:schemeClr val="bg1"/>
                          </a:solidFill>
                          <a:effectLst/>
                        </a:rPr>
                        <a:t>IEEE 802 Plenary Session - July 12-17, 2015</a:t>
                      </a:r>
                      <a:br>
                        <a:rPr lang="en-US" sz="2000" dirty="0">
                          <a:solidFill>
                            <a:schemeClr val="bg1"/>
                          </a:solidFill>
                          <a:effectLst/>
                        </a:rPr>
                      </a:br>
                      <a:r>
                        <a:rPr lang="en-US" sz="2000" dirty="0">
                          <a:solidFill>
                            <a:schemeClr val="bg1"/>
                          </a:solidFill>
                          <a:effectLst/>
                        </a:rPr>
                        <a:t>Registration Report by Working Group</a:t>
                      </a:r>
                    </a:p>
                  </a:txBody>
                  <a:tcPr marL="0" marR="0" marT="0" marB="0">
                    <a:lnL>
                      <a:noFill/>
                    </a:lnL>
                    <a:lnR>
                      <a:noFill/>
                    </a:lnR>
                    <a:lnT>
                      <a:noFill/>
                    </a:lnT>
                    <a:lnB>
                      <a:noFill/>
                    </a:lnB>
                    <a:solidFill>
                      <a:srgbClr val="003366"/>
                    </a:solidFill>
                  </a:tcPr>
                </a:tc>
                <a:tc hMerge="1">
                  <a:txBody>
                    <a:bodyPr/>
                    <a:lstStyle/>
                    <a:p>
                      <a:endParaRPr lang="en-US"/>
                    </a:p>
                  </a:txBody>
                  <a:tcPr/>
                </a:tc>
              </a:tr>
              <a:tr h="367247">
                <a:tc>
                  <a:txBody>
                    <a:bodyPr/>
                    <a:lstStyle/>
                    <a:p>
                      <a:pPr algn="ctr" fontAlgn="t"/>
                      <a:r>
                        <a:rPr lang="en-US" sz="2000">
                          <a:effectLst/>
                        </a:rPr>
                        <a:t>Working Group</a:t>
                      </a:r>
                    </a:p>
                  </a:txBody>
                  <a:tcPr marL="0" marR="0" marT="0" marB="0">
                    <a:lnL>
                      <a:noFill/>
                    </a:lnL>
                    <a:lnR>
                      <a:noFill/>
                    </a:lnR>
                    <a:lnT>
                      <a:noFill/>
                    </a:lnT>
                    <a:lnB>
                      <a:noFill/>
                    </a:lnB>
                  </a:tcPr>
                </a:tc>
                <a:tc>
                  <a:txBody>
                    <a:bodyPr/>
                    <a:lstStyle/>
                    <a:p>
                      <a:pPr algn="ctr" fontAlgn="t"/>
                      <a:r>
                        <a:rPr lang="en-US" sz="2000" dirty="0">
                          <a:effectLst/>
                        </a:rPr>
                        <a:t>Number</a:t>
                      </a:r>
                    </a:p>
                  </a:txBody>
                  <a:tcPr marL="0" marR="0" marT="0" marB="0">
                    <a:lnL>
                      <a:noFill/>
                    </a:lnL>
                    <a:lnR>
                      <a:noFill/>
                    </a:lnR>
                    <a:lnT>
                      <a:noFill/>
                    </a:lnT>
                    <a:lnB>
                      <a:noFill/>
                    </a:lnB>
                  </a:tcPr>
                </a:tc>
              </a:tr>
              <a:tr h="367247">
                <a:tc>
                  <a:txBody>
                    <a:bodyPr/>
                    <a:lstStyle/>
                    <a:p>
                      <a:pPr algn="ctr" fontAlgn="t"/>
                      <a:r>
                        <a:rPr lang="en-US" sz="2000">
                          <a:effectLst/>
                        </a:rPr>
                        <a:t>802.11 </a:t>
                      </a:r>
                    </a:p>
                  </a:txBody>
                  <a:tcPr marL="0" marR="0" marT="0" marB="0">
                    <a:lnL>
                      <a:noFill/>
                    </a:lnL>
                    <a:lnR>
                      <a:noFill/>
                    </a:lnR>
                    <a:lnT>
                      <a:noFill/>
                    </a:lnT>
                    <a:lnB>
                      <a:noFill/>
                    </a:lnB>
                  </a:tcPr>
                </a:tc>
                <a:tc>
                  <a:txBody>
                    <a:bodyPr/>
                    <a:lstStyle/>
                    <a:p>
                      <a:pPr algn="ctr" fontAlgn="t"/>
                      <a:r>
                        <a:rPr lang="en-US" sz="2000" dirty="0" smtClean="0">
                          <a:effectLst/>
                        </a:rPr>
                        <a:t>252</a:t>
                      </a:r>
                      <a:r>
                        <a:rPr lang="en-US" sz="2000" dirty="0">
                          <a:effectLst/>
                        </a:rPr>
                        <a:t> </a:t>
                      </a:r>
                    </a:p>
                  </a:txBody>
                  <a:tcPr marL="0" marR="0" marT="0" marB="0">
                    <a:lnL>
                      <a:noFill/>
                    </a:lnL>
                    <a:lnR>
                      <a:noFill/>
                    </a:lnR>
                    <a:lnT>
                      <a:noFill/>
                    </a:lnT>
                    <a:lnB>
                      <a:noFill/>
                    </a:lnB>
                  </a:tcPr>
                </a:tc>
              </a:tr>
              <a:tr h="367247">
                <a:tc>
                  <a:txBody>
                    <a:bodyPr/>
                    <a:lstStyle/>
                    <a:p>
                      <a:pPr algn="ctr" fontAlgn="t"/>
                      <a:r>
                        <a:rPr lang="en-US" sz="2000">
                          <a:effectLst/>
                        </a:rPr>
                        <a:t>802.3 </a:t>
                      </a:r>
                    </a:p>
                  </a:txBody>
                  <a:tcPr marL="0" marR="0" marT="0" marB="0">
                    <a:lnL>
                      <a:noFill/>
                    </a:lnL>
                    <a:lnR>
                      <a:noFill/>
                    </a:lnR>
                    <a:lnT>
                      <a:noFill/>
                    </a:lnT>
                    <a:lnB>
                      <a:noFill/>
                    </a:lnB>
                  </a:tcPr>
                </a:tc>
                <a:tc>
                  <a:txBody>
                    <a:bodyPr/>
                    <a:lstStyle/>
                    <a:p>
                      <a:pPr algn="ctr" fontAlgn="t"/>
                      <a:r>
                        <a:rPr lang="en-US" sz="2000" dirty="0">
                          <a:effectLst/>
                        </a:rPr>
                        <a:t>167 </a:t>
                      </a:r>
                    </a:p>
                  </a:txBody>
                  <a:tcPr marL="0" marR="0" marT="0" marB="0">
                    <a:lnL>
                      <a:noFill/>
                    </a:lnL>
                    <a:lnR>
                      <a:noFill/>
                    </a:lnR>
                    <a:lnT>
                      <a:noFill/>
                    </a:lnT>
                    <a:lnB>
                      <a:noFill/>
                    </a:lnB>
                  </a:tcPr>
                </a:tc>
              </a:tr>
              <a:tr h="367247">
                <a:tc>
                  <a:txBody>
                    <a:bodyPr/>
                    <a:lstStyle/>
                    <a:p>
                      <a:pPr algn="ctr" fontAlgn="t"/>
                      <a:r>
                        <a:rPr lang="en-US" sz="2000">
                          <a:effectLst/>
                        </a:rPr>
                        <a:t>802.15 </a:t>
                      </a:r>
                    </a:p>
                  </a:txBody>
                  <a:tcPr marL="0" marR="0" marT="0" marB="0">
                    <a:lnL>
                      <a:noFill/>
                    </a:lnL>
                    <a:lnR>
                      <a:noFill/>
                    </a:lnR>
                    <a:lnT>
                      <a:noFill/>
                    </a:lnT>
                    <a:lnB>
                      <a:noFill/>
                    </a:lnB>
                  </a:tcPr>
                </a:tc>
                <a:tc>
                  <a:txBody>
                    <a:bodyPr/>
                    <a:lstStyle/>
                    <a:p>
                      <a:pPr algn="ctr" fontAlgn="t"/>
                      <a:r>
                        <a:rPr lang="en-US" sz="2000" dirty="0" smtClean="0">
                          <a:effectLst/>
                        </a:rPr>
                        <a:t>53</a:t>
                      </a:r>
                      <a:endParaRPr lang="en-US" sz="2000" dirty="0">
                        <a:effectLst/>
                      </a:endParaRPr>
                    </a:p>
                  </a:txBody>
                  <a:tcPr marL="0" marR="0" marT="0" marB="0">
                    <a:lnL>
                      <a:noFill/>
                    </a:lnL>
                    <a:lnR>
                      <a:noFill/>
                    </a:lnR>
                    <a:lnT>
                      <a:noFill/>
                    </a:lnT>
                    <a:lnB>
                      <a:noFill/>
                    </a:lnB>
                  </a:tcPr>
                </a:tc>
              </a:tr>
              <a:tr h="367247">
                <a:tc>
                  <a:txBody>
                    <a:bodyPr/>
                    <a:lstStyle/>
                    <a:p>
                      <a:pPr algn="ctr" fontAlgn="t"/>
                      <a:r>
                        <a:rPr lang="en-US" sz="2000">
                          <a:effectLst/>
                        </a:rPr>
                        <a:t>802.18 </a:t>
                      </a:r>
                    </a:p>
                  </a:txBody>
                  <a:tcPr marL="0" marR="0" marT="0" marB="0">
                    <a:lnL>
                      <a:noFill/>
                    </a:lnL>
                    <a:lnR>
                      <a:noFill/>
                    </a:lnR>
                    <a:lnT>
                      <a:noFill/>
                    </a:lnT>
                    <a:lnB>
                      <a:noFill/>
                    </a:lnB>
                  </a:tcPr>
                </a:tc>
                <a:tc>
                  <a:txBody>
                    <a:bodyPr/>
                    <a:lstStyle/>
                    <a:p>
                      <a:pPr algn="ctr" fontAlgn="t"/>
                      <a:r>
                        <a:rPr lang="en-US" sz="2000" dirty="0">
                          <a:effectLst/>
                        </a:rPr>
                        <a:t>3 </a:t>
                      </a:r>
                    </a:p>
                  </a:txBody>
                  <a:tcPr marL="0" marR="0" marT="0" marB="0">
                    <a:lnL>
                      <a:noFill/>
                    </a:lnL>
                    <a:lnR>
                      <a:noFill/>
                    </a:lnR>
                    <a:lnT>
                      <a:noFill/>
                    </a:lnT>
                    <a:lnB>
                      <a:noFill/>
                    </a:lnB>
                  </a:tcPr>
                </a:tc>
              </a:tr>
              <a:tr h="367247">
                <a:tc>
                  <a:txBody>
                    <a:bodyPr/>
                    <a:lstStyle/>
                    <a:p>
                      <a:pPr algn="ctr" fontAlgn="t"/>
                      <a:r>
                        <a:rPr lang="en-US" sz="2000">
                          <a:effectLst/>
                        </a:rPr>
                        <a:t>802.16 </a:t>
                      </a:r>
                    </a:p>
                  </a:txBody>
                  <a:tcPr marL="0" marR="0" marT="0" marB="0">
                    <a:lnL>
                      <a:noFill/>
                    </a:lnL>
                    <a:lnR>
                      <a:noFill/>
                    </a:lnR>
                    <a:lnT>
                      <a:noFill/>
                    </a:lnT>
                    <a:lnB>
                      <a:noFill/>
                    </a:lnB>
                  </a:tcPr>
                </a:tc>
                <a:tc>
                  <a:txBody>
                    <a:bodyPr/>
                    <a:lstStyle/>
                    <a:p>
                      <a:pPr algn="ctr" fontAlgn="t"/>
                      <a:r>
                        <a:rPr lang="en-US" sz="2000" dirty="0">
                          <a:effectLst/>
                        </a:rPr>
                        <a:t>2 </a:t>
                      </a:r>
                    </a:p>
                  </a:txBody>
                  <a:tcPr marL="0" marR="0" marT="0" marB="0">
                    <a:lnL>
                      <a:noFill/>
                    </a:lnL>
                    <a:lnR>
                      <a:noFill/>
                    </a:lnR>
                    <a:lnT>
                      <a:noFill/>
                    </a:lnT>
                    <a:lnB>
                      <a:noFill/>
                    </a:lnB>
                  </a:tcPr>
                </a:tc>
              </a:tr>
              <a:tr h="343690">
                <a:tc>
                  <a:txBody>
                    <a:bodyPr/>
                    <a:lstStyle/>
                    <a:p>
                      <a:pPr algn="ctr" fontAlgn="t"/>
                      <a:r>
                        <a:rPr lang="en-US" sz="2000">
                          <a:effectLst/>
                        </a:rPr>
                        <a:t>802.1 </a:t>
                      </a:r>
                    </a:p>
                  </a:txBody>
                  <a:tcPr marL="0" marR="0" marT="0" marB="0">
                    <a:lnL>
                      <a:noFill/>
                    </a:lnL>
                    <a:lnR>
                      <a:noFill/>
                    </a:lnR>
                    <a:lnT>
                      <a:noFill/>
                    </a:lnT>
                    <a:lnB>
                      <a:noFill/>
                    </a:lnB>
                  </a:tcPr>
                </a:tc>
                <a:tc>
                  <a:txBody>
                    <a:bodyPr/>
                    <a:lstStyle/>
                    <a:p>
                      <a:pPr algn="ctr" fontAlgn="t"/>
                      <a:r>
                        <a:rPr lang="en-US" sz="2000" dirty="0" smtClean="0">
                          <a:effectLst/>
                        </a:rPr>
                        <a:t>33</a:t>
                      </a:r>
                      <a:r>
                        <a:rPr lang="en-US" sz="2000" dirty="0">
                          <a:effectLst/>
                        </a:rPr>
                        <a:t> </a:t>
                      </a:r>
                    </a:p>
                  </a:txBody>
                  <a:tcPr marL="0" marR="0" marT="0" marB="0">
                    <a:lnL>
                      <a:noFill/>
                    </a:lnL>
                    <a:lnR>
                      <a:noFill/>
                    </a:lnR>
                    <a:lnT>
                      <a:noFill/>
                    </a:lnT>
                    <a:lnB>
                      <a:noFill/>
                    </a:lnB>
                  </a:tcPr>
                </a:tc>
              </a:tr>
              <a:tr h="343690">
                <a:tc>
                  <a:txBody>
                    <a:bodyPr/>
                    <a:lstStyle/>
                    <a:p>
                      <a:pPr algn="ctr" fontAlgn="t"/>
                      <a:r>
                        <a:rPr lang="en-US" sz="2000">
                          <a:effectLst/>
                        </a:rPr>
                        <a:t>802.21 </a:t>
                      </a:r>
                    </a:p>
                  </a:txBody>
                  <a:tcPr marL="0" marR="0" marT="0" marB="0">
                    <a:lnL>
                      <a:noFill/>
                    </a:lnL>
                    <a:lnR>
                      <a:noFill/>
                    </a:lnR>
                    <a:lnT>
                      <a:noFill/>
                    </a:lnT>
                    <a:lnB>
                      <a:noFill/>
                    </a:lnB>
                  </a:tcPr>
                </a:tc>
                <a:tc>
                  <a:txBody>
                    <a:bodyPr/>
                    <a:lstStyle/>
                    <a:p>
                      <a:pPr algn="ctr" fontAlgn="t"/>
                      <a:r>
                        <a:rPr lang="en-US" sz="2000" dirty="0">
                          <a:effectLst/>
                        </a:rPr>
                        <a:t>6 </a:t>
                      </a:r>
                    </a:p>
                  </a:txBody>
                  <a:tcPr marL="0" marR="0" marT="0" marB="0">
                    <a:lnL>
                      <a:noFill/>
                    </a:lnL>
                    <a:lnR>
                      <a:noFill/>
                    </a:lnR>
                    <a:lnT>
                      <a:noFill/>
                    </a:lnT>
                    <a:lnB>
                      <a:noFill/>
                    </a:lnB>
                  </a:tcPr>
                </a:tc>
              </a:tr>
              <a:tr h="343690">
                <a:tc>
                  <a:txBody>
                    <a:bodyPr/>
                    <a:lstStyle/>
                    <a:p>
                      <a:pPr algn="ctr" fontAlgn="t"/>
                      <a:r>
                        <a:rPr lang="en-US" sz="2000">
                          <a:effectLst/>
                        </a:rPr>
                        <a:t>802.xx </a:t>
                      </a:r>
                    </a:p>
                  </a:txBody>
                  <a:tcPr marL="0" marR="0" marT="0" marB="0">
                    <a:lnL>
                      <a:noFill/>
                    </a:lnL>
                    <a:lnR>
                      <a:noFill/>
                    </a:lnR>
                    <a:lnT>
                      <a:noFill/>
                    </a:lnT>
                    <a:lnB>
                      <a:noFill/>
                    </a:lnB>
                  </a:tcPr>
                </a:tc>
                <a:tc>
                  <a:txBody>
                    <a:bodyPr/>
                    <a:lstStyle/>
                    <a:p>
                      <a:pPr algn="ctr" fontAlgn="t"/>
                      <a:r>
                        <a:rPr lang="en-US" sz="2000" dirty="0">
                          <a:effectLst/>
                        </a:rPr>
                        <a:t>5 </a:t>
                      </a:r>
                    </a:p>
                  </a:txBody>
                  <a:tcPr marL="0" marR="0" marT="0" marB="0">
                    <a:lnL>
                      <a:noFill/>
                    </a:lnL>
                    <a:lnR>
                      <a:noFill/>
                    </a:lnR>
                    <a:lnT>
                      <a:noFill/>
                    </a:lnT>
                    <a:lnB>
                      <a:noFill/>
                    </a:lnB>
                  </a:tcPr>
                </a:tc>
              </a:tr>
              <a:tr h="343690">
                <a:tc>
                  <a:txBody>
                    <a:bodyPr/>
                    <a:lstStyle/>
                    <a:p>
                      <a:pPr algn="ctr" fontAlgn="t"/>
                      <a:r>
                        <a:rPr lang="en-US" sz="2000">
                          <a:effectLst/>
                        </a:rPr>
                        <a:t>802.19 </a:t>
                      </a:r>
                    </a:p>
                  </a:txBody>
                  <a:tcPr marL="0" marR="0" marT="0" marB="0">
                    <a:lnL>
                      <a:noFill/>
                    </a:lnL>
                    <a:lnR>
                      <a:noFill/>
                    </a:lnR>
                    <a:lnT>
                      <a:noFill/>
                    </a:lnT>
                    <a:lnB>
                      <a:noFill/>
                    </a:lnB>
                  </a:tcPr>
                </a:tc>
                <a:tc>
                  <a:txBody>
                    <a:bodyPr/>
                    <a:lstStyle/>
                    <a:p>
                      <a:pPr algn="ctr" fontAlgn="t"/>
                      <a:r>
                        <a:rPr lang="en-US" sz="2000" dirty="0">
                          <a:effectLst/>
                        </a:rPr>
                        <a:t>4 </a:t>
                      </a:r>
                    </a:p>
                  </a:txBody>
                  <a:tcPr marL="0" marR="0" marT="0" marB="0">
                    <a:lnL>
                      <a:noFill/>
                    </a:lnL>
                    <a:lnR>
                      <a:noFill/>
                    </a:lnR>
                    <a:lnT>
                      <a:noFill/>
                    </a:lnT>
                    <a:lnB>
                      <a:noFill/>
                    </a:lnB>
                  </a:tcPr>
                </a:tc>
              </a:tr>
              <a:tr h="343690">
                <a:tc>
                  <a:txBody>
                    <a:bodyPr/>
                    <a:lstStyle/>
                    <a:p>
                      <a:pPr algn="ctr" fontAlgn="t"/>
                      <a:r>
                        <a:rPr lang="en-US" sz="2000">
                          <a:effectLst/>
                        </a:rPr>
                        <a:t>802.24 </a:t>
                      </a:r>
                    </a:p>
                  </a:txBody>
                  <a:tcPr marL="0" marR="0" marT="0" marB="0">
                    <a:lnL>
                      <a:noFill/>
                    </a:lnL>
                    <a:lnR>
                      <a:noFill/>
                    </a:lnR>
                    <a:lnT>
                      <a:noFill/>
                    </a:lnT>
                    <a:lnB>
                      <a:noFill/>
                    </a:lnB>
                  </a:tcPr>
                </a:tc>
                <a:tc>
                  <a:txBody>
                    <a:bodyPr/>
                    <a:lstStyle/>
                    <a:p>
                      <a:pPr algn="ctr" fontAlgn="t"/>
                      <a:r>
                        <a:rPr lang="en-US" sz="2000" dirty="0">
                          <a:effectLst/>
                        </a:rPr>
                        <a:t>1 </a:t>
                      </a:r>
                    </a:p>
                  </a:txBody>
                  <a:tcPr marL="0" marR="0" marT="0" marB="0">
                    <a:lnL>
                      <a:noFill/>
                    </a:lnL>
                    <a:lnR>
                      <a:noFill/>
                    </a:lnR>
                    <a:lnT>
                      <a:noFill/>
                    </a:lnT>
                    <a:lnB>
                      <a:noFill/>
                    </a:lnB>
                  </a:tcPr>
                </a:tc>
              </a:tr>
              <a:tr h="343690">
                <a:tc>
                  <a:txBody>
                    <a:bodyPr/>
                    <a:lstStyle/>
                    <a:p>
                      <a:pPr algn="ctr" fontAlgn="t"/>
                      <a:r>
                        <a:rPr lang="en-US" sz="2000">
                          <a:effectLst/>
                        </a:rPr>
                        <a:t>802.22 </a:t>
                      </a:r>
                    </a:p>
                  </a:txBody>
                  <a:tcPr marL="0" marR="0" marT="0" marB="0">
                    <a:lnL>
                      <a:noFill/>
                    </a:lnL>
                    <a:lnR>
                      <a:noFill/>
                    </a:lnR>
                    <a:lnT>
                      <a:noFill/>
                    </a:lnT>
                    <a:lnB>
                      <a:noFill/>
                    </a:lnB>
                  </a:tcPr>
                </a:tc>
                <a:tc>
                  <a:txBody>
                    <a:bodyPr/>
                    <a:lstStyle/>
                    <a:p>
                      <a:pPr algn="ctr" fontAlgn="t"/>
                      <a:r>
                        <a:rPr lang="en-US" sz="2000" dirty="0">
                          <a:effectLst/>
                        </a:rPr>
                        <a:t>3 </a:t>
                      </a:r>
                    </a:p>
                  </a:txBody>
                  <a:tcPr marL="0" marR="0" marT="0" marB="0">
                    <a:lnL>
                      <a:noFill/>
                    </a:lnL>
                    <a:lnR>
                      <a:noFill/>
                    </a:lnR>
                    <a:lnT>
                      <a:noFill/>
                    </a:lnT>
                    <a:lnB>
                      <a:noFill/>
                    </a:lnB>
                  </a:tcPr>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2015</a:t>
            </a:r>
            <a:endParaRPr lang="en-GB" dirty="0"/>
          </a:p>
        </p:txBody>
      </p:sp>
      <p:sp>
        <p:nvSpPr>
          <p:cNvPr id="8" name="TextBox 7"/>
          <p:cNvSpPr txBox="1"/>
          <p:nvPr/>
        </p:nvSpPr>
        <p:spPr>
          <a:xfrm>
            <a:off x="656492" y="5659269"/>
            <a:ext cx="1981200" cy="307777"/>
          </a:xfrm>
          <a:prstGeom prst="rect">
            <a:avLst/>
          </a:prstGeom>
          <a:noFill/>
        </p:spPr>
        <p:txBody>
          <a:bodyPr wrap="square" rtlCol="0">
            <a:spAutoFit/>
          </a:bodyPr>
          <a:lstStyle/>
          <a:p>
            <a:r>
              <a:rPr lang="en-US" sz="1400" dirty="0" smtClean="0">
                <a:solidFill>
                  <a:schemeClr val="tx1"/>
                </a:solidFill>
              </a:rPr>
              <a:t>As of 2 June 2015</a:t>
            </a:r>
            <a:endParaRPr lang="en-US" sz="1400" dirty="0">
              <a:solidFill>
                <a:schemeClr val="tx1"/>
              </a:solidFill>
            </a:endParaRPr>
          </a:p>
        </p:txBody>
      </p:sp>
      <p:sp>
        <p:nvSpPr>
          <p:cNvPr id="9" name="Rectangle 8"/>
          <p:cNvSpPr/>
          <p:nvPr/>
        </p:nvSpPr>
        <p:spPr>
          <a:xfrm>
            <a:off x="3715836" y="3198168"/>
            <a:ext cx="1712328" cy="461665"/>
          </a:xfrm>
          <a:prstGeom prst="rect">
            <a:avLst/>
          </a:prstGeom>
        </p:spPr>
        <p:txBody>
          <a:bodyPr wrap="none">
            <a:spAutoFit/>
          </a:bodyPr>
          <a:lstStyle/>
          <a:p>
            <a:r>
              <a:rPr lang="en-US" dirty="0"/>
              <a:t>Eden Ferrell</a:t>
            </a:r>
          </a:p>
        </p:txBody>
      </p:sp>
      <p:sp>
        <p:nvSpPr>
          <p:cNvPr id="10" name="TextBox 9"/>
          <p:cNvSpPr txBox="1"/>
          <p:nvPr/>
        </p:nvSpPr>
        <p:spPr>
          <a:xfrm>
            <a:off x="685800" y="5943600"/>
            <a:ext cx="1570892" cy="461665"/>
          </a:xfrm>
          <a:prstGeom prst="rect">
            <a:avLst/>
          </a:prstGeom>
          <a:noFill/>
        </p:spPr>
        <p:txBody>
          <a:bodyPr wrap="square" rtlCol="0">
            <a:spAutoFit/>
          </a:bodyPr>
          <a:lstStyle/>
          <a:p>
            <a:r>
              <a:rPr lang="en-US" dirty="0" smtClean="0">
                <a:solidFill>
                  <a:schemeClr val="tx1"/>
                </a:solidFill>
              </a:rPr>
              <a:t>Total: 529</a:t>
            </a:r>
            <a:endParaRPr lang="en-US" dirty="0">
              <a:solidFill>
                <a:schemeClr val="tx1"/>
              </a:solidFill>
            </a:endParaRPr>
          </a:p>
        </p:txBody>
      </p:sp>
    </p:spTree>
    <p:extLst>
      <p:ext uri="{BB962C8B-B14F-4D97-AF65-F5344CB8AC3E}">
        <p14:creationId xmlns:p14="http://schemas.microsoft.com/office/powerpoint/2010/main" val="3385762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1"/>
            <a:ext cx="8458200" cy="533399"/>
          </a:xfrm>
        </p:spPr>
        <p:txBody>
          <a:bodyPr/>
          <a:lstStyle/>
          <a:p>
            <a:r>
              <a:rPr lang="en-US" sz="2800" dirty="0"/>
              <a:t>3.00 Status on 2015 July Plenary – Waikoloa, Hawaii </a:t>
            </a:r>
          </a:p>
        </p:txBody>
      </p:sp>
      <p:sp>
        <p:nvSpPr>
          <p:cNvPr id="3" name="Content Placeholder 2"/>
          <p:cNvSpPr>
            <a:spLocks noGrp="1"/>
          </p:cNvSpPr>
          <p:nvPr>
            <p:ph idx="1"/>
          </p:nvPr>
        </p:nvSpPr>
        <p:spPr/>
        <p:txBody>
          <a:bodyPr/>
          <a:lstStyle/>
          <a:p>
            <a:r>
              <a:rPr lang="en-US" dirty="0" smtClean="0"/>
              <a:t>Hotel Rooms: $189</a:t>
            </a:r>
          </a:p>
          <a:p>
            <a:r>
              <a:rPr lang="en-US" dirty="0" smtClean="0"/>
              <a:t>All days still have availability</a:t>
            </a:r>
          </a:p>
          <a:p>
            <a:pPr lvl="1"/>
            <a:r>
              <a:rPr lang="en-US" u="sng" dirty="0"/>
              <a:t>Peak Days</a:t>
            </a:r>
            <a:endParaRPr lang="en-US" dirty="0"/>
          </a:p>
          <a:p>
            <a:pPr lvl="1"/>
            <a:r>
              <a:rPr lang="en-US" dirty="0"/>
              <a:t>Monday 638</a:t>
            </a:r>
          </a:p>
          <a:p>
            <a:pPr lvl="1"/>
            <a:r>
              <a:rPr lang="en-US" dirty="0"/>
              <a:t>Tuesday 634</a:t>
            </a:r>
          </a:p>
          <a:p>
            <a:pPr lvl="1"/>
            <a:r>
              <a:rPr lang="en-US" dirty="0"/>
              <a:t>Wednesday 626</a:t>
            </a:r>
          </a:p>
          <a:p>
            <a:r>
              <a:rPr lang="en-US" dirty="0"/>
              <a:t>Overall 3945 out of </a:t>
            </a:r>
            <a:r>
              <a:rPr lang="en-US" dirty="0" smtClean="0"/>
              <a:t>the contracted </a:t>
            </a:r>
            <a:r>
              <a:rPr lang="en-US" dirty="0"/>
              <a:t>3645 Block </a:t>
            </a:r>
            <a:r>
              <a:rPr lang="en-US" dirty="0" smtClean="0"/>
              <a:t>– </a:t>
            </a:r>
          </a:p>
          <a:p>
            <a:r>
              <a:rPr lang="en-US" dirty="0"/>
              <a:t>	</a:t>
            </a:r>
            <a:r>
              <a:rPr lang="en-US" dirty="0" smtClean="0"/>
              <a:t>extra 300 </a:t>
            </a:r>
            <a:r>
              <a:rPr lang="en-US" dirty="0"/>
              <a:t>Room </a:t>
            </a:r>
            <a:r>
              <a:rPr lang="en-US" dirty="0" smtClean="0"/>
              <a:t>Nights</a:t>
            </a:r>
          </a:p>
          <a:p>
            <a:r>
              <a:rPr lang="en-US" dirty="0" smtClean="0"/>
              <a:t>	8% over contracted block</a:t>
            </a:r>
          </a:p>
          <a:p>
            <a:endParaRPr lang="en-US" dirty="0"/>
          </a:p>
          <a:p>
            <a:r>
              <a:rPr lang="en-US" dirty="0"/>
              <a:t/>
            </a:r>
            <a:br>
              <a:rPr lang="en-US" dirty="0"/>
            </a:b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2015</a:t>
            </a:r>
            <a:endParaRPr lang="en-GB" dirty="0"/>
          </a:p>
        </p:txBody>
      </p:sp>
    </p:spTree>
    <p:extLst>
      <p:ext uri="{BB962C8B-B14F-4D97-AF65-F5344CB8AC3E}">
        <p14:creationId xmlns:p14="http://schemas.microsoft.com/office/powerpoint/2010/main" val="1106613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Options</a:t>
            </a:r>
            <a:endParaRPr lang="en-US" dirty="0"/>
          </a:p>
        </p:txBody>
      </p:sp>
      <p:sp>
        <p:nvSpPr>
          <p:cNvPr id="3" name="Content Placeholder 2"/>
          <p:cNvSpPr>
            <a:spLocks noGrp="1"/>
          </p:cNvSpPr>
          <p:nvPr>
            <p:ph idx="1"/>
          </p:nvPr>
        </p:nvSpPr>
        <p:spPr>
          <a:xfrm>
            <a:off x="685801" y="1752600"/>
            <a:ext cx="7696200" cy="4648200"/>
          </a:xfrm>
        </p:spPr>
        <p:txBody>
          <a:bodyPr/>
          <a:lstStyle/>
          <a:p>
            <a:r>
              <a:rPr lang="en-US" dirty="0" smtClean="0"/>
              <a:t>Social to start at 7pm Wednesday 15</a:t>
            </a:r>
            <a:r>
              <a:rPr lang="en-US" baseline="30000" dirty="0" smtClean="0"/>
              <a:t>th</a:t>
            </a:r>
            <a:r>
              <a:rPr lang="en-US" dirty="0" smtClean="0"/>
              <a:t> July 2015:</a:t>
            </a:r>
          </a:p>
          <a:p>
            <a:endParaRPr lang="en-US" dirty="0" smtClean="0"/>
          </a:p>
          <a:p>
            <a:r>
              <a:rPr lang="en-US" dirty="0" smtClean="0"/>
              <a:t>Current Social registration:416</a:t>
            </a:r>
          </a:p>
          <a:p>
            <a:r>
              <a:rPr lang="en-US" dirty="0"/>
              <a:t>	</a:t>
            </a:r>
            <a:r>
              <a:rPr lang="en-US" dirty="0" smtClean="0"/>
              <a:t>			327 attendees</a:t>
            </a:r>
          </a:p>
          <a:p>
            <a:r>
              <a:rPr lang="en-US" dirty="0"/>
              <a:t> </a:t>
            </a:r>
            <a:r>
              <a:rPr lang="en-US" dirty="0" smtClean="0"/>
              <a:t>                  53 Guests</a:t>
            </a:r>
          </a:p>
          <a:p>
            <a:r>
              <a:rPr lang="en-US" dirty="0"/>
              <a:t>	</a:t>
            </a:r>
            <a:r>
              <a:rPr lang="en-US" dirty="0" smtClean="0"/>
              <a:t>			 36 Children</a:t>
            </a:r>
          </a:p>
          <a:p>
            <a:r>
              <a:rPr lang="en-US" dirty="0" smtClean="0"/>
              <a:t>Per person costs </a:t>
            </a:r>
            <a:r>
              <a:rPr lang="en-US" sz="1800" dirty="0" smtClean="0"/>
              <a:t>(based on 650)</a:t>
            </a:r>
            <a:r>
              <a:rPr lang="en-US" dirty="0" smtClean="0"/>
              <a:t>:</a:t>
            </a:r>
          </a:p>
          <a:p>
            <a:r>
              <a:rPr lang="en-US" dirty="0" smtClean="0"/>
              <a:t>	Option 1: Full Luau					-- $131.45</a:t>
            </a:r>
          </a:p>
          <a:p>
            <a:r>
              <a:rPr lang="en-US" dirty="0"/>
              <a:t>	</a:t>
            </a:r>
            <a:r>
              <a:rPr lang="en-US" dirty="0" smtClean="0"/>
              <a:t>Option 2: </a:t>
            </a:r>
            <a:r>
              <a:rPr lang="en-US" dirty="0"/>
              <a:t>Modified </a:t>
            </a:r>
            <a:r>
              <a:rPr lang="en-US" dirty="0" smtClean="0"/>
              <a:t>Hawaiian		-- $106.04</a:t>
            </a:r>
          </a:p>
          <a:p>
            <a:r>
              <a:rPr lang="en-US" dirty="0"/>
              <a:t>	</a:t>
            </a:r>
            <a:r>
              <a:rPr lang="en-US" dirty="0" smtClean="0"/>
              <a:t>Option 3: Casual Hawaiian			-- $  83.16</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2015</a:t>
            </a:r>
            <a:endParaRPr lang="en-GB" dirty="0"/>
          </a:p>
        </p:txBody>
      </p:sp>
    </p:spTree>
    <p:extLst>
      <p:ext uri="{BB962C8B-B14F-4D97-AF65-F5344CB8AC3E}">
        <p14:creationId xmlns:p14="http://schemas.microsoft.com/office/powerpoint/2010/main" val="41432739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r>
              <a:rPr lang="en-US" sz="2800" dirty="0" smtClean="0"/>
              <a:t>Social Option 1: Full Luau</a:t>
            </a:r>
            <a:endParaRPr lang="en-US" sz="2800" dirty="0"/>
          </a:p>
        </p:txBody>
      </p:sp>
      <p:sp>
        <p:nvSpPr>
          <p:cNvPr id="3" name="Content Placeholder 2"/>
          <p:cNvSpPr>
            <a:spLocks noGrp="1"/>
          </p:cNvSpPr>
          <p:nvPr>
            <p:ph sz="half" idx="1"/>
          </p:nvPr>
        </p:nvSpPr>
        <p:spPr>
          <a:xfrm>
            <a:off x="457200" y="1524000"/>
            <a:ext cx="4191000" cy="4876800"/>
          </a:xfrm>
        </p:spPr>
        <p:txBody>
          <a:bodyPr/>
          <a:lstStyle/>
          <a:p>
            <a:r>
              <a:rPr lang="en-US" sz="2000" dirty="0" smtClean="0"/>
              <a:t>Total Inclusive (T+G</a:t>
            </a:r>
            <a:r>
              <a:rPr lang="en-US" sz="2000" dirty="0"/>
              <a:t>)   </a:t>
            </a:r>
            <a:r>
              <a:rPr lang="en-US" sz="2000" dirty="0" smtClean="0"/>
              <a:t>$85,444.40</a:t>
            </a:r>
          </a:p>
          <a:p>
            <a:r>
              <a:rPr lang="en-US" sz="2000" dirty="0" smtClean="0"/>
              <a:t>Per </a:t>
            </a:r>
            <a:r>
              <a:rPr lang="en-US" sz="2000" dirty="0"/>
              <a:t>person  $131.45 </a:t>
            </a:r>
            <a:r>
              <a:rPr lang="en-US" sz="1800" dirty="0"/>
              <a:t>based on </a:t>
            </a:r>
            <a:r>
              <a:rPr lang="en-US" sz="1800" dirty="0" smtClean="0"/>
              <a:t>650p</a:t>
            </a:r>
            <a:endParaRPr lang="en-US" sz="1600" b="0" dirty="0" smtClean="0"/>
          </a:p>
          <a:p>
            <a:r>
              <a:rPr lang="en-US" sz="1800" dirty="0" smtClean="0"/>
              <a:t>	includes </a:t>
            </a:r>
            <a:r>
              <a:rPr lang="en-US" sz="1800" dirty="0"/>
              <a:t>entertainment </a:t>
            </a:r>
          </a:p>
          <a:p>
            <a:endParaRPr lang="en-US" sz="1800" b="0" dirty="0" smtClean="0"/>
          </a:p>
          <a:p>
            <a:r>
              <a:rPr lang="en-US" sz="2000" dirty="0" smtClean="0"/>
              <a:t>Luau Menu #1</a:t>
            </a:r>
            <a:r>
              <a:rPr lang="en-US" sz="2000" dirty="0"/>
              <a:t>  $98</a:t>
            </a:r>
            <a:r>
              <a:rPr lang="en-US" sz="2000" dirty="0" smtClean="0"/>
              <a:t>++</a:t>
            </a:r>
            <a:endParaRPr lang="en-US" sz="1200" b="0" dirty="0" smtClean="0"/>
          </a:p>
          <a:p>
            <a:r>
              <a:rPr lang="en-US" sz="1800" b="0" dirty="0" smtClean="0"/>
              <a:t>Salads</a:t>
            </a:r>
            <a:r>
              <a:rPr lang="en-US" sz="1800" b="0" dirty="0"/>
              <a:t>:</a:t>
            </a:r>
            <a:br>
              <a:rPr lang="en-US" sz="1800" b="0" dirty="0"/>
            </a:br>
            <a:r>
              <a:rPr lang="en-US" sz="1800" b="0" dirty="0"/>
              <a:t>Kamuela tomato salad with </a:t>
            </a:r>
            <a:r>
              <a:rPr lang="en-US" sz="1800" b="0" dirty="0" err="1"/>
              <a:t>calamansi</a:t>
            </a:r>
            <a:r>
              <a:rPr lang="en-US" sz="1800" b="0" dirty="0"/>
              <a:t> vinaigrette, </a:t>
            </a:r>
            <a:r>
              <a:rPr lang="en-US" sz="1800" b="0" dirty="0" smtClean="0"/>
              <a:t>island potato </a:t>
            </a:r>
            <a:r>
              <a:rPr lang="en-US" sz="1800" b="0" dirty="0"/>
              <a:t>macaroni salad, sweet potato salad with </a:t>
            </a:r>
            <a:r>
              <a:rPr lang="en-US" sz="1800" b="0" dirty="0" smtClean="0"/>
              <a:t>macadamia nuts </a:t>
            </a:r>
            <a:r>
              <a:rPr lang="en-US" sz="1800" b="0" dirty="0"/>
              <a:t>and coconut flakes, fresh island ahi poke, island </a:t>
            </a:r>
            <a:r>
              <a:rPr lang="en-US" sz="1800" b="0" dirty="0" smtClean="0"/>
              <a:t>greens with </a:t>
            </a:r>
            <a:r>
              <a:rPr lang="en-US" sz="1800" b="0" dirty="0"/>
              <a:t>papaya seed, </a:t>
            </a:r>
            <a:r>
              <a:rPr lang="en-US" sz="1800" b="0" dirty="0" err="1"/>
              <a:t>lilikoi</a:t>
            </a:r>
            <a:r>
              <a:rPr lang="en-US" sz="1800" b="0" dirty="0"/>
              <a:t> and oriental dressings, fresh assorted</a:t>
            </a:r>
            <a:br>
              <a:rPr lang="en-US" sz="1800" b="0" dirty="0"/>
            </a:br>
            <a:r>
              <a:rPr lang="en-US" sz="1800" b="0" dirty="0"/>
              <a:t>local sliced fruit,  </a:t>
            </a:r>
            <a:r>
              <a:rPr lang="en-US" sz="1800" b="0" dirty="0" smtClean="0"/>
              <a:t>Hawaiian sweet </a:t>
            </a:r>
            <a:r>
              <a:rPr lang="en-US" sz="1800" b="0" dirty="0"/>
              <a:t>bread rolls, Tahitian bread with guava </a:t>
            </a:r>
            <a:r>
              <a:rPr lang="en-US" sz="1800" b="0" dirty="0" smtClean="0"/>
              <a:t>jam</a:t>
            </a:r>
            <a:endParaRPr lang="en-US" sz="5400" dirty="0"/>
          </a:p>
        </p:txBody>
      </p:sp>
      <p:sp>
        <p:nvSpPr>
          <p:cNvPr id="7" name="Content Placeholder 6"/>
          <p:cNvSpPr>
            <a:spLocks noGrp="1"/>
          </p:cNvSpPr>
          <p:nvPr>
            <p:ph sz="half" idx="2"/>
          </p:nvPr>
        </p:nvSpPr>
        <p:spPr>
          <a:xfrm>
            <a:off x="4646612" y="1676400"/>
            <a:ext cx="4040188" cy="4800600"/>
          </a:xfrm>
        </p:spPr>
        <p:txBody>
          <a:bodyPr/>
          <a:lstStyle/>
          <a:p>
            <a:pPr lvl="0"/>
            <a:r>
              <a:rPr lang="en-US" sz="1800" b="0" dirty="0"/>
              <a:t>Entrees:</a:t>
            </a:r>
            <a:br>
              <a:rPr lang="en-US" sz="1800" b="0" dirty="0"/>
            </a:br>
            <a:r>
              <a:rPr lang="en-US" sz="1800" b="0" dirty="0" err="1"/>
              <a:t>Imu</a:t>
            </a:r>
            <a:r>
              <a:rPr lang="en-US" sz="1800" b="0" dirty="0"/>
              <a:t> pig with honey mustard and plum sauce, </a:t>
            </a:r>
            <a:r>
              <a:rPr lang="en-US" sz="1800" b="0" dirty="0" smtClean="0"/>
              <a:t> steamed </a:t>
            </a:r>
            <a:r>
              <a:rPr lang="en-US" sz="1800" b="0" dirty="0"/>
              <a:t>fish with light oyster sauce and oriental vegetables, </a:t>
            </a:r>
            <a:r>
              <a:rPr lang="en-US" sz="1800" b="0" dirty="0" smtClean="0"/>
              <a:t/>
            </a:r>
            <a:br>
              <a:rPr lang="en-US" sz="1800" b="0" dirty="0" smtClean="0"/>
            </a:br>
            <a:r>
              <a:rPr lang="en-US" sz="1800" b="0" dirty="0" smtClean="0"/>
              <a:t>local </a:t>
            </a:r>
            <a:r>
              <a:rPr lang="en-US" sz="1800" b="0" dirty="0"/>
              <a:t>island fish in coconut milk,  </a:t>
            </a:r>
            <a:br>
              <a:rPr lang="en-US" sz="1800" b="0" dirty="0"/>
            </a:br>
            <a:r>
              <a:rPr lang="en-US" sz="1800" b="0" dirty="0"/>
              <a:t>parker ranch </a:t>
            </a:r>
            <a:r>
              <a:rPr lang="en-US" sz="1800" b="0" dirty="0" err="1"/>
              <a:t>shoyu</a:t>
            </a:r>
            <a:r>
              <a:rPr lang="en-US" sz="1800" b="0" dirty="0"/>
              <a:t> braised short ribs, </a:t>
            </a:r>
            <a:br>
              <a:rPr lang="en-US" sz="1800" b="0" dirty="0"/>
            </a:br>
            <a:r>
              <a:rPr lang="en-US" sz="1800" b="0" dirty="0" err="1"/>
              <a:t>huli</a:t>
            </a:r>
            <a:r>
              <a:rPr lang="en-US" sz="1800" b="0" dirty="0"/>
              <a:t> </a:t>
            </a:r>
            <a:r>
              <a:rPr lang="en-US" sz="1800" b="0" dirty="0" err="1"/>
              <a:t>huli</a:t>
            </a:r>
            <a:r>
              <a:rPr lang="en-US" sz="1800" b="0" dirty="0"/>
              <a:t> chicken, chicken luau, stir fry vegetables, steamed white rice,</a:t>
            </a:r>
            <a:br>
              <a:rPr lang="en-US" sz="1800" b="0" dirty="0"/>
            </a:br>
            <a:r>
              <a:rPr lang="en-US" sz="1800" b="0" dirty="0"/>
              <a:t>Hawaiian sweet potatoes with coconut </a:t>
            </a:r>
            <a:r>
              <a:rPr lang="en-US" sz="1800" b="0" dirty="0" smtClean="0"/>
              <a:t>glaze</a:t>
            </a:r>
            <a:endParaRPr lang="en-US" sz="1600" b="0" dirty="0" smtClean="0"/>
          </a:p>
          <a:p>
            <a:pPr lvl="0"/>
            <a:r>
              <a:rPr lang="en-US" sz="1800" b="0" dirty="0" smtClean="0"/>
              <a:t>Desserts</a:t>
            </a:r>
            <a:r>
              <a:rPr lang="en-US" sz="1800" b="0" dirty="0"/>
              <a:t>:</a:t>
            </a:r>
            <a:br>
              <a:rPr lang="en-US" sz="1800" b="0" dirty="0"/>
            </a:br>
            <a:r>
              <a:rPr lang="en-US" sz="1800" b="0" dirty="0" err="1"/>
              <a:t>Haupia</a:t>
            </a:r>
            <a:r>
              <a:rPr lang="en-US" sz="1800" b="0" dirty="0"/>
              <a:t> cream puffs, mango squares, Kona </a:t>
            </a:r>
            <a:r>
              <a:rPr lang="en-US" sz="1800" b="0" dirty="0" smtClean="0"/>
              <a:t>coffee cheesecake</a:t>
            </a:r>
            <a:r>
              <a:rPr lang="en-US" sz="1800" b="0" dirty="0"/>
              <a:t>, pineapple upside down cake, strawberry </a:t>
            </a:r>
            <a:r>
              <a:rPr lang="en-US" sz="1800" b="0" dirty="0" smtClean="0"/>
              <a:t>and coconut </a:t>
            </a:r>
            <a:r>
              <a:rPr lang="en-US" sz="1800" b="0" dirty="0" err="1"/>
              <a:t>haupia</a:t>
            </a:r>
            <a:r>
              <a:rPr lang="en-US" sz="1800" b="0" dirty="0"/>
              <a:t>, chocolate macadamia nut diamonds, </a:t>
            </a:r>
            <a:r>
              <a:rPr lang="en-US" sz="1800" b="0" dirty="0" smtClean="0"/>
              <a:t>banana cream </a:t>
            </a:r>
            <a:r>
              <a:rPr lang="en-US" sz="1800" b="0" dirty="0"/>
              <a:t>pie squares</a:t>
            </a:r>
          </a:p>
          <a:p>
            <a:endParaRPr lang="en-US" sz="5400" dirty="0"/>
          </a:p>
        </p:txBody>
      </p:sp>
      <p:sp>
        <p:nvSpPr>
          <p:cNvPr id="6" name="Date Placeholder 5"/>
          <p:cNvSpPr>
            <a:spLocks noGrp="1"/>
          </p:cNvSpPr>
          <p:nvPr>
            <p:ph type="dt" idx="10"/>
          </p:nvPr>
        </p:nvSpPr>
        <p:spPr/>
        <p:txBody>
          <a:bodyPr/>
          <a:lstStyle/>
          <a:p>
            <a:r>
              <a:rPr lang="en-US" smtClean="0"/>
              <a:t>June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6182802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199"/>
          </a:xfrm>
        </p:spPr>
        <p:txBody>
          <a:bodyPr/>
          <a:lstStyle/>
          <a:p>
            <a:r>
              <a:rPr lang="en-US" sz="2800" dirty="0" smtClean="0"/>
              <a:t>Social Option 2: Modified Hawaiian </a:t>
            </a:r>
            <a:endParaRPr lang="en-US" sz="2800" dirty="0"/>
          </a:p>
        </p:txBody>
      </p:sp>
      <p:sp>
        <p:nvSpPr>
          <p:cNvPr id="3" name="Content Placeholder 2"/>
          <p:cNvSpPr>
            <a:spLocks noGrp="1"/>
          </p:cNvSpPr>
          <p:nvPr>
            <p:ph sz="half" idx="1"/>
          </p:nvPr>
        </p:nvSpPr>
        <p:spPr>
          <a:xfrm>
            <a:off x="381000" y="1219200"/>
            <a:ext cx="4343400" cy="5181600"/>
          </a:xfrm>
        </p:spPr>
        <p:txBody>
          <a:bodyPr/>
          <a:lstStyle/>
          <a:p>
            <a:r>
              <a:rPr lang="en-US" sz="2000" dirty="0" smtClean="0"/>
              <a:t>Total </a:t>
            </a:r>
            <a:r>
              <a:rPr lang="en-US" sz="2000" dirty="0"/>
              <a:t>Inclusive (T+G)   </a:t>
            </a:r>
            <a:r>
              <a:rPr lang="en-US" sz="2000" dirty="0" smtClean="0"/>
              <a:t>$68,923.04</a:t>
            </a:r>
          </a:p>
          <a:p>
            <a:r>
              <a:rPr lang="en-US" sz="2000" dirty="0" smtClean="0"/>
              <a:t>Per </a:t>
            </a:r>
            <a:r>
              <a:rPr lang="en-US" sz="2000" dirty="0"/>
              <a:t>person  $106.04 </a:t>
            </a:r>
            <a:r>
              <a:rPr lang="en-US" sz="1800" dirty="0"/>
              <a:t>based on 650p</a:t>
            </a:r>
            <a:r>
              <a:rPr lang="en-US" sz="2000" dirty="0"/>
              <a:t/>
            </a:r>
            <a:br>
              <a:rPr lang="en-US" sz="2000" dirty="0"/>
            </a:br>
            <a:r>
              <a:rPr lang="en-US" sz="2000" dirty="0"/>
              <a:t>includes entertainment</a:t>
            </a:r>
            <a:br>
              <a:rPr lang="en-US" sz="2000" dirty="0"/>
            </a:br>
            <a:r>
              <a:rPr lang="en-US" sz="2000" dirty="0"/>
              <a:t/>
            </a:r>
            <a:br>
              <a:rPr lang="en-US" sz="2000" dirty="0"/>
            </a:br>
            <a:r>
              <a:rPr lang="en-US" sz="1600" dirty="0" smtClean="0"/>
              <a:t>MENU #2: </a:t>
            </a:r>
            <a:r>
              <a:rPr lang="en-US" sz="1600" dirty="0"/>
              <a:t> $78++</a:t>
            </a:r>
            <a:br>
              <a:rPr lang="en-US" sz="1600" dirty="0"/>
            </a:br>
            <a:r>
              <a:rPr lang="en-US" sz="1400" dirty="0"/>
              <a:t>Assorted casual Hawaiian fare, including vegetarian </a:t>
            </a:r>
            <a:r>
              <a:rPr lang="en-US" sz="1400" dirty="0" smtClean="0"/>
              <a:t>options.</a:t>
            </a:r>
          </a:p>
          <a:p>
            <a:endParaRPr lang="en-US" sz="1400" b="0" dirty="0"/>
          </a:p>
          <a:p>
            <a:r>
              <a:rPr lang="en-US" sz="1400" b="0" dirty="0" smtClean="0"/>
              <a:t>Salads</a:t>
            </a:r>
            <a:r>
              <a:rPr lang="en-US" sz="1400" b="0" dirty="0"/>
              <a:t/>
            </a:r>
            <a:br>
              <a:rPr lang="en-US" sz="1400" b="0" dirty="0"/>
            </a:br>
            <a:r>
              <a:rPr lang="en-US" sz="1400" b="0" dirty="0"/>
              <a:t>Assorted Mixed Greens with Carrots, Beets, Cucumbers,</a:t>
            </a:r>
            <a:br>
              <a:rPr lang="en-US" sz="1400" b="0" dirty="0"/>
            </a:br>
            <a:r>
              <a:rPr lang="en-US" sz="1400" b="0" dirty="0"/>
              <a:t>Tomatoes, Papaya Seed Dressing</a:t>
            </a:r>
            <a:br>
              <a:rPr lang="en-US" sz="1400" b="0" dirty="0"/>
            </a:br>
            <a:r>
              <a:rPr lang="en-US" sz="1400" b="0" dirty="0"/>
              <a:t>Pineapple Cole Slaw</a:t>
            </a:r>
            <a:br>
              <a:rPr lang="en-US" sz="1400" b="0" dirty="0"/>
            </a:br>
            <a:endParaRPr lang="en-US" sz="1400" b="0" dirty="0" smtClean="0"/>
          </a:p>
          <a:p>
            <a:r>
              <a:rPr lang="en-US" sz="1400" b="0" dirty="0" smtClean="0"/>
              <a:t>Sliders</a:t>
            </a:r>
            <a:r>
              <a:rPr lang="en-US" sz="1400" b="0" dirty="0"/>
              <a:t> </a:t>
            </a:r>
            <a:br>
              <a:rPr lang="en-US" sz="1400" b="0" dirty="0"/>
            </a:br>
            <a:r>
              <a:rPr lang="en-US" sz="1400" b="0" dirty="0" err="1"/>
              <a:t>Kalua</a:t>
            </a:r>
            <a:r>
              <a:rPr lang="en-US" sz="1400" b="0" dirty="0"/>
              <a:t> Pork. </a:t>
            </a:r>
            <a:r>
              <a:rPr lang="en-US" sz="1400" b="0" dirty="0" err="1"/>
              <a:t>lsland</a:t>
            </a:r>
            <a:r>
              <a:rPr lang="en-US" sz="1400" b="0" dirty="0"/>
              <a:t> BBQ Sauce, Hawaiian Rolls</a:t>
            </a:r>
            <a:br>
              <a:rPr lang="en-US" sz="1400" b="0" dirty="0"/>
            </a:br>
            <a:r>
              <a:rPr lang="en-US" sz="1400" b="0" dirty="0"/>
              <a:t>Grilled Angus Beef</a:t>
            </a:r>
            <a:br>
              <a:rPr lang="en-US" sz="1400" b="0" dirty="0"/>
            </a:br>
            <a:r>
              <a:rPr lang="en-US" sz="1400" b="0" dirty="0"/>
              <a:t>Vegetarian Burger</a:t>
            </a:r>
            <a:br>
              <a:rPr lang="en-US" sz="1400" b="0" dirty="0"/>
            </a:br>
            <a:r>
              <a:rPr lang="en-US" sz="1400" b="0" dirty="0"/>
              <a:t>Seared Island Fish, </a:t>
            </a:r>
            <a:r>
              <a:rPr lang="en-US" sz="1400" b="0" dirty="0" err="1"/>
              <a:t>Lilikoi</a:t>
            </a:r>
            <a:r>
              <a:rPr lang="en-US" sz="1400" b="0" dirty="0"/>
              <a:t> Aioli</a:t>
            </a:r>
            <a:br>
              <a:rPr lang="en-US" sz="1400" b="0" dirty="0"/>
            </a:br>
            <a:r>
              <a:rPr lang="en-US" sz="1400" b="0" dirty="0" err="1"/>
              <a:t>Huli</a:t>
            </a:r>
            <a:r>
              <a:rPr lang="en-US" sz="1400" b="0" dirty="0"/>
              <a:t> </a:t>
            </a:r>
            <a:r>
              <a:rPr lang="en-US" sz="1400" b="0" dirty="0" err="1"/>
              <a:t>Huli</a:t>
            </a:r>
            <a:r>
              <a:rPr lang="en-US" sz="1400" b="0" dirty="0"/>
              <a:t> Chicken </a:t>
            </a:r>
            <a:br>
              <a:rPr lang="en-US" sz="1400" b="0" dirty="0"/>
            </a:br>
            <a:endParaRPr lang="en-US" sz="1400" b="0" dirty="0"/>
          </a:p>
        </p:txBody>
      </p:sp>
      <p:sp>
        <p:nvSpPr>
          <p:cNvPr id="4" name="Content Placeholder 3"/>
          <p:cNvSpPr>
            <a:spLocks noGrp="1"/>
          </p:cNvSpPr>
          <p:nvPr>
            <p:ph sz="half" idx="2"/>
          </p:nvPr>
        </p:nvSpPr>
        <p:spPr>
          <a:xfrm>
            <a:off x="4646612" y="1219200"/>
            <a:ext cx="4116388" cy="5181600"/>
          </a:xfrm>
        </p:spPr>
        <p:txBody>
          <a:bodyPr/>
          <a:lstStyle/>
          <a:p>
            <a:r>
              <a:rPr lang="en-US" sz="1400" b="0" dirty="0" smtClean="0"/>
              <a:t>Toppings</a:t>
            </a:r>
            <a:r>
              <a:rPr lang="en-US" sz="1400" b="0" dirty="0"/>
              <a:t>: </a:t>
            </a:r>
            <a:endParaRPr lang="en-US" sz="1400" b="0" dirty="0" smtClean="0"/>
          </a:p>
          <a:p>
            <a:r>
              <a:rPr lang="en-US" sz="1400" b="0" dirty="0"/>
              <a:t>	</a:t>
            </a:r>
            <a:r>
              <a:rPr lang="en-US" sz="1400" b="0" dirty="0" smtClean="0"/>
              <a:t>Tomatoes</a:t>
            </a:r>
            <a:r>
              <a:rPr lang="en-US" sz="1400" b="0" dirty="0"/>
              <a:t>, Lettuce, Pickles, Shredded Beets and</a:t>
            </a:r>
            <a:br>
              <a:rPr lang="en-US" sz="1400" b="0" dirty="0"/>
            </a:br>
            <a:r>
              <a:rPr lang="en-US" sz="1400" b="0" dirty="0"/>
              <a:t>Carrots, Onion </a:t>
            </a:r>
            <a:r>
              <a:rPr lang="en-US" sz="1400" b="0" dirty="0" smtClean="0"/>
              <a:t>Straws </a:t>
            </a:r>
            <a:r>
              <a:rPr lang="en-US" sz="1400" b="0" dirty="0" err="1" smtClean="0"/>
              <a:t>Paniolo</a:t>
            </a:r>
            <a:r>
              <a:rPr lang="en-US" sz="1400" b="0" dirty="0" smtClean="0"/>
              <a:t> </a:t>
            </a:r>
            <a:r>
              <a:rPr lang="en-US" sz="1400" b="0" dirty="0"/>
              <a:t>and Taro Root Chips with Assorted Dips</a:t>
            </a:r>
            <a:br>
              <a:rPr lang="en-US" sz="1400" b="0" dirty="0"/>
            </a:br>
            <a:r>
              <a:rPr lang="en-US" sz="1400" b="0" dirty="0"/>
              <a:t>Sweet Potato and White Potato </a:t>
            </a:r>
            <a:r>
              <a:rPr lang="en-US" sz="1400" b="0" dirty="0" smtClean="0"/>
              <a:t>Wedges</a:t>
            </a:r>
          </a:p>
          <a:p>
            <a:r>
              <a:rPr lang="en-US" sz="1400" b="0" dirty="0" smtClean="0"/>
              <a:t>Assorted </a:t>
            </a:r>
            <a:r>
              <a:rPr lang="en-US" sz="1400" b="0" dirty="0"/>
              <a:t>Asian Style Appetizers</a:t>
            </a:r>
            <a:br>
              <a:rPr lang="en-US" sz="1400" b="0" dirty="0"/>
            </a:br>
            <a:r>
              <a:rPr lang="en-US" sz="1400" b="0" dirty="0"/>
              <a:t>Dim Sum with </a:t>
            </a:r>
            <a:r>
              <a:rPr lang="en-US" sz="1400" b="0" dirty="0" err="1"/>
              <a:t>Shoyu</a:t>
            </a:r>
            <a:r>
              <a:rPr lang="en-US" sz="1400" b="0" dirty="0"/>
              <a:t> Chinese Mustard and Garlic Sambal</a:t>
            </a:r>
            <a:br>
              <a:rPr lang="en-US" sz="1400" b="0" dirty="0"/>
            </a:br>
            <a:r>
              <a:rPr lang="en-US" sz="1400" b="0" dirty="0"/>
              <a:t>Fried Spring Rolls with Dipping Sauce</a:t>
            </a:r>
            <a:br>
              <a:rPr lang="en-US" sz="1400" b="0" dirty="0"/>
            </a:br>
            <a:r>
              <a:rPr lang="en-US" sz="1400" b="0" dirty="0"/>
              <a:t>Meat and Vegetarian Options for Dim Sum and Spring </a:t>
            </a:r>
            <a:r>
              <a:rPr lang="en-US" sz="1400" b="0" dirty="0" smtClean="0"/>
              <a:t>Rolls</a:t>
            </a:r>
          </a:p>
          <a:p>
            <a:r>
              <a:rPr lang="en-US" sz="1400" b="0" dirty="0" smtClean="0"/>
              <a:t>Desert</a:t>
            </a:r>
            <a:r>
              <a:rPr lang="en-US" sz="1400" b="0" dirty="0"/>
              <a:t/>
            </a:r>
            <a:br>
              <a:rPr lang="en-US" sz="1400" b="0" dirty="0"/>
            </a:br>
            <a:r>
              <a:rPr lang="en-US" sz="1400" b="0" dirty="0"/>
              <a:t>Freshly Sliced Island Fruit</a:t>
            </a:r>
            <a:br>
              <a:rPr lang="en-US" sz="1400" b="0" dirty="0"/>
            </a:br>
            <a:r>
              <a:rPr lang="en-US" sz="1400" b="0" dirty="0"/>
              <a:t>Chocolate Crunch Ice Cream</a:t>
            </a:r>
            <a:br>
              <a:rPr lang="en-US" sz="1400" b="0" dirty="0"/>
            </a:br>
            <a:r>
              <a:rPr lang="en-US" sz="1400" b="0" dirty="0"/>
              <a:t>Macadamia Nut Ice Cream</a:t>
            </a:r>
            <a:br>
              <a:rPr lang="en-US" sz="1400" b="0" dirty="0"/>
            </a:br>
            <a:r>
              <a:rPr lang="en-US" sz="1400" b="0" dirty="0"/>
              <a:t/>
            </a:r>
            <a:br>
              <a:rPr lang="en-US" sz="1400" b="0" dirty="0"/>
            </a:br>
            <a:r>
              <a:rPr lang="en-US" sz="1400" b="0" dirty="0"/>
              <a:t>Freshly Brewed Kona Blend and Decaffeinated Coffee</a:t>
            </a:r>
            <a:br>
              <a:rPr lang="en-US" sz="1400" b="0" dirty="0"/>
            </a:br>
            <a:r>
              <a:rPr lang="en-US" sz="1400" b="0" dirty="0"/>
              <a:t>Selection of Herbal Teas, Ice Tea</a:t>
            </a:r>
          </a:p>
          <a:p>
            <a:endParaRPr lang="en-US" dirty="0"/>
          </a:p>
        </p:txBody>
      </p:sp>
      <p:sp>
        <p:nvSpPr>
          <p:cNvPr id="5" name="Date Placeholder 4"/>
          <p:cNvSpPr>
            <a:spLocks noGrp="1"/>
          </p:cNvSpPr>
          <p:nvPr>
            <p:ph type="dt" idx="10"/>
          </p:nvPr>
        </p:nvSpPr>
        <p:spPr/>
        <p:txBody>
          <a:bodyPr/>
          <a:lstStyle/>
          <a:p>
            <a:r>
              <a:rPr lang="en-US" smtClean="0"/>
              <a:t>June 2015</a:t>
            </a:r>
            <a:endParaRPr lang="en-GB" dirty="0"/>
          </a:p>
        </p:txBody>
      </p:sp>
      <p:sp>
        <p:nvSpPr>
          <p:cNvPr id="6" name="Footer Placeholder 5"/>
          <p:cNvSpPr>
            <a:spLocks noGrp="1"/>
          </p:cNvSpPr>
          <p:nvPr>
            <p:ph type="ftr" idx="11"/>
          </p:nvPr>
        </p:nvSpPr>
        <p:spPr/>
        <p:txBody>
          <a:bodyPr/>
          <a:lstStyle/>
          <a:p>
            <a:r>
              <a:rPr lang="en-GB" smtClean="0"/>
              <a:t>Jon Rosdahl, CSR</a:t>
            </a:r>
            <a:endParaRPr lang="en-GB"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8</a:t>
            </a:fld>
            <a:endParaRPr lang="en-GB" dirty="0"/>
          </a:p>
        </p:txBody>
      </p:sp>
    </p:spTree>
    <p:extLst>
      <p:ext uri="{BB962C8B-B14F-4D97-AF65-F5344CB8AC3E}">
        <p14:creationId xmlns:p14="http://schemas.microsoft.com/office/powerpoint/2010/main" val="13243547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sz="2800" dirty="0" smtClean="0"/>
              <a:t>Social Option 3: Casual Hawaiian</a:t>
            </a:r>
            <a:endParaRPr lang="en-US" sz="2800" dirty="0"/>
          </a:p>
        </p:txBody>
      </p:sp>
      <p:sp>
        <p:nvSpPr>
          <p:cNvPr id="7" name="Content Placeholder 6"/>
          <p:cNvSpPr>
            <a:spLocks noGrp="1"/>
          </p:cNvSpPr>
          <p:nvPr>
            <p:ph sz="half" idx="1"/>
          </p:nvPr>
        </p:nvSpPr>
        <p:spPr>
          <a:xfrm>
            <a:off x="381000" y="1524000"/>
            <a:ext cx="4114800" cy="4876800"/>
          </a:xfrm>
        </p:spPr>
        <p:txBody>
          <a:bodyPr/>
          <a:lstStyle/>
          <a:p>
            <a:r>
              <a:rPr lang="en-US" sz="2000" dirty="0" smtClean="0"/>
              <a:t>Total </a:t>
            </a:r>
            <a:r>
              <a:rPr lang="en-US" sz="2000" dirty="0"/>
              <a:t>Inclusive (T+G) 	 $</a:t>
            </a:r>
            <a:r>
              <a:rPr lang="en-US" sz="2000" dirty="0" smtClean="0"/>
              <a:t>54,053.81</a:t>
            </a:r>
          </a:p>
          <a:p>
            <a:r>
              <a:rPr lang="en-US" sz="2000" dirty="0" smtClean="0"/>
              <a:t> </a:t>
            </a:r>
            <a:r>
              <a:rPr lang="en-US" sz="2000" dirty="0"/>
              <a:t>Per person </a:t>
            </a:r>
            <a:r>
              <a:rPr lang="en-US" sz="2000" dirty="0" smtClean="0"/>
              <a:t> </a:t>
            </a:r>
            <a:r>
              <a:rPr lang="en-US" sz="2000" dirty="0"/>
              <a:t>$</a:t>
            </a:r>
            <a:r>
              <a:rPr lang="en-US" sz="2000" dirty="0" smtClean="0"/>
              <a:t>83.16 </a:t>
            </a:r>
            <a:r>
              <a:rPr lang="en-US" sz="1600" dirty="0" smtClean="0"/>
              <a:t>based </a:t>
            </a:r>
            <a:r>
              <a:rPr lang="en-US" sz="1600" dirty="0"/>
              <a:t>on 650p</a:t>
            </a:r>
          </a:p>
          <a:p>
            <a:r>
              <a:rPr lang="en-US" sz="1800" dirty="0"/>
              <a:t>	includes entertainment</a:t>
            </a:r>
          </a:p>
          <a:p>
            <a:endParaRPr lang="en-US" sz="1400" dirty="0"/>
          </a:p>
          <a:p>
            <a:r>
              <a:rPr lang="en-US" sz="1600" dirty="0" smtClean="0"/>
              <a:t>Menu Option 3:  </a:t>
            </a:r>
            <a:r>
              <a:rPr lang="en-US" sz="1600" dirty="0"/>
              <a:t>60++</a:t>
            </a:r>
          </a:p>
          <a:p>
            <a:r>
              <a:rPr lang="en-US" sz="1600" dirty="0"/>
              <a:t>Assorted casual Hawaiian fare, including vegetarian options.</a:t>
            </a:r>
          </a:p>
          <a:p>
            <a:endParaRPr lang="en-US" sz="1400" dirty="0"/>
          </a:p>
          <a:p>
            <a:r>
              <a:rPr lang="en-US" sz="1400" dirty="0"/>
              <a:t>Salads</a:t>
            </a:r>
          </a:p>
          <a:p>
            <a:r>
              <a:rPr lang="en-US" sz="1400" dirty="0" smtClean="0"/>
              <a:t>	Assorted </a:t>
            </a:r>
            <a:r>
              <a:rPr lang="en-US" sz="1400" dirty="0"/>
              <a:t>Mixed Greens with Carrots, Beets, Cucumbers, Tomatoes, </a:t>
            </a:r>
            <a:r>
              <a:rPr lang="en-US" sz="1400" dirty="0" err="1"/>
              <a:t>etc</a:t>
            </a:r>
            <a:r>
              <a:rPr lang="en-US" sz="1400" dirty="0"/>
              <a:t> and Dressing</a:t>
            </a:r>
          </a:p>
          <a:p>
            <a:r>
              <a:rPr lang="en-US" sz="1400" dirty="0" smtClean="0"/>
              <a:t>	Pineapple </a:t>
            </a:r>
            <a:r>
              <a:rPr lang="en-US" sz="1400" dirty="0"/>
              <a:t>Cole Slaw</a:t>
            </a:r>
          </a:p>
          <a:p>
            <a:r>
              <a:rPr lang="en-US" sz="1400" dirty="0" smtClean="0"/>
              <a:t>Sliders </a:t>
            </a:r>
            <a:endParaRPr lang="en-US" sz="1400" dirty="0"/>
          </a:p>
          <a:p>
            <a:r>
              <a:rPr lang="en-US" sz="1400" dirty="0" smtClean="0"/>
              <a:t>	</a:t>
            </a:r>
            <a:r>
              <a:rPr lang="en-US" sz="1400" dirty="0" err="1" smtClean="0"/>
              <a:t>Kalua</a:t>
            </a:r>
            <a:r>
              <a:rPr lang="en-US" sz="1400" dirty="0" smtClean="0"/>
              <a:t> </a:t>
            </a:r>
            <a:r>
              <a:rPr lang="en-US" sz="1400" dirty="0"/>
              <a:t>Pork. </a:t>
            </a:r>
            <a:r>
              <a:rPr lang="en-US" sz="1400" dirty="0" err="1"/>
              <a:t>lsland</a:t>
            </a:r>
            <a:r>
              <a:rPr lang="en-US" sz="1400" dirty="0"/>
              <a:t> BBQ Sauce, Hawaiian Rolls</a:t>
            </a:r>
          </a:p>
          <a:p>
            <a:r>
              <a:rPr lang="en-US" sz="1400" dirty="0" smtClean="0"/>
              <a:t>	Grilled </a:t>
            </a:r>
            <a:r>
              <a:rPr lang="en-US" sz="1400" dirty="0"/>
              <a:t>Angus Beef</a:t>
            </a:r>
          </a:p>
          <a:p>
            <a:r>
              <a:rPr lang="en-US" sz="1400" dirty="0" smtClean="0"/>
              <a:t>	Vegetarian Burger</a:t>
            </a:r>
            <a:endParaRPr lang="en-US" sz="1400" dirty="0"/>
          </a:p>
        </p:txBody>
      </p:sp>
      <p:sp>
        <p:nvSpPr>
          <p:cNvPr id="8" name="Content Placeholder 7"/>
          <p:cNvSpPr>
            <a:spLocks noGrp="1"/>
          </p:cNvSpPr>
          <p:nvPr>
            <p:ph sz="half" idx="2"/>
          </p:nvPr>
        </p:nvSpPr>
        <p:spPr>
          <a:xfrm>
            <a:off x="4646613" y="1524000"/>
            <a:ext cx="4040188" cy="4876800"/>
          </a:xfrm>
        </p:spPr>
        <p:txBody>
          <a:bodyPr/>
          <a:lstStyle/>
          <a:p>
            <a:pPr lvl="0"/>
            <a:r>
              <a:rPr lang="en-US" sz="1400" dirty="0"/>
              <a:t>Toppings: </a:t>
            </a:r>
            <a:endParaRPr lang="en-US" sz="1400" dirty="0" smtClean="0"/>
          </a:p>
          <a:p>
            <a:pPr lvl="0"/>
            <a:r>
              <a:rPr lang="en-US" sz="1400" dirty="0"/>
              <a:t>	</a:t>
            </a:r>
            <a:r>
              <a:rPr lang="en-US" sz="1400" dirty="0" smtClean="0"/>
              <a:t>Tomatoes</a:t>
            </a:r>
            <a:r>
              <a:rPr lang="en-US" sz="1400" dirty="0"/>
              <a:t>, Lettuce, Pickles, Shredded Beets </a:t>
            </a:r>
            <a:r>
              <a:rPr lang="en-US" sz="1400" dirty="0" smtClean="0"/>
              <a:t>and Carrots</a:t>
            </a:r>
            <a:r>
              <a:rPr lang="en-US" sz="1400" dirty="0"/>
              <a:t>, Onion Straws</a:t>
            </a:r>
          </a:p>
          <a:p>
            <a:pPr lvl="0"/>
            <a:r>
              <a:rPr lang="en-US" sz="1400" dirty="0" smtClean="0"/>
              <a:t>	</a:t>
            </a:r>
            <a:r>
              <a:rPr lang="en-US" sz="1400" dirty="0" err="1" smtClean="0"/>
              <a:t>Huli</a:t>
            </a:r>
            <a:r>
              <a:rPr lang="en-US" sz="1400" dirty="0" smtClean="0"/>
              <a:t> </a:t>
            </a:r>
            <a:r>
              <a:rPr lang="en-US" sz="1400" dirty="0" err="1"/>
              <a:t>Huli</a:t>
            </a:r>
            <a:r>
              <a:rPr lang="en-US" sz="1400" dirty="0"/>
              <a:t> Chicken </a:t>
            </a:r>
          </a:p>
          <a:p>
            <a:pPr lvl="0"/>
            <a:r>
              <a:rPr lang="en-US" sz="1400" dirty="0" smtClean="0"/>
              <a:t>	</a:t>
            </a:r>
            <a:r>
              <a:rPr lang="en-US" sz="1400" dirty="0" err="1" smtClean="0"/>
              <a:t>Paniolo</a:t>
            </a:r>
            <a:r>
              <a:rPr lang="en-US" sz="1400" dirty="0" smtClean="0"/>
              <a:t> </a:t>
            </a:r>
            <a:r>
              <a:rPr lang="en-US" sz="1400" dirty="0"/>
              <a:t>and Taro Root Chips with Assorted Dips</a:t>
            </a:r>
          </a:p>
          <a:p>
            <a:pPr lvl="0"/>
            <a:r>
              <a:rPr lang="en-US" sz="1400" dirty="0" smtClean="0"/>
              <a:t>	Sweet </a:t>
            </a:r>
            <a:r>
              <a:rPr lang="en-US" sz="1400" dirty="0"/>
              <a:t>Potato and White Potato Wedges</a:t>
            </a:r>
          </a:p>
          <a:p>
            <a:pPr lvl="0"/>
            <a:r>
              <a:rPr lang="en-US" sz="1400" dirty="0" smtClean="0"/>
              <a:t>Appetizers</a:t>
            </a:r>
            <a:endParaRPr lang="en-US" sz="1400" dirty="0"/>
          </a:p>
          <a:p>
            <a:pPr lvl="0"/>
            <a:r>
              <a:rPr lang="en-US" sz="1400" dirty="0" smtClean="0"/>
              <a:t>	Fried </a:t>
            </a:r>
            <a:r>
              <a:rPr lang="en-US" sz="1400" dirty="0"/>
              <a:t>Spring Rolls with Dipping Sauce</a:t>
            </a:r>
          </a:p>
          <a:p>
            <a:pPr lvl="0"/>
            <a:r>
              <a:rPr lang="en-US" sz="1400" dirty="0" smtClean="0"/>
              <a:t>	Meat </a:t>
            </a:r>
            <a:r>
              <a:rPr lang="en-US" sz="1400" dirty="0"/>
              <a:t>and Vegetarian Options for Spring Rolls</a:t>
            </a:r>
          </a:p>
          <a:p>
            <a:pPr lvl="0"/>
            <a:r>
              <a:rPr lang="en-US" sz="1400" dirty="0" smtClean="0"/>
              <a:t>Desert</a:t>
            </a:r>
            <a:endParaRPr lang="en-US" sz="1400" dirty="0"/>
          </a:p>
          <a:p>
            <a:pPr lvl="0"/>
            <a:r>
              <a:rPr lang="en-US" sz="1400" dirty="0" smtClean="0"/>
              <a:t>	Freshly </a:t>
            </a:r>
            <a:r>
              <a:rPr lang="en-US" sz="1400" dirty="0"/>
              <a:t>Sliced Island Fruit</a:t>
            </a:r>
          </a:p>
          <a:p>
            <a:pPr lvl="0"/>
            <a:r>
              <a:rPr lang="en-US" sz="1400" dirty="0" smtClean="0"/>
              <a:t>	Chocolate </a:t>
            </a:r>
            <a:r>
              <a:rPr lang="en-US" sz="1400" dirty="0"/>
              <a:t>Crunch Ice Cream</a:t>
            </a:r>
          </a:p>
          <a:p>
            <a:pPr lvl="0"/>
            <a:r>
              <a:rPr lang="en-US" sz="1400" dirty="0" smtClean="0"/>
              <a:t>	Macadamia </a:t>
            </a:r>
            <a:r>
              <a:rPr lang="en-US" sz="1400" dirty="0"/>
              <a:t>Nut Ice Cream</a:t>
            </a:r>
          </a:p>
          <a:p>
            <a:pPr lvl="0"/>
            <a:r>
              <a:rPr lang="en-US" sz="1400" dirty="0" smtClean="0"/>
              <a:t>	Freshly </a:t>
            </a:r>
            <a:r>
              <a:rPr lang="en-US" sz="1400" dirty="0"/>
              <a:t>Brewed Kona Blend and Decaffeinated Coffee</a:t>
            </a:r>
          </a:p>
          <a:p>
            <a:pPr lvl="0"/>
            <a:r>
              <a:rPr lang="en-US" sz="1400" dirty="0" smtClean="0"/>
              <a:t>	Selection </a:t>
            </a:r>
            <a:r>
              <a:rPr lang="en-US" sz="1400" dirty="0"/>
              <a:t>of Herbal Teas, Ice Tea</a:t>
            </a:r>
          </a:p>
          <a:p>
            <a:endParaRPr lang="en-US" sz="1400" dirty="0"/>
          </a:p>
        </p:txBody>
      </p:sp>
      <p:sp>
        <p:nvSpPr>
          <p:cNvPr id="6" name="Date Placeholder 5"/>
          <p:cNvSpPr>
            <a:spLocks noGrp="1"/>
          </p:cNvSpPr>
          <p:nvPr>
            <p:ph type="dt" idx="10"/>
          </p:nvPr>
        </p:nvSpPr>
        <p:spPr/>
        <p:txBody>
          <a:bodyPr/>
          <a:lstStyle/>
          <a:p>
            <a:r>
              <a:rPr lang="en-US" smtClean="0"/>
              <a:t>June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073100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8260</TotalTime>
  <Words>1046</Words>
  <Application>Microsoft Office PowerPoint</Application>
  <PresentationFormat>On-screen Show (4:3)</PresentationFormat>
  <Paragraphs>284</Paragraphs>
  <Slides>19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802-11-Submission</vt:lpstr>
      <vt:lpstr>Document</vt:lpstr>
      <vt:lpstr>Executive Secretary Agenda items  2 June 2015 Telecon</vt:lpstr>
      <vt:lpstr>Abstract</vt:lpstr>
      <vt:lpstr>3.00 Status on 2015 July Plenary – Waikoloa, Hawaii </vt:lpstr>
      <vt:lpstr>3.00 Status on 2015 July Plenary – Waikoloa, Hawaii </vt:lpstr>
      <vt:lpstr>3.00 Status on 2015 July Plenary – Waikoloa, Hawaii </vt:lpstr>
      <vt:lpstr>Social Options</vt:lpstr>
      <vt:lpstr>Social Option 1: Full Luau</vt:lpstr>
      <vt:lpstr>Social Option 2: Modified Hawaiian </vt:lpstr>
      <vt:lpstr>Social Option 3: Casual Hawaiian</vt:lpstr>
      <vt:lpstr>Social Entertainment</vt:lpstr>
      <vt:lpstr>Social Straw Poll</vt:lpstr>
      <vt:lpstr>3.00 Status on 2015 July Plenary – Waikoloa, Hawaii </vt:lpstr>
      <vt:lpstr>3.00 Status on 2015 July Plenary – Waikoloa, Hawaii </vt:lpstr>
      <vt:lpstr>4.01 II Report on Status of Venue Contracts – Macao 2016</vt:lpstr>
      <vt:lpstr>4.02 – 2017 Berlin</vt:lpstr>
      <vt:lpstr>4.03 – 2018 Asia</vt:lpstr>
      <vt:lpstr>Proposed Future Venues for IEEE 802 Plenary Sessions  Presented on the IEEE 802EC Telecon on June 2, 2015</vt:lpstr>
      <vt:lpstr>2019 July Plenary Venue</vt:lpstr>
      <vt:lpstr>5.00 Future Venues in General</vt:lpstr>
    </vt:vector>
  </TitlesOfParts>
  <Company>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ExSec Agenda Items June 2015 interim Telecon</dc:title>
  <dc:subject>Agenda Items for June Telecon</dc:subject>
  <dc:creator>Jon Rosdahl</dc:creator>
  <cp:keywords>June 2015</cp:keywords>
  <dc:description>Agenda Items from ExSec for 2015 June Telecon.</dc:description>
  <cp:lastModifiedBy>Jon Rosdahl</cp:lastModifiedBy>
  <cp:revision>71</cp:revision>
  <cp:lastPrinted>2015-05-29T21:04:09Z</cp:lastPrinted>
  <dcterms:created xsi:type="dcterms:W3CDTF">2013-03-16T01:58:23Z</dcterms:created>
  <dcterms:modified xsi:type="dcterms:W3CDTF">2015-06-05T22:30:27Z</dcterms:modified>
</cp:coreProperties>
</file>