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7" r:id="rId2"/>
    <p:sldId id="278" r:id="rId3"/>
    <p:sldId id="257" r:id="rId4"/>
    <p:sldId id="275" r:id="rId5"/>
    <p:sldId id="276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2" autoAdjust="0"/>
    <p:restoredTop sz="91107" autoAdjust="0"/>
  </p:normalViewPr>
  <p:slideViewPr>
    <p:cSldViewPr>
      <p:cViewPr varScale="1">
        <p:scale>
          <a:sx n="88" d="100"/>
          <a:sy n="88" d="100"/>
        </p:scale>
        <p:origin x="-306" y="-108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802-11-15/0229r1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802-11-15/0229r1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802-11-15/0229r1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802-11-15/0229r1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ZigBee Alliance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ZigBee Alliance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ZigBee Alliance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ZigBee Alliance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ZigBee Alliance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ZigBee Alliance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ZigBee Alliance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4572000" y="357166"/>
            <a:ext cx="392909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.: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EC</a:t>
            </a:r>
            <a:r>
              <a:rPr lang="en-US" sz="1800" dirty="0" smtClean="0">
                <a:solidFill>
                  <a:schemeClr val="tx1"/>
                </a:solidFill>
              </a:rPr>
              <a:t>-15-0021-01-00EC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0688"/>
            <a:ext cx="7770813" cy="1065213"/>
          </a:xfrm>
        </p:spPr>
        <p:txBody>
          <a:bodyPr/>
          <a:lstStyle/>
          <a:p>
            <a:r>
              <a:rPr lang="en-GB" dirty="0"/>
              <a:t>January </a:t>
            </a:r>
            <a:r>
              <a:rPr lang="en-GB" dirty="0" smtClean="0"/>
              <a:t>2016 All 802 Sponsored Interim </a:t>
            </a:r>
            <a:r>
              <a:rPr lang="en-GB" dirty="0"/>
              <a:t>History/Budget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64059"/>
            <a:ext cx="8496944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b="0" dirty="0" smtClean="0"/>
              <a:t>EC voted in </a:t>
            </a:r>
            <a:r>
              <a:rPr lang="en-US" b="0" dirty="0"/>
              <a:t>March 2012 </a:t>
            </a:r>
            <a:r>
              <a:rPr lang="en-US" b="0" dirty="0" smtClean="0"/>
              <a:t>to </a:t>
            </a:r>
            <a:r>
              <a:rPr lang="en-US" b="0" dirty="0"/>
              <a:t>look into moving </a:t>
            </a:r>
            <a:r>
              <a:rPr lang="en-US" b="0" dirty="0" smtClean="0"/>
              <a:t>the ATL </a:t>
            </a:r>
            <a:r>
              <a:rPr lang="en-US" b="0" dirty="0"/>
              <a:t>March 2014 </a:t>
            </a:r>
            <a:r>
              <a:rPr lang="en-US" b="0" dirty="0" smtClean="0"/>
              <a:t>Plenary in order </a:t>
            </a:r>
            <a:r>
              <a:rPr lang="en-US" b="0" dirty="0"/>
              <a:t>to open a slot for an Asian venue location. </a:t>
            </a:r>
            <a:endParaRPr lang="en-US" b="0" dirty="0" smtClean="0"/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Hyatt </a:t>
            </a:r>
            <a:r>
              <a:rPr lang="en-US" b="0" dirty="0"/>
              <a:t>ATL </a:t>
            </a:r>
            <a:r>
              <a:rPr lang="en-US" b="0" dirty="0" smtClean="0"/>
              <a:t>agreed if </a:t>
            </a:r>
            <a:r>
              <a:rPr lang="en-US" b="0" dirty="0"/>
              <a:t>we signed up for two all 802 </a:t>
            </a:r>
            <a:r>
              <a:rPr lang="en-US" b="0" dirty="0" smtClean="0"/>
              <a:t>Interims, one in 2015, one in 2016, </a:t>
            </a:r>
            <a:r>
              <a:rPr lang="en-US" b="0" dirty="0"/>
              <a:t>and one other </a:t>
            </a:r>
            <a:r>
              <a:rPr lang="en-US" b="0" dirty="0" smtClean="0"/>
              <a:t>meeting in 2017. </a:t>
            </a:r>
          </a:p>
          <a:p>
            <a:pPr lvl="1">
              <a:buFont typeface="Arial" pitchFamily="34" charset="0"/>
              <a:buChar char="•"/>
            </a:pPr>
            <a:r>
              <a:rPr lang="en-US" b="0" dirty="0" smtClean="0"/>
              <a:t>The </a:t>
            </a:r>
            <a:r>
              <a:rPr lang="en-US" b="0" dirty="0"/>
              <a:t>Jan 2015 session called for a revised room block of 3550 (original </a:t>
            </a:r>
            <a:r>
              <a:rPr lang="en-US" b="0" dirty="0" smtClean="0"/>
              <a:t>was 4000</a:t>
            </a:r>
            <a:r>
              <a:rPr lang="en-US" b="0" dirty="0"/>
              <a:t>) and a group rate of $179 </a:t>
            </a:r>
            <a:r>
              <a:rPr lang="en-US" b="0" dirty="0" smtClean="0"/>
              <a:t>(actual pick-up was 2570)</a:t>
            </a:r>
          </a:p>
          <a:p>
            <a:pPr lvl="1">
              <a:buFont typeface="Arial" pitchFamily="34" charset="0"/>
              <a:buChar char="•"/>
            </a:pPr>
            <a:r>
              <a:rPr lang="en-US" b="0" dirty="0" smtClean="0"/>
              <a:t>The </a:t>
            </a:r>
            <a:r>
              <a:rPr lang="en-US" b="0" dirty="0"/>
              <a:t>Jan 2016 session called for a revised room block of 3550 (original 4000) and a group rate of $</a:t>
            </a:r>
            <a:r>
              <a:rPr lang="en-US" b="0" dirty="0" smtClean="0"/>
              <a:t>189. Block has subsequently been adjusted to 3000 (minimum level possible) </a:t>
            </a:r>
          </a:p>
          <a:p>
            <a:pPr lvl="1">
              <a:buFont typeface="Arial" pitchFamily="34" charset="0"/>
              <a:buChar char="•"/>
            </a:pPr>
            <a:r>
              <a:rPr lang="en-US" b="0" dirty="0" smtClean="0"/>
              <a:t>All other </a:t>
            </a:r>
            <a:r>
              <a:rPr lang="en-US" b="0" dirty="0" err="1"/>
              <a:t>Ts&amp;Cs</a:t>
            </a:r>
            <a:r>
              <a:rPr lang="en-US" b="0" dirty="0"/>
              <a:t> remained </a:t>
            </a:r>
            <a:r>
              <a:rPr lang="en-US" b="0" dirty="0" smtClean="0"/>
              <a:t>as stated </a:t>
            </a:r>
            <a:r>
              <a:rPr lang="en-US" b="0" dirty="0"/>
              <a:t>in </a:t>
            </a:r>
            <a:r>
              <a:rPr lang="en-US" b="0" dirty="0" smtClean="0"/>
              <a:t>the original </a:t>
            </a:r>
            <a:r>
              <a:rPr lang="en-US" b="0" dirty="0"/>
              <a:t>March 2014 contract</a:t>
            </a:r>
            <a:r>
              <a:rPr lang="en-US" b="0" dirty="0" smtClean="0"/>
              <a:t>. 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In Nov 2012, EC approved moving March 2014 and holding the two 802 sponsored interims in Jan 2015 and 2016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7488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0813" cy="1065213"/>
          </a:xfrm>
        </p:spPr>
        <p:txBody>
          <a:bodyPr/>
          <a:lstStyle/>
          <a:p>
            <a:r>
              <a:rPr lang="en-GB" dirty="0"/>
              <a:t>January 2016 History/Budget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784" y="1556792"/>
            <a:ext cx="8062664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b="0" dirty="0" smtClean="0"/>
              <a:t>Since all 802 groups met in Jan 2015, we were able to avoid the room block financial penalties since at 2570 we were within 70% of 3550 (2485).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For Jan 2016 we have taken down the block to 3000 which means we have to hit at least 2100 to avoid penalties, 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Meeting that still needs all groups. If it were Wireless only (typical pick-up of 1400) the penalty would be $84,000 which would come out of the 802 Treasury.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The Wireless </a:t>
            </a:r>
            <a:r>
              <a:rPr lang="en-US" b="0" dirty="0"/>
              <a:t>G</a:t>
            </a:r>
            <a:r>
              <a:rPr lang="en-US" b="0" dirty="0" smtClean="0"/>
              <a:t>roups agreed take the required third meeting in January 2017 since we were able to negotiate a block of 1317 and a room rate of $179. That contract is currently in IEEE Procurement.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8843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73832"/>
            <a:ext cx="7772400" cy="51095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January 2016 History/Budget Analysis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1772816"/>
            <a:ext cx="8424936" cy="2952328"/>
          </a:xfrm>
          <a:ln/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January 2015 Essential Meeting Statistics: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Final attendance net of cancellations = 665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Total pick-up 2570 room nights (against a block of 3550)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AV/Projectors provide by a Hotel provider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Network provided by Swisscom</a:t>
            </a:r>
            <a:endParaRPr lang="en-US" altLang="en-US" sz="2400" dirty="0"/>
          </a:p>
          <a:p>
            <a:pPr marL="685800" lvl="1">
              <a:buFont typeface="Arial" panose="020B0604020202020204" pitchFamily="34" charset="0"/>
              <a:buChar char="•"/>
            </a:pPr>
            <a:endParaRPr lang="en-US" altLang="en-US" sz="24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92696"/>
            <a:ext cx="7772400" cy="51095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January 2016 History/Budget Analysis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528" y="1268760"/>
            <a:ext cx="8820472" cy="3960440"/>
          </a:xfrm>
          <a:ln/>
        </p:spPr>
        <p:txBody>
          <a:bodyPr/>
          <a:lstStyle/>
          <a:p>
            <a:pPr marL="285750">
              <a:buFont typeface="Arial" panose="020B0604020202020204" pitchFamily="34" charset="0"/>
              <a:buChar char="•"/>
            </a:pPr>
            <a:r>
              <a:rPr lang="en-US" altLang="en-US" dirty="0" smtClean="0"/>
              <a:t>Budget assumptions for January 2016 (based on Jan 2015):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Attendance and pick-up will be the same (need to verify)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en-US" sz="2400" dirty="0"/>
              <a:t>U</a:t>
            </a:r>
            <a:r>
              <a:rPr lang="en-US" altLang="en-US" sz="2400" dirty="0" smtClean="0"/>
              <a:t>se the same spread for early, regular, late registrations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en-US" sz="2400" dirty="0"/>
              <a:t>U</a:t>
            </a:r>
            <a:r>
              <a:rPr lang="en-US" altLang="en-US" sz="2400" dirty="0" smtClean="0"/>
              <a:t>se the same spread for Hyatt </a:t>
            </a:r>
            <a:r>
              <a:rPr lang="en-US" altLang="en-US" sz="2400" dirty="0" err="1" smtClean="0"/>
              <a:t>vs</a:t>
            </a:r>
            <a:r>
              <a:rPr lang="en-US" altLang="en-US" sz="2400" dirty="0" smtClean="0"/>
              <a:t> other hotel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Use same F&amp;B as 2015 and no social or lunch (same as 2015)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Use all other 2015 actuals except 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Registration Fees  (will suggest session break even values)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AV/projectors charges (provide </a:t>
            </a:r>
            <a:r>
              <a:rPr lang="en-US" altLang="en-US" sz="2000" dirty="0" err="1" smtClean="0"/>
              <a:t>Verilan</a:t>
            </a:r>
            <a:r>
              <a:rPr lang="en-US" altLang="en-US" sz="2000" dirty="0" smtClean="0"/>
              <a:t> option and option same as 2015)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Network Charges (</a:t>
            </a:r>
            <a:r>
              <a:rPr lang="en-US" altLang="en-US" sz="2000" dirty="0" err="1" smtClean="0"/>
              <a:t>Verilan</a:t>
            </a:r>
            <a:r>
              <a:rPr lang="en-US" altLang="en-US" sz="2000" dirty="0" smtClean="0"/>
              <a:t> option and Swisscom option same as 2015)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Shipping Charges (</a:t>
            </a:r>
            <a:r>
              <a:rPr lang="en-US" altLang="en-US" sz="2000" dirty="0" err="1" smtClean="0"/>
              <a:t>Verilan</a:t>
            </a:r>
            <a:r>
              <a:rPr lang="en-US" altLang="en-US" sz="2000" dirty="0" smtClean="0"/>
              <a:t> option </a:t>
            </a:r>
            <a:r>
              <a:rPr lang="en-US" altLang="en-US" sz="2000" dirty="0" err="1" smtClean="0"/>
              <a:t>vs</a:t>
            </a:r>
            <a:r>
              <a:rPr lang="en-US" altLang="en-US" sz="2000" dirty="0" smtClean="0"/>
              <a:t> 2015 actuals)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Staff Room Charges (</a:t>
            </a:r>
            <a:r>
              <a:rPr lang="en-US" altLang="en-US" sz="2000" dirty="0" err="1" smtClean="0"/>
              <a:t>Verilan</a:t>
            </a:r>
            <a:r>
              <a:rPr lang="en-US" altLang="en-US" sz="2000" dirty="0" smtClean="0"/>
              <a:t> option </a:t>
            </a:r>
            <a:r>
              <a:rPr lang="en-US" altLang="en-US" sz="2000" dirty="0" err="1" smtClean="0"/>
              <a:t>vs</a:t>
            </a:r>
            <a:r>
              <a:rPr lang="en-US" altLang="en-US" sz="2000" dirty="0" smtClean="0"/>
              <a:t> 2015 actuals)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Minor adjustments to comp credits and commissions based on $10 higher group rate.</a:t>
            </a:r>
            <a:endParaRPr lang="en-US" altLang="en-US" sz="2000" dirty="0"/>
          </a:p>
          <a:p>
            <a:pPr marL="685800" lvl="1">
              <a:buFont typeface="Arial" panose="020B0604020202020204" pitchFamily="34" charset="0"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8318540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6672"/>
            <a:ext cx="7770813" cy="1065213"/>
          </a:xfrm>
        </p:spPr>
        <p:txBody>
          <a:bodyPr/>
          <a:lstStyle/>
          <a:p>
            <a:r>
              <a:rPr lang="en-GB" dirty="0"/>
              <a:t>January 2016 History/Budget Analysis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40767"/>
            <a:ext cx="8280920" cy="498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8374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6716</TotalTime>
  <Words>541</Words>
  <Application>Microsoft Office PowerPoint</Application>
  <PresentationFormat>On-screen Show (4:3)</PresentationFormat>
  <Paragraphs>55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January 2016 All 802 Sponsored Interim History/Budget Analysis</vt:lpstr>
      <vt:lpstr>January 2016 History/Budget Analysis</vt:lpstr>
      <vt:lpstr>January 2016 History/Budget Analysis</vt:lpstr>
      <vt:lpstr>January 2016 History/Budget Analysis</vt:lpstr>
      <vt:lpstr>January 2016 History/Budget Analysis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802-11 PAR Review - Meeting slides and minutes - March 2015</dc:title>
  <dc:subject>March 2015</dc:subject>
  <dc:creator>Jon Rosdahl</dc:creator>
  <dc:description>Jon Rosdahl (CSR Technologies)</dc:description>
  <cp:lastModifiedBy>bheile</cp:lastModifiedBy>
  <cp:revision>81</cp:revision>
  <cp:lastPrinted>1601-01-01T00:00:00Z</cp:lastPrinted>
  <dcterms:created xsi:type="dcterms:W3CDTF">2014-04-14T10:59:07Z</dcterms:created>
  <dcterms:modified xsi:type="dcterms:W3CDTF">2015-03-12T08:52:07Z</dcterms:modified>
</cp:coreProperties>
</file>